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theme/theme11.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1"/>
    <p:sldMasterId id="2147483720" r:id="rId2"/>
    <p:sldMasterId id="2147483723" r:id="rId3"/>
    <p:sldMasterId id="2147483677" r:id="rId4"/>
    <p:sldMasterId id="2147483673" r:id="rId5"/>
    <p:sldMasterId id="2147483680" r:id="rId6"/>
    <p:sldMasterId id="2147483711" r:id="rId7"/>
    <p:sldMasterId id="2147483683" r:id="rId8"/>
    <p:sldMasterId id="2147483713" r:id="rId9"/>
    <p:sldMasterId id="2147483701" r:id="rId10"/>
    <p:sldMasterId id="2147483715" r:id="rId11"/>
    <p:sldMasterId id="2147483732" r:id="rId12"/>
  </p:sldMasterIdLst>
  <p:notesMasterIdLst>
    <p:notesMasterId r:id="rId131"/>
  </p:notesMasterIdLst>
  <p:handoutMasterIdLst>
    <p:handoutMasterId r:id="rId132"/>
  </p:handoutMasterIdLst>
  <p:sldIdLst>
    <p:sldId id="314" r:id="rId13"/>
    <p:sldId id="1018" r:id="rId14"/>
    <p:sldId id="1158" r:id="rId15"/>
    <p:sldId id="1166" r:id="rId16"/>
    <p:sldId id="532" r:id="rId17"/>
    <p:sldId id="1156" r:id="rId18"/>
    <p:sldId id="1160" r:id="rId19"/>
    <p:sldId id="1161" r:id="rId20"/>
    <p:sldId id="1163" r:id="rId21"/>
    <p:sldId id="1016" r:id="rId22"/>
    <p:sldId id="1019" r:id="rId23"/>
    <p:sldId id="333" r:id="rId24"/>
    <p:sldId id="1170" r:id="rId25"/>
    <p:sldId id="536" r:id="rId26"/>
    <p:sldId id="1159" r:id="rId27"/>
    <p:sldId id="1082" r:id="rId28"/>
    <p:sldId id="1013" r:id="rId29"/>
    <p:sldId id="1174" r:id="rId30"/>
    <p:sldId id="1165" r:id="rId31"/>
    <p:sldId id="565" r:id="rId32"/>
    <p:sldId id="1167" r:id="rId33"/>
    <p:sldId id="279" r:id="rId34"/>
    <p:sldId id="280" r:id="rId35"/>
    <p:sldId id="1176" r:id="rId36"/>
    <p:sldId id="1213" r:id="rId37"/>
    <p:sldId id="1214" r:id="rId38"/>
    <p:sldId id="441" r:id="rId39"/>
    <p:sldId id="285" r:id="rId40"/>
    <p:sldId id="288" r:id="rId41"/>
    <p:sldId id="289" r:id="rId42"/>
    <p:sldId id="448" r:id="rId43"/>
    <p:sldId id="1177" r:id="rId44"/>
    <p:sldId id="305" r:id="rId45"/>
    <p:sldId id="1178" r:id="rId46"/>
    <p:sldId id="355" r:id="rId47"/>
    <p:sldId id="443" r:id="rId48"/>
    <p:sldId id="366" r:id="rId49"/>
    <p:sldId id="309" r:id="rId50"/>
    <p:sldId id="1204" r:id="rId51"/>
    <p:sldId id="1179" r:id="rId52"/>
    <p:sldId id="429" r:id="rId53"/>
    <p:sldId id="1180" r:id="rId54"/>
    <p:sldId id="431" r:id="rId55"/>
    <p:sldId id="1181" r:id="rId56"/>
    <p:sldId id="433" r:id="rId57"/>
    <p:sldId id="446" r:id="rId58"/>
    <p:sldId id="1205" r:id="rId59"/>
    <p:sldId id="1182" r:id="rId60"/>
    <p:sldId id="357" r:id="rId61"/>
    <p:sldId id="607" r:id="rId62"/>
    <p:sldId id="608" r:id="rId63"/>
    <p:sldId id="1183" r:id="rId64"/>
    <p:sldId id="365" r:id="rId65"/>
    <p:sldId id="360" r:id="rId66"/>
    <p:sldId id="367" r:id="rId67"/>
    <p:sldId id="361" r:id="rId68"/>
    <p:sldId id="449" r:id="rId69"/>
    <p:sldId id="1184" r:id="rId70"/>
    <p:sldId id="368" r:id="rId71"/>
    <p:sldId id="1207" r:id="rId72"/>
    <p:sldId id="369" r:id="rId73"/>
    <p:sldId id="1185" r:id="rId74"/>
    <p:sldId id="1186" r:id="rId75"/>
    <p:sldId id="1130" r:id="rId76"/>
    <p:sldId id="1215" r:id="rId77"/>
    <p:sldId id="1216" r:id="rId78"/>
    <p:sldId id="371" r:id="rId79"/>
    <p:sldId id="372" r:id="rId80"/>
    <p:sldId id="403" r:id="rId81"/>
    <p:sldId id="373" r:id="rId82"/>
    <p:sldId id="374" r:id="rId83"/>
    <p:sldId id="1187" r:id="rId84"/>
    <p:sldId id="267" r:id="rId85"/>
    <p:sldId id="268" r:id="rId86"/>
    <p:sldId id="1208" r:id="rId87"/>
    <p:sldId id="1189" r:id="rId88"/>
    <p:sldId id="1217" r:id="rId89"/>
    <p:sldId id="1218" r:id="rId90"/>
    <p:sldId id="1190" r:id="rId91"/>
    <p:sldId id="272" r:id="rId92"/>
    <p:sldId id="399" r:id="rId93"/>
    <p:sldId id="273" r:id="rId94"/>
    <p:sldId id="1192" r:id="rId95"/>
    <p:sldId id="1191" r:id="rId96"/>
    <p:sldId id="389" r:id="rId97"/>
    <p:sldId id="1175" r:id="rId98"/>
    <p:sldId id="1193" r:id="rId99"/>
    <p:sldId id="1194" r:id="rId100"/>
    <p:sldId id="393" r:id="rId101"/>
    <p:sldId id="402" r:id="rId102"/>
    <p:sldId id="394" r:id="rId103"/>
    <p:sldId id="1195" r:id="rId104"/>
    <p:sldId id="1196" r:id="rId105"/>
    <p:sldId id="405" r:id="rId106"/>
    <p:sldId id="406" r:id="rId107"/>
    <p:sldId id="1197" r:id="rId108"/>
    <p:sldId id="1211" r:id="rId109"/>
    <p:sldId id="1212" r:id="rId110"/>
    <p:sldId id="415" r:id="rId111"/>
    <p:sldId id="409" r:id="rId112"/>
    <p:sldId id="400" r:id="rId113"/>
    <p:sldId id="410" r:id="rId114"/>
    <p:sldId id="411" r:id="rId115"/>
    <p:sldId id="1202" r:id="rId116"/>
    <p:sldId id="1198" r:id="rId117"/>
    <p:sldId id="416" r:id="rId118"/>
    <p:sldId id="417" r:id="rId119"/>
    <p:sldId id="1199" r:id="rId120"/>
    <p:sldId id="427" r:id="rId121"/>
    <p:sldId id="420" r:id="rId122"/>
    <p:sldId id="1200" r:id="rId123"/>
    <p:sldId id="421" r:id="rId124"/>
    <p:sldId id="1201" r:id="rId125"/>
    <p:sldId id="1210" r:id="rId126"/>
    <p:sldId id="1015" r:id="rId127"/>
    <p:sldId id="458" r:id="rId128"/>
    <p:sldId id="274" r:id="rId129"/>
    <p:sldId id="1203" r:id="rId1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Marks" initials="PM" lastIdx="1" clrIdx="0">
    <p:extLst>
      <p:ext uri="{19B8F6BF-5375-455C-9EA6-DF929625EA0E}">
        <p15:presenceInfo xmlns:p15="http://schemas.microsoft.com/office/powerpoint/2012/main" userId="b47ecf1ab63d192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800020"/>
    <a:srgbClr val="1F4E7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23EB05-F036-433D-8EFE-60D75624E7F8}" v="35" dt="2020-06-04T16:19:17.5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5935" autoAdjust="0"/>
  </p:normalViewPr>
  <p:slideViewPr>
    <p:cSldViewPr snapToGrid="0" snapToObjects="1" showGuides="1">
      <p:cViewPr varScale="1">
        <p:scale>
          <a:sx n="55" d="100"/>
          <a:sy n="55" d="100"/>
        </p:scale>
        <p:origin x="1992" y="3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22080"/>
    </p:cViewPr>
  </p:sorterViewPr>
  <p:notesViewPr>
    <p:cSldViewPr snapToGrid="0" snapToObjects="1" showGuides="1">
      <p:cViewPr varScale="1">
        <p:scale>
          <a:sx n="112" d="100"/>
          <a:sy n="112" d="100"/>
        </p:scale>
        <p:origin x="4384"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microsoft.com/office/2016/11/relationships/changesInfo" Target="changesInfos/changesInfo1.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presProps" Target="presProps.xml"/><Relationship Id="rId139" Type="http://schemas.microsoft.com/office/2015/10/relationships/revisionInfo" Target="revisionInfo.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viewProps" Target="viewProps.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handoutMaster" Target="handoutMasters/handoutMaster1.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Marks" userId="b47ecf1ab63d1926" providerId="LiveId" clId="{2723EB05-F036-433D-8EFE-60D75624E7F8}"/>
    <pc:docChg chg="undo custSel mod addSld delSld modSld">
      <pc:chgData name="Peter Marks" userId="b47ecf1ab63d1926" providerId="LiveId" clId="{2723EB05-F036-433D-8EFE-60D75624E7F8}" dt="2020-06-05T16:21:24.215" v="1372" actId="20577"/>
      <pc:docMkLst>
        <pc:docMk/>
      </pc:docMkLst>
      <pc:sldChg chg="modSp mod">
        <pc:chgData name="Peter Marks" userId="b47ecf1ab63d1926" providerId="LiveId" clId="{2723EB05-F036-433D-8EFE-60D75624E7F8}" dt="2020-06-04T16:14:38.841" v="1286" actId="14100"/>
        <pc:sldMkLst>
          <pc:docMk/>
          <pc:sldMk cId="365460431" sldId="268"/>
        </pc:sldMkLst>
        <pc:spChg chg="mod">
          <ac:chgData name="Peter Marks" userId="b47ecf1ab63d1926" providerId="LiveId" clId="{2723EB05-F036-433D-8EFE-60D75624E7F8}" dt="2020-06-04T16:14:38.841" v="1286" actId="14100"/>
          <ac:spMkLst>
            <pc:docMk/>
            <pc:sldMk cId="365460431" sldId="268"/>
            <ac:spMk id="3" creationId="{99C0B015-FCBA-AE4E-8226-B0BD75F13ADE}"/>
          </ac:spMkLst>
        </pc:spChg>
      </pc:sldChg>
      <pc:sldChg chg="modSp mod">
        <pc:chgData name="Peter Marks" userId="b47ecf1ab63d1926" providerId="LiveId" clId="{2723EB05-F036-433D-8EFE-60D75624E7F8}" dt="2020-06-04T16:15:28.814" v="1289" actId="14100"/>
        <pc:sldMkLst>
          <pc:docMk/>
          <pc:sldMk cId="3541190589" sldId="273"/>
        </pc:sldMkLst>
        <pc:picChg chg="mod">
          <ac:chgData name="Peter Marks" userId="b47ecf1ab63d1926" providerId="LiveId" clId="{2723EB05-F036-433D-8EFE-60D75624E7F8}" dt="2020-06-04T16:15:28.814" v="1289" actId="14100"/>
          <ac:picMkLst>
            <pc:docMk/>
            <pc:sldMk cId="3541190589" sldId="273"/>
            <ac:picMk id="17" creationId="{30A90949-2D2D-4C82-9F4A-E3D10BDE4733}"/>
          </ac:picMkLst>
        </pc:picChg>
      </pc:sldChg>
      <pc:sldChg chg="modNotesTx">
        <pc:chgData name="Peter Marks" userId="b47ecf1ab63d1926" providerId="LiveId" clId="{2723EB05-F036-433D-8EFE-60D75624E7F8}" dt="2020-06-05T16:12:32.774" v="1308" actId="6549"/>
        <pc:sldMkLst>
          <pc:docMk/>
          <pc:sldMk cId="1571415390" sldId="285"/>
        </pc:sldMkLst>
      </pc:sldChg>
      <pc:sldChg chg="delSp">
        <pc:chgData name="Peter Marks" userId="b47ecf1ab63d1926" providerId="LiveId" clId="{2723EB05-F036-433D-8EFE-60D75624E7F8}" dt="2020-06-04T15:03:41.265" v="282"/>
        <pc:sldMkLst>
          <pc:docMk/>
          <pc:sldMk cId="3652869554" sldId="357"/>
        </pc:sldMkLst>
        <pc:picChg chg="del">
          <ac:chgData name="Peter Marks" userId="b47ecf1ab63d1926" providerId="LiveId" clId="{2723EB05-F036-433D-8EFE-60D75624E7F8}" dt="2020-06-04T15:03:41.265" v="282"/>
          <ac:picMkLst>
            <pc:docMk/>
            <pc:sldMk cId="3652869554" sldId="357"/>
            <ac:picMk id="7" creationId="{640BA8A6-C8CA-457A-A4E0-3A97DFB50CA2}"/>
          </ac:picMkLst>
        </pc:picChg>
      </pc:sldChg>
      <pc:sldChg chg="modSp mod">
        <pc:chgData name="Peter Marks" userId="b47ecf1ab63d1926" providerId="LiveId" clId="{2723EB05-F036-433D-8EFE-60D75624E7F8}" dt="2020-06-04T16:10:06.689" v="1230" actId="14100"/>
        <pc:sldMkLst>
          <pc:docMk/>
          <pc:sldMk cId="4264819474" sldId="361"/>
        </pc:sldMkLst>
        <pc:picChg chg="mod">
          <ac:chgData name="Peter Marks" userId="b47ecf1ab63d1926" providerId="LiveId" clId="{2723EB05-F036-433D-8EFE-60D75624E7F8}" dt="2020-06-04T16:10:06.689" v="1230" actId="14100"/>
          <ac:picMkLst>
            <pc:docMk/>
            <pc:sldMk cId="4264819474" sldId="361"/>
            <ac:picMk id="11" creationId="{F6976A45-3722-412D-8581-865ABED72995}"/>
          </ac:picMkLst>
        </pc:picChg>
      </pc:sldChg>
      <pc:sldChg chg="modNotesTx">
        <pc:chgData name="Peter Marks" userId="b47ecf1ab63d1926" providerId="LiveId" clId="{2723EB05-F036-433D-8EFE-60D75624E7F8}" dt="2020-06-05T16:17:35.520" v="1359" actId="113"/>
        <pc:sldMkLst>
          <pc:docMk/>
          <pc:sldMk cId="3556947503" sldId="372"/>
        </pc:sldMkLst>
      </pc:sldChg>
      <pc:sldChg chg="modNotesTx">
        <pc:chgData name="Peter Marks" userId="b47ecf1ab63d1926" providerId="LiveId" clId="{2723EB05-F036-433D-8EFE-60D75624E7F8}" dt="2020-06-05T16:18:35.131" v="1362" actId="5793"/>
        <pc:sldMkLst>
          <pc:docMk/>
          <pc:sldMk cId="1739158485" sldId="389"/>
        </pc:sldMkLst>
      </pc:sldChg>
      <pc:sldChg chg="modNotesTx">
        <pc:chgData name="Peter Marks" userId="b47ecf1ab63d1926" providerId="LiveId" clId="{2723EB05-F036-433D-8EFE-60D75624E7F8}" dt="2020-06-05T16:21:24.215" v="1372" actId="20577"/>
        <pc:sldMkLst>
          <pc:docMk/>
          <pc:sldMk cId="607544339" sldId="393"/>
        </pc:sldMkLst>
      </pc:sldChg>
      <pc:sldChg chg="modSp mod">
        <pc:chgData name="Peter Marks" userId="b47ecf1ab63d1926" providerId="LiveId" clId="{2723EB05-F036-433D-8EFE-60D75624E7F8}" dt="2020-06-04T16:15:15.376" v="1288" actId="14100"/>
        <pc:sldMkLst>
          <pc:docMk/>
          <pc:sldMk cId="2283083860" sldId="399"/>
        </pc:sldMkLst>
        <pc:picChg chg="mod">
          <ac:chgData name="Peter Marks" userId="b47ecf1ab63d1926" providerId="LiveId" clId="{2723EB05-F036-433D-8EFE-60D75624E7F8}" dt="2020-06-04T16:15:15.376" v="1288" actId="14100"/>
          <ac:picMkLst>
            <pc:docMk/>
            <pc:sldMk cId="2283083860" sldId="399"/>
            <ac:picMk id="13" creationId="{541A3162-1ACA-4D77-A301-1816C5B4943F}"/>
          </ac:picMkLst>
        </pc:picChg>
      </pc:sldChg>
      <pc:sldChg chg="addSp delSp modSp mod modNotesTx">
        <pc:chgData name="Peter Marks" userId="b47ecf1ab63d1926" providerId="LiveId" clId="{2723EB05-F036-433D-8EFE-60D75624E7F8}" dt="2020-06-04T16:19:36.022" v="1305" actId="478"/>
        <pc:sldMkLst>
          <pc:docMk/>
          <pc:sldMk cId="3504413976" sldId="415"/>
        </pc:sldMkLst>
        <pc:spChg chg="mod">
          <ac:chgData name="Peter Marks" userId="b47ecf1ab63d1926" providerId="LiveId" clId="{2723EB05-F036-433D-8EFE-60D75624E7F8}" dt="2020-06-04T14:56:44.244" v="11" actId="20577"/>
          <ac:spMkLst>
            <pc:docMk/>
            <pc:sldMk cId="3504413976" sldId="415"/>
            <ac:spMk id="9" creationId="{4286C32F-4481-E94D-98B3-EE01B2BC8A08}"/>
          </ac:spMkLst>
        </pc:spChg>
        <pc:spChg chg="del">
          <ac:chgData name="Peter Marks" userId="b47ecf1ab63d1926" providerId="LiveId" clId="{2723EB05-F036-433D-8EFE-60D75624E7F8}" dt="2020-06-04T16:19:36.022" v="1305" actId="478"/>
          <ac:spMkLst>
            <pc:docMk/>
            <pc:sldMk cId="3504413976" sldId="415"/>
            <ac:spMk id="14" creationId="{FBD8DC54-C443-944F-884D-767C675FCCB1}"/>
          </ac:spMkLst>
        </pc:spChg>
        <pc:picChg chg="add del">
          <ac:chgData name="Peter Marks" userId="b47ecf1ab63d1926" providerId="LiveId" clId="{2723EB05-F036-433D-8EFE-60D75624E7F8}" dt="2020-06-04T14:56:43.556" v="10" actId="478"/>
          <ac:picMkLst>
            <pc:docMk/>
            <pc:sldMk cId="3504413976" sldId="415"/>
            <ac:picMk id="5" creationId="{591B6953-A9B2-46F1-8221-D36F167ECBE2}"/>
          </ac:picMkLst>
        </pc:picChg>
      </pc:sldChg>
      <pc:sldChg chg="modNotesTx">
        <pc:chgData name="Peter Marks" userId="b47ecf1ab63d1926" providerId="LiveId" clId="{2723EB05-F036-433D-8EFE-60D75624E7F8}" dt="2020-06-05T16:20:28.864" v="1363" actId="20577"/>
        <pc:sldMkLst>
          <pc:docMk/>
          <pc:sldMk cId="1185111015" sldId="421"/>
        </pc:sldMkLst>
      </pc:sldChg>
      <pc:sldChg chg="modSp mod modNotesTx">
        <pc:chgData name="Peter Marks" userId="b47ecf1ab63d1926" providerId="LiveId" clId="{2723EB05-F036-433D-8EFE-60D75624E7F8}" dt="2020-06-05T16:13:32.150" v="1332" actId="20577"/>
        <pc:sldMkLst>
          <pc:docMk/>
          <pc:sldMk cId="2101893521" sldId="429"/>
        </pc:sldMkLst>
        <pc:spChg chg="mod">
          <ac:chgData name="Peter Marks" userId="b47ecf1ab63d1926" providerId="LiveId" clId="{2723EB05-F036-433D-8EFE-60D75624E7F8}" dt="2020-06-04T16:06:33.914" v="1216" actId="6549"/>
          <ac:spMkLst>
            <pc:docMk/>
            <pc:sldMk cId="2101893521" sldId="429"/>
            <ac:spMk id="3" creationId="{99C0B015-FCBA-AE4E-8226-B0BD75F13ADE}"/>
          </ac:spMkLst>
        </pc:spChg>
      </pc:sldChg>
      <pc:sldChg chg="modSp mod">
        <pc:chgData name="Peter Marks" userId="b47ecf1ab63d1926" providerId="LiveId" clId="{2723EB05-F036-433D-8EFE-60D75624E7F8}" dt="2020-06-04T16:05:28.934" v="1215" actId="14100"/>
        <pc:sldMkLst>
          <pc:docMk/>
          <pc:sldMk cId="1860685457" sldId="441"/>
        </pc:sldMkLst>
        <pc:spChg chg="mod">
          <ac:chgData name="Peter Marks" userId="b47ecf1ab63d1926" providerId="LiveId" clId="{2723EB05-F036-433D-8EFE-60D75624E7F8}" dt="2020-06-04T16:05:28.934" v="1215" actId="14100"/>
          <ac:spMkLst>
            <pc:docMk/>
            <pc:sldMk cId="1860685457" sldId="441"/>
            <ac:spMk id="2" creationId="{79687A48-E523-7C4C-93B8-22D0D21D22C8}"/>
          </ac:spMkLst>
        </pc:spChg>
        <pc:picChg chg="mod">
          <ac:chgData name="Peter Marks" userId="b47ecf1ab63d1926" providerId="LiveId" clId="{2723EB05-F036-433D-8EFE-60D75624E7F8}" dt="2020-06-04T16:05:20.339" v="1214" actId="14100"/>
          <ac:picMkLst>
            <pc:docMk/>
            <pc:sldMk cId="1860685457" sldId="441"/>
            <ac:picMk id="12" creationId="{E634DBEA-543C-48C9-B193-68ADF49AD54D}"/>
          </ac:picMkLst>
        </pc:picChg>
      </pc:sldChg>
      <pc:sldChg chg="modSp mod modNotesTx">
        <pc:chgData name="Peter Marks" userId="b47ecf1ab63d1926" providerId="LiveId" clId="{2723EB05-F036-433D-8EFE-60D75624E7F8}" dt="2020-06-05T16:16:04.294" v="1357" actId="5793"/>
        <pc:sldMkLst>
          <pc:docMk/>
          <pc:sldMk cId="4234207294" sldId="446"/>
        </pc:sldMkLst>
        <pc:spChg chg="mod">
          <ac:chgData name="Peter Marks" userId="b47ecf1ab63d1926" providerId="LiveId" clId="{2723EB05-F036-433D-8EFE-60D75624E7F8}" dt="2020-06-05T16:15:54.842" v="1344" actId="20577"/>
          <ac:spMkLst>
            <pc:docMk/>
            <pc:sldMk cId="4234207294" sldId="446"/>
            <ac:spMk id="12" creationId="{E3391E89-4CA4-4EE8-87F7-566D2BEF58A2}"/>
          </ac:spMkLst>
        </pc:spChg>
      </pc:sldChg>
      <pc:sldChg chg="addSp delSp modSp add mod">
        <pc:chgData name="Peter Marks" userId="b47ecf1ab63d1926" providerId="LiveId" clId="{2723EB05-F036-433D-8EFE-60D75624E7F8}" dt="2020-06-04T15:07:20.520" v="478" actId="20577"/>
        <pc:sldMkLst>
          <pc:docMk/>
          <pc:sldMk cId="1482978022" sldId="607"/>
        </pc:sldMkLst>
        <pc:spChg chg="mod">
          <ac:chgData name="Peter Marks" userId="b47ecf1ab63d1926" providerId="LiveId" clId="{2723EB05-F036-433D-8EFE-60D75624E7F8}" dt="2020-06-04T15:07:20.520" v="478" actId="20577"/>
          <ac:spMkLst>
            <pc:docMk/>
            <pc:sldMk cId="1482978022" sldId="607"/>
            <ac:spMk id="56" creationId="{8773D0CF-F4CC-49FB-8F76-E6A4574E9CA6}"/>
          </ac:spMkLst>
        </pc:spChg>
        <pc:picChg chg="add mod modCrop">
          <ac:chgData name="Peter Marks" userId="b47ecf1ab63d1926" providerId="LiveId" clId="{2723EB05-F036-433D-8EFE-60D75624E7F8}" dt="2020-06-04T15:06:32.381" v="388" actId="1035"/>
          <ac:picMkLst>
            <pc:docMk/>
            <pc:sldMk cId="1482978022" sldId="607"/>
            <ac:picMk id="2" creationId="{47A75C09-B740-4921-AF8B-46D8C515F781}"/>
          </ac:picMkLst>
        </pc:picChg>
        <pc:picChg chg="del">
          <ac:chgData name="Peter Marks" userId="b47ecf1ab63d1926" providerId="LiveId" clId="{2723EB05-F036-433D-8EFE-60D75624E7F8}" dt="2020-06-04T15:03:58.087" v="285" actId="478"/>
          <ac:picMkLst>
            <pc:docMk/>
            <pc:sldMk cId="1482978022" sldId="607"/>
            <ac:picMk id="3" creationId="{B336576A-0545-4645-B65E-C9B115F26ECB}"/>
          </ac:picMkLst>
        </pc:picChg>
        <pc:cxnChg chg="mod">
          <ac:chgData name="Peter Marks" userId="b47ecf1ab63d1926" providerId="LiveId" clId="{2723EB05-F036-433D-8EFE-60D75624E7F8}" dt="2020-06-04T15:06:16.006" v="349" actId="1037"/>
          <ac:cxnSpMkLst>
            <pc:docMk/>
            <pc:sldMk cId="1482978022" sldId="607"/>
            <ac:cxnSpMk id="39" creationId="{56DFACD5-C237-4545-817B-05DE68E76215}"/>
          </ac:cxnSpMkLst>
        </pc:cxnChg>
      </pc:sldChg>
      <pc:sldChg chg="addSp delSp modSp add mod setBg modNotesTx">
        <pc:chgData name="Peter Marks" userId="b47ecf1ab63d1926" providerId="LiveId" clId="{2723EB05-F036-433D-8EFE-60D75624E7F8}" dt="2020-06-04T15:12:06.398" v="549" actId="20577"/>
        <pc:sldMkLst>
          <pc:docMk/>
          <pc:sldMk cId="2234016535" sldId="608"/>
        </pc:sldMkLst>
        <pc:picChg chg="del">
          <ac:chgData name="Peter Marks" userId="b47ecf1ab63d1926" providerId="LiveId" clId="{2723EB05-F036-433D-8EFE-60D75624E7F8}" dt="2020-06-04T15:09:21.878" v="512" actId="478"/>
          <ac:picMkLst>
            <pc:docMk/>
            <pc:sldMk cId="2234016535" sldId="608"/>
            <ac:picMk id="2" creationId="{AA1640AD-ACA8-4787-9638-7E00A35E262A}"/>
          </ac:picMkLst>
        </pc:picChg>
        <pc:picChg chg="mod">
          <ac:chgData name="Peter Marks" userId="b47ecf1ab63d1926" providerId="LiveId" clId="{2723EB05-F036-433D-8EFE-60D75624E7F8}" dt="2020-06-04T15:10:15.571" v="519" actId="14100"/>
          <ac:picMkLst>
            <pc:docMk/>
            <pc:sldMk cId="2234016535" sldId="608"/>
            <ac:picMk id="3" creationId="{58A70C1D-D813-4356-9F84-72B730515F8D}"/>
          </ac:picMkLst>
        </pc:picChg>
        <pc:picChg chg="add mod">
          <ac:chgData name="Peter Marks" userId="b47ecf1ab63d1926" providerId="LiveId" clId="{2723EB05-F036-433D-8EFE-60D75624E7F8}" dt="2020-06-04T15:10:21.329" v="521" actId="14100"/>
          <ac:picMkLst>
            <pc:docMk/>
            <pc:sldMk cId="2234016535" sldId="608"/>
            <ac:picMk id="4" creationId="{990DFD19-B28F-4C4D-96AE-35381CEC7CA2}"/>
          </ac:picMkLst>
        </pc:picChg>
      </pc:sldChg>
      <pc:sldChg chg="modNotesTx">
        <pc:chgData name="Peter Marks" userId="b47ecf1ab63d1926" providerId="LiveId" clId="{2723EB05-F036-433D-8EFE-60D75624E7F8}" dt="2020-06-05T16:17:12.395" v="1358" actId="6549"/>
        <pc:sldMkLst>
          <pc:docMk/>
          <pc:sldMk cId="1121031071" sldId="1130"/>
        </pc:sldMkLst>
      </pc:sldChg>
      <pc:sldChg chg="modNotesTx">
        <pc:chgData name="Peter Marks" userId="b47ecf1ab63d1926" providerId="LiveId" clId="{2723EB05-F036-433D-8EFE-60D75624E7F8}" dt="2020-06-05T16:11:39.973" v="1307" actId="6549"/>
        <pc:sldMkLst>
          <pc:docMk/>
          <pc:sldMk cId="2041731190" sldId="1156"/>
        </pc:sldMkLst>
      </pc:sldChg>
      <pc:sldChg chg="modSp mod modNotesTx">
        <pc:chgData name="Peter Marks" userId="b47ecf1ab63d1926" providerId="LiveId" clId="{2723EB05-F036-433D-8EFE-60D75624E7F8}" dt="2020-06-04T16:11:19.868" v="1260" actId="14100"/>
        <pc:sldMkLst>
          <pc:docMk/>
          <pc:sldMk cId="3145781139" sldId="1186"/>
        </pc:sldMkLst>
        <pc:spChg chg="mod">
          <ac:chgData name="Peter Marks" userId="b47ecf1ab63d1926" providerId="LiveId" clId="{2723EB05-F036-433D-8EFE-60D75624E7F8}" dt="2020-06-04T16:11:19.868" v="1260" actId="14100"/>
          <ac:spMkLst>
            <pc:docMk/>
            <pc:sldMk cId="3145781139" sldId="1186"/>
            <ac:spMk id="6" creationId="{B8253E23-90DA-46BA-B8B6-A8C1AF612215}"/>
          </ac:spMkLst>
        </pc:spChg>
      </pc:sldChg>
      <pc:sldChg chg="modSp mod">
        <pc:chgData name="Peter Marks" userId="b47ecf1ab63d1926" providerId="LiveId" clId="{2723EB05-F036-433D-8EFE-60D75624E7F8}" dt="2020-06-04T16:13:54.638" v="1269" actId="20577"/>
        <pc:sldMkLst>
          <pc:docMk/>
          <pc:sldMk cId="3360465053" sldId="1187"/>
        </pc:sldMkLst>
        <pc:spChg chg="mod">
          <ac:chgData name="Peter Marks" userId="b47ecf1ab63d1926" providerId="LiveId" clId="{2723EB05-F036-433D-8EFE-60D75624E7F8}" dt="2020-06-04T16:13:54.638" v="1269" actId="20577"/>
          <ac:spMkLst>
            <pc:docMk/>
            <pc:sldMk cId="3360465053" sldId="1187"/>
            <ac:spMk id="14" creationId="{5FD8133F-51BB-4CD9-8117-BE3AC9B390D7}"/>
          </ac:spMkLst>
        </pc:spChg>
      </pc:sldChg>
      <pc:sldChg chg="modSp mod modNotesTx">
        <pc:chgData name="Peter Marks" userId="b47ecf1ab63d1926" providerId="LiveId" clId="{2723EB05-F036-433D-8EFE-60D75624E7F8}" dt="2020-06-04T15:37:54.310" v="939" actId="20577"/>
        <pc:sldMkLst>
          <pc:docMk/>
          <pc:sldMk cId="491145415" sldId="1189"/>
        </pc:sldMkLst>
        <pc:spChg chg="mod">
          <ac:chgData name="Peter Marks" userId="b47ecf1ab63d1926" providerId="LiveId" clId="{2723EB05-F036-433D-8EFE-60D75624E7F8}" dt="2020-06-04T15:34:27.910" v="920" actId="20577"/>
          <ac:spMkLst>
            <pc:docMk/>
            <pc:sldMk cId="491145415" sldId="1189"/>
            <ac:spMk id="20" creationId="{2B3FFA26-BE95-40C6-AFD5-56864CE6C65A}"/>
          </ac:spMkLst>
        </pc:spChg>
      </pc:sldChg>
      <pc:sldChg chg="modNotesTx">
        <pc:chgData name="Peter Marks" userId="b47ecf1ab63d1926" providerId="LiveId" clId="{2723EB05-F036-433D-8EFE-60D75624E7F8}" dt="2020-06-04T16:18:04.743" v="1298" actId="6549"/>
        <pc:sldMkLst>
          <pc:docMk/>
          <pc:sldMk cId="3364440175" sldId="1191"/>
        </pc:sldMkLst>
      </pc:sldChg>
      <pc:sldChg chg="modSp mod">
        <pc:chgData name="Peter Marks" userId="b47ecf1ab63d1926" providerId="LiveId" clId="{2723EB05-F036-433D-8EFE-60D75624E7F8}" dt="2020-06-04T16:18:34.642" v="1302" actId="14100"/>
        <pc:sldMkLst>
          <pc:docMk/>
          <pc:sldMk cId="320901823" sldId="1194"/>
        </pc:sldMkLst>
        <pc:picChg chg="mod">
          <ac:chgData name="Peter Marks" userId="b47ecf1ab63d1926" providerId="LiveId" clId="{2723EB05-F036-433D-8EFE-60D75624E7F8}" dt="2020-06-04T16:18:34.642" v="1302" actId="14100"/>
          <ac:picMkLst>
            <pc:docMk/>
            <pc:sldMk cId="320901823" sldId="1194"/>
            <ac:picMk id="7" creationId="{68F5E0E8-3862-4FF9-985F-7356AA2A745D}"/>
          </ac:picMkLst>
        </pc:picChg>
      </pc:sldChg>
      <pc:sldChg chg="delSp modAnim">
        <pc:chgData name="Peter Marks" userId="b47ecf1ab63d1926" providerId="LiveId" clId="{2723EB05-F036-433D-8EFE-60D75624E7F8}" dt="2020-06-04T16:19:17.567" v="1304"/>
        <pc:sldMkLst>
          <pc:docMk/>
          <pc:sldMk cId="2907221884" sldId="1195"/>
        </pc:sldMkLst>
        <pc:picChg chg="del">
          <ac:chgData name="Peter Marks" userId="b47ecf1ab63d1926" providerId="LiveId" clId="{2723EB05-F036-433D-8EFE-60D75624E7F8}" dt="2020-06-04T16:19:09.064" v="1303" actId="478"/>
          <ac:picMkLst>
            <pc:docMk/>
            <pc:sldMk cId="2907221884" sldId="1195"/>
            <ac:picMk id="4098" creationId="{B64DFFE6-88D2-4E81-B977-6C35D3E7F414}"/>
          </ac:picMkLst>
        </pc:picChg>
      </pc:sldChg>
      <pc:sldChg chg="modNotesTx">
        <pc:chgData name="Peter Marks" userId="b47ecf1ab63d1926" providerId="LiveId" clId="{2723EB05-F036-433D-8EFE-60D75624E7F8}" dt="2020-06-05T16:18:00.799" v="1360" actId="20577"/>
        <pc:sldMkLst>
          <pc:docMk/>
          <pc:sldMk cId="4072390857" sldId="1208"/>
        </pc:sldMkLst>
      </pc:sldChg>
      <pc:sldChg chg="addSp delSp modSp add mod modNotesTx">
        <pc:chgData name="Peter Marks" userId="b47ecf1ab63d1926" providerId="LiveId" clId="{2723EB05-F036-433D-8EFE-60D75624E7F8}" dt="2020-06-04T15:01:02.026" v="175" actId="14100"/>
        <pc:sldMkLst>
          <pc:docMk/>
          <pc:sldMk cId="1667920965" sldId="1211"/>
        </pc:sldMkLst>
        <pc:spChg chg="mod">
          <ac:chgData name="Peter Marks" userId="b47ecf1ab63d1926" providerId="LiveId" clId="{2723EB05-F036-433D-8EFE-60D75624E7F8}" dt="2020-06-04T14:57:20.438" v="25" actId="20577"/>
          <ac:spMkLst>
            <pc:docMk/>
            <pc:sldMk cId="1667920965" sldId="1211"/>
            <ac:spMk id="9" creationId="{4286C32F-4481-E94D-98B3-EE01B2BC8A08}"/>
          </ac:spMkLst>
        </pc:spChg>
        <pc:spChg chg="mod">
          <ac:chgData name="Peter Marks" userId="b47ecf1ab63d1926" providerId="LiveId" clId="{2723EB05-F036-433D-8EFE-60D75624E7F8}" dt="2020-06-04T15:01:02.026" v="175" actId="14100"/>
          <ac:spMkLst>
            <pc:docMk/>
            <pc:sldMk cId="1667920965" sldId="1211"/>
            <ac:spMk id="21" creationId="{EDEDE5E0-701F-4586-82BA-9CD23DFE10B2}"/>
          </ac:spMkLst>
        </pc:spChg>
        <pc:picChg chg="add mod modCrop">
          <ac:chgData name="Peter Marks" userId="b47ecf1ab63d1926" providerId="LiveId" clId="{2723EB05-F036-433D-8EFE-60D75624E7F8}" dt="2020-06-04T14:59:54.204" v="56" actId="732"/>
          <ac:picMkLst>
            <pc:docMk/>
            <pc:sldMk cId="1667920965" sldId="1211"/>
            <ac:picMk id="3" creationId="{072CCE12-35E8-4ABF-B63D-21D2915CBB65}"/>
          </ac:picMkLst>
        </pc:picChg>
        <pc:picChg chg="del">
          <ac:chgData name="Peter Marks" userId="b47ecf1ab63d1926" providerId="LiveId" clId="{2723EB05-F036-433D-8EFE-60D75624E7F8}" dt="2020-06-04T14:57:22.534" v="26" actId="478"/>
          <ac:picMkLst>
            <pc:docMk/>
            <pc:sldMk cId="1667920965" sldId="1211"/>
            <ac:picMk id="5" creationId="{591B6953-A9B2-46F1-8221-D36F167ECBE2}"/>
          </ac:picMkLst>
        </pc:picChg>
      </pc:sldChg>
      <pc:sldChg chg="new add del">
        <pc:chgData name="Peter Marks" userId="b47ecf1ab63d1926" providerId="LiveId" clId="{2723EB05-F036-433D-8EFE-60D75624E7F8}" dt="2020-06-04T14:56:49.230" v="14" actId="680"/>
        <pc:sldMkLst>
          <pc:docMk/>
          <pc:sldMk cId="2413538671" sldId="1211"/>
        </pc:sldMkLst>
      </pc:sldChg>
      <pc:sldChg chg="modSp add mod modNotesTx">
        <pc:chgData name="Peter Marks" userId="b47ecf1ab63d1926" providerId="LiveId" clId="{2723EB05-F036-433D-8EFE-60D75624E7F8}" dt="2020-06-04T15:07:51.583" v="510" actId="1035"/>
        <pc:sldMkLst>
          <pc:docMk/>
          <pc:sldMk cId="3325062945" sldId="1212"/>
        </pc:sldMkLst>
        <pc:spChg chg="mod">
          <ac:chgData name="Peter Marks" userId="b47ecf1ab63d1926" providerId="LiveId" clId="{2723EB05-F036-433D-8EFE-60D75624E7F8}" dt="2020-06-04T15:07:51.583" v="510" actId="1035"/>
          <ac:spMkLst>
            <pc:docMk/>
            <pc:sldMk cId="3325062945" sldId="1212"/>
            <ac:spMk id="21" creationId="{EDEDE5E0-701F-4586-82BA-9CD23DFE10B2}"/>
          </ac:spMkLst>
        </pc:spChg>
      </pc:sldChg>
      <pc:sldChg chg="add del">
        <pc:chgData name="Peter Marks" userId="b47ecf1ab63d1926" providerId="LiveId" clId="{2723EB05-F036-433D-8EFE-60D75624E7F8}" dt="2020-06-04T14:56:47.638" v="13"/>
        <pc:sldMkLst>
          <pc:docMk/>
          <pc:sldMk cId="4258192150" sldId="1212"/>
        </pc:sldMkLst>
      </pc:sldChg>
      <pc:sldChg chg="addSp delSp modSp add mod modNotesTx">
        <pc:chgData name="Peter Marks" userId="b47ecf1ab63d1926" providerId="LiveId" clId="{2723EB05-F036-433D-8EFE-60D75624E7F8}" dt="2020-06-04T15:18:22.201" v="718" actId="6549"/>
        <pc:sldMkLst>
          <pc:docMk/>
          <pc:sldMk cId="1781246731" sldId="1213"/>
        </pc:sldMkLst>
        <pc:spChg chg="mod">
          <ac:chgData name="Peter Marks" userId="b47ecf1ab63d1926" providerId="LiveId" clId="{2723EB05-F036-433D-8EFE-60D75624E7F8}" dt="2020-06-04T15:18:07.413" v="716" actId="14100"/>
          <ac:spMkLst>
            <pc:docMk/>
            <pc:sldMk cId="1781246731" sldId="1213"/>
            <ac:spMk id="2" creationId="{79687A48-E523-7C4C-93B8-22D0D21D22C8}"/>
          </ac:spMkLst>
        </pc:spChg>
        <pc:spChg chg="mod">
          <ac:chgData name="Peter Marks" userId="b47ecf1ab63d1926" providerId="LiveId" clId="{2723EB05-F036-433D-8EFE-60D75624E7F8}" dt="2020-06-04T15:17:53.357" v="711" actId="1037"/>
          <ac:spMkLst>
            <pc:docMk/>
            <pc:sldMk cId="1781246731" sldId="1213"/>
            <ac:spMk id="9" creationId="{4286C32F-4481-E94D-98B3-EE01B2BC8A08}"/>
          </ac:spMkLst>
        </pc:spChg>
        <pc:spChg chg="mod">
          <ac:chgData name="Peter Marks" userId="b47ecf1ab63d1926" providerId="LiveId" clId="{2723EB05-F036-433D-8EFE-60D75624E7F8}" dt="2020-06-04T15:18:16.562" v="717" actId="14100"/>
          <ac:spMkLst>
            <pc:docMk/>
            <pc:sldMk cId="1781246731" sldId="1213"/>
            <ac:spMk id="14" creationId="{FBD8DC54-C443-944F-884D-767C675FCCB1}"/>
          </ac:spMkLst>
        </pc:spChg>
        <pc:picChg chg="add mod modCrop">
          <ac:chgData name="Peter Marks" userId="b47ecf1ab63d1926" providerId="LiveId" clId="{2723EB05-F036-433D-8EFE-60D75624E7F8}" dt="2020-06-04T15:17:42.894" v="708" actId="1037"/>
          <ac:picMkLst>
            <pc:docMk/>
            <pc:sldMk cId="1781246731" sldId="1213"/>
            <ac:picMk id="3" creationId="{29A51CF7-1EA5-429F-A32B-95E194BF5666}"/>
          </ac:picMkLst>
        </pc:picChg>
        <pc:picChg chg="del">
          <ac:chgData name="Peter Marks" userId="b47ecf1ab63d1926" providerId="LiveId" clId="{2723EB05-F036-433D-8EFE-60D75624E7F8}" dt="2020-06-04T15:16:02.893" v="701" actId="478"/>
          <ac:picMkLst>
            <pc:docMk/>
            <pc:sldMk cId="1781246731" sldId="1213"/>
            <ac:picMk id="12" creationId="{E634DBEA-543C-48C9-B193-68ADF49AD54D}"/>
          </ac:picMkLst>
        </pc:picChg>
      </pc:sldChg>
      <pc:sldChg chg="new del">
        <pc:chgData name="Peter Marks" userId="b47ecf1ab63d1926" providerId="LiveId" clId="{2723EB05-F036-433D-8EFE-60D75624E7F8}" dt="2020-06-04T15:13:27.520" v="551" actId="47"/>
        <pc:sldMkLst>
          <pc:docMk/>
          <pc:sldMk cId="2591961045" sldId="1213"/>
        </pc:sldMkLst>
      </pc:sldChg>
      <pc:sldChg chg="modSp add mod">
        <pc:chgData name="Peter Marks" userId="b47ecf1ab63d1926" providerId="LiveId" clId="{2723EB05-F036-433D-8EFE-60D75624E7F8}" dt="2020-06-04T15:31:30.187" v="884" actId="207"/>
        <pc:sldMkLst>
          <pc:docMk/>
          <pc:sldMk cId="3978025" sldId="1214"/>
        </pc:sldMkLst>
        <pc:spChg chg="mod">
          <ac:chgData name="Peter Marks" userId="b47ecf1ab63d1926" providerId="LiveId" clId="{2723EB05-F036-433D-8EFE-60D75624E7F8}" dt="2020-06-04T15:31:30.187" v="884" actId="207"/>
          <ac:spMkLst>
            <pc:docMk/>
            <pc:sldMk cId="3978025" sldId="1214"/>
            <ac:spMk id="14" creationId="{FBD8DC54-C443-944F-884D-767C675FCCB1}"/>
          </ac:spMkLst>
        </pc:spChg>
      </pc:sldChg>
      <pc:sldChg chg="addSp delSp modSp add mod modNotesTx">
        <pc:chgData name="Peter Marks" userId="b47ecf1ab63d1926" providerId="LiveId" clId="{2723EB05-F036-433D-8EFE-60D75624E7F8}" dt="2020-06-04T15:30:21.584" v="839" actId="1038"/>
        <pc:sldMkLst>
          <pc:docMk/>
          <pc:sldMk cId="731902505" sldId="1215"/>
        </pc:sldMkLst>
        <pc:spChg chg="mod">
          <ac:chgData name="Peter Marks" userId="b47ecf1ab63d1926" providerId="LiveId" clId="{2723EB05-F036-433D-8EFE-60D75624E7F8}" dt="2020-06-04T15:22:11.932" v="726" actId="122"/>
          <ac:spMkLst>
            <pc:docMk/>
            <pc:sldMk cId="731902505" sldId="1215"/>
            <ac:spMk id="9" creationId="{4286C32F-4481-E94D-98B3-EE01B2BC8A08}"/>
          </ac:spMkLst>
        </pc:spChg>
        <pc:spChg chg="mod">
          <ac:chgData name="Peter Marks" userId="b47ecf1ab63d1926" providerId="LiveId" clId="{2723EB05-F036-433D-8EFE-60D75624E7F8}" dt="2020-06-04T15:30:21.584" v="839" actId="1038"/>
          <ac:spMkLst>
            <pc:docMk/>
            <pc:sldMk cId="731902505" sldId="1215"/>
            <ac:spMk id="21" creationId="{D26712A6-F328-45B4-963F-FAF775CAA037}"/>
          </ac:spMkLst>
        </pc:spChg>
        <pc:picChg chg="del">
          <ac:chgData name="Peter Marks" userId="b47ecf1ab63d1926" providerId="LiveId" clId="{2723EB05-F036-433D-8EFE-60D75624E7F8}" dt="2020-06-04T15:22:13.677" v="727" actId="478"/>
          <ac:picMkLst>
            <pc:docMk/>
            <pc:sldMk cId="731902505" sldId="1215"/>
            <ac:picMk id="3" creationId="{BB0943D2-6919-4D59-9E5D-260BD6DDC373}"/>
          </ac:picMkLst>
        </pc:picChg>
        <pc:picChg chg="add del mod">
          <ac:chgData name="Peter Marks" userId="b47ecf1ab63d1926" providerId="LiveId" clId="{2723EB05-F036-433D-8EFE-60D75624E7F8}" dt="2020-06-04T15:25:01.758" v="806" actId="478"/>
          <ac:picMkLst>
            <pc:docMk/>
            <pc:sldMk cId="731902505" sldId="1215"/>
            <ac:picMk id="4" creationId="{39CFBAE2-1A06-4B88-A3DE-2531C4B57421}"/>
          </ac:picMkLst>
        </pc:picChg>
        <pc:picChg chg="add del mod">
          <ac:chgData name="Peter Marks" userId="b47ecf1ab63d1926" providerId="LiveId" clId="{2723EB05-F036-433D-8EFE-60D75624E7F8}" dt="2020-06-04T15:29:21.663" v="813" actId="478"/>
          <ac:picMkLst>
            <pc:docMk/>
            <pc:sldMk cId="731902505" sldId="1215"/>
            <ac:picMk id="5" creationId="{B857F9BE-E973-4E5F-A698-CD2746E16250}"/>
          </ac:picMkLst>
        </pc:picChg>
        <pc:picChg chg="add mod modCrop">
          <ac:chgData name="Peter Marks" userId="b47ecf1ab63d1926" providerId="LiveId" clId="{2723EB05-F036-433D-8EFE-60D75624E7F8}" dt="2020-06-04T15:29:59.335" v="823" actId="1038"/>
          <ac:picMkLst>
            <pc:docMk/>
            <pc:sldMk cId="731902505" sldId="1215"/>
            <ac:picMk id="7" creationId="{47EE7F57-EB93-46C9-8D24-05EA6B0AA145}"/>
          </ac:picMkLst>
        </pc:picChg>
      </pc:sldChg>
      <pc:sldChg chg="modSp add mod">
        <pc:chgData name="Peter Marks" userId="b47ecf1ab63d1926" providerId="LiveId" clId="{2723EB05-F036-433D-8EFE-60D75624E7F8}" dt="2020-06-04T15:31:17.275" v="883" actId="207"/>
        <pc:sldMkLst>
          <pc:docMk/>
          <pc:sldMk cId="3649172161" sldId="1216"/>
        </pc:sldMkLst>
        <pc:spChg chg="mod">
          <ac:chgData name="Peter Marks" userId="b47ecf1ab63d1926" providerId="LiveId" clId="{2723EB05-F036-433D-8EFE-60D75624E7F8}" dt="2020-06-04T15:31:17.275" v="883" actId="207"/>
          <ac:spMkLst>
            <pc:docMk/>
            <pc:sldMk cId="3649172161" sldId="1216"/>
            <ac:spMk id="21" creationId="{D26712A6-F328-45B4-963F-FAF775CAA037}"/>
          </ac:spMkLst>
        </pc:spChg>
      </pc:sldChg>
      <pc:sldChg chg="addSp delSp modSp add mod modNotesTx">
        <pc:chgData name="Peter Marks" userId="b47ecf1ab63d1926" providerId="LiveId" clId="{2723EB05-F036-433D-8EFE-60D75624E7F8}" dt="2020-06-04T15:45:24.797" v="1132" actId="1038"/>
        <pc:sldMkLst>
          <pc:docMk/>
          <pc:sldMk cId="1731171450" sldId="1217"/>
        </pc:sldMkLst>
        <pc:spChg chg="mod">
          <ac:chgData name="Peter Marks" userId="b47ecf1ab63d1926" providerId="LiveId" clId="{2723EB05-F036-433D-8EFE-60D75624E7F8}" dt="2020-06-04T15:38:33.738" v="950" actId="122"/>
          <ac:spMkLst>
            <pc:docMk/>
            <pc:sldMk cId="1731171450" sldId="1217"/>
            <ac:spMk id="9" creationId="{4286C32F-4481-E94D-98B3-EE01B2BC8A08}"/>
          </ac:spMkLst>
        </pc:spChg>
        <pc:spChg chg="mod">
          <ac:chgData name="Peter Marks" userId="b47ecf1ab63d1926" providerId="LiveId" clId="{2723EB05-F036-433D-8EFE-60D75624E7F8}" dt="2020-06-04T15:44:16.502" v="1120" actId="6549"/>
          <ac:spMkLst>
            <pc:docMk/>
            <pc:sldMk cId="1731171450" sldId="1217"/>
            <ac:spMk id="14" creationId="{FBD8DC54-C443-944F-884D-767C675FCCB1}"/>
          </ac:spMkLst>
        </pc:spChg>
        <pc:picChg chg="add mod modCrop">
          <ac:chgData name="Peter Marks" userId="b47ecf1ab63d1926" providerId="LiveId" clId="{2723EB05-F036-433D-8EFE-60D75624E7F8}" dt="2020-06-04T15:45:24.797" v="1132" actId="1038"/>
          <ac:picMkLst>
            <pc:docMk/>
            <pc:sldMk cId="1731171450" sldId="1217"/>
            <ac:picMk id="3" creationId="{4D2D7A5D-BFE1-413A-935E-127FEAE371F9}"/>
          </ac:picMkLst>
        </pc:picChg>
        <pc:picChg chg="del">
          <ac:chgData name="Peter Marks" userId="b47ecf1ab63d1926" providerId="LiveId" clId="{2723EB05-F036-433D-8EFE-60D75624E7F8}" dt="2020-06-04T15:44:18.206" v="1121" actId="478"/>
          <ac:picMkLst>
            <pc:docMk/>
            <pc:sldMk cId="1731171450" sldId="1217"/>
            <ac:picMk id="5" creationId="{08D06E46-DE48-483F-9907-E113714B0C9A}"/>
          </ac:picMkLst>
        </pc:picChg>
      </pc:sldChg>
      <pc:sldChg chg="modSp add mod modNotesTx">
        <pc:chgData name="Peter Marks" userId="b47ecf1ab63d1926" providerId="LiveId" clId="{2723EB05-F036-433D-8EFE-60D75624E7F8}" dt="2020-06-04T16:04:24.801" v="1213" actId="5793"/>
        <pc:sldMkLst>
          <pc:docMk/>
          <pc:sldMk cId="3086866035" sldId="1218"/>
        </pc:sldMkLst>
        <pc:spChg chg="mod">
          <ac:chgData name="Peter Marks" userId="b47ecf1ab63d1926" providerId="LiveId" clId="{2723EB05-F036-433D-8EFE-60D75624E7F8}" dt="2020-06-04T15:45:44.531" v="1135" actId="113"/>
          <ac:spMkLst>
            <pc:docMk/>
            <pc:sldMk cId="3086866035" sldId="1218"/>
            <ac:spMk id="14" creationId="{FBD8DC54-C443-944F-884D-767C675FCCB1}"/>
          </ac:spMkLst>
        </pc:spChg>
      </pc:sldChg>
    </pc:docChg>
  </pc:docChgLst>
  <pc:docChgLst>
    <pc:chgData name="Peter Marks" userId="b47ecf1ab63d1926" providerId="LiveId" clId="{621937F0-C536-4B63-9267-AEFFE1D365C7}"/>
    <pc:docChg chg="delSld">
      <pc:chgData name="Peter Marks" userId="b47ecf1ab63d1926" providerId="LiveId" clId="{621937F0-C536-4B63-9267-AEFFE1D365C7}" dt="2020-06-04T04:59:38.193" v="0" actId="47"/>
      <pc:docMkLst>
        <pc:docMk/>
      </pc:docMkLst>
      <pc:sldChg chg="del">
        <pc:chgData name="Peter Marks" userId="b47ecf1ab63d1926" providerId="LiveId" clId="{621937F0-C536-4B63-9267-AEFFE1D365C7}" dt="2020-06-04T04:59:38.193" v="0" actId="47"/>
        <pc:sldMkLst>
          <pc:docMk/>
          <pc:sldMk cId="3847604050" sldId="28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1504AB-AB87-47BA-A3FB-660FD39FAAE0}" type="doc">
      <dgm:prSet loTypeId="urn:microsoft.com/office/officeart/2005/8/layout/pyramid1" loCatId="pyramid" qsTypeId="urn:microsoft.com/office/officeart/2005/8/quickstyle/simple1" qsCatId="simple" csTypeId="urn:microsoft.com/office/officeart/2005/8/colors/colorful2" csCatId="colorful" phldr="1"/>
      <dgm:spPr/>
    </dgm:pt>
    <dgm:pt modelId="{979E1E41-694A-47A2-A1E1-5BBF78643824}">
      <dgm:prSet phldrT="[Text]" custT="1"/>
      <dgm:spPr/>
      <dgm:t>
        <a:bodyPr/>
        <a:lstStyle/>
        <a:p>
          <a:endParaRPr lang="en-US" sz="3200" dirty="0"/>
        </a:p>
        <a:p>
          <a:r>
            <a:rPr lang="en-US" sz="3200" dirty="0"/>
            <a:t>DOCG</a:t>
          </a:r>
        </a:p>
      </dgm:t>
    </dgm:pt>
    <dgm:pt modelId="{7A8974B6-D884-4609-8090-91B960E0884D}" type="parTrans" cxnId="{B16D2708-C06C-44D5-ACE0-796DB6911DE9}">
      <dgm:prSet/>
      <dgm:spPr/>
      <dgm:t>
        <a:bodyPr/>
        <a:lstStyle/>
        <a:p>
          <a:endParaRPr lang="en-US"/>
        </a:p>
      </dgm:t>
    </dgm:pt>
    <dgm:pt modelId="{E4BC1B14-B08E-4FA4-912F-EDC39F88BA50}" type="sibTrans" cxnId="{B16D2708-C06C-44D5-ACE0-796DB6911DE9}">
      <dgm:prSet/>
      <dgm:spPr/>
      <dgm:t>
        <a:bodyPr/>
        <a:lstStyle/>
        <a:p>
          <a:endParaRPr lang="en-US"/>
        </a:p>
      </dgm:t>
    </dgm:pt>
    <dgm:pt modelId="{31D21420-621A-47D1-A282-EB84A19C5F73}">
      <dgm:prSet phldrT="[Text]" custT="1"/>
      <dgm:spPr/>
      <dgm:t>
        <a:bodyPr/>
        <a:lstStyle/>
        <a:p>
          <a:r>
            <a:rPr lang="en-US" sz="3200" dirty="0"/>
            <a:t>DOC</a:t>
          </a:r>
        </a:p>
      </dgm:t>
    </dgm:pt>
    <dgm:pt modelId="{49B24317-D8E4-4F77-BB24-4513158935D0}" type="parTrans" cxnId="{0D577FE8-D9B4-4FE5-908A-B2287D900901}">
      <dgm:prSet/>
      <dgm:spPr/>
      <dgm:t>
        <a:bodyPr/>
        <a:lstStyle/>
        <a:p>
          <a:endParaRPr lang="en-US"/>
        </a:p>
      </dgm:t>
    </dgm:pt>
    <dgm:pt modelId="{5BF3E758-D922-433D-9AE9-3FA72E5AB25B}" type="sibTrans" cxnId="{0D577FE8-D9B4-4FE5-908A-B2287D900901}">
      <dgm:prSet/>
      <dgm:spPr/>
      <dgm:t>
        <a:bodyPr/>
        <a:lstStyle/>
        <a:p>
          <a:endParaRPr lang="en-US"/>
        </a:p>
      </dgm:t>
    </dgm:pt>
    <dgm:pt modelId="{07421CCB-DDB3-4BF2-801D-3A87885CCAF6}">
      <dgm:prSet phldrT="[Text]" custT="1"/>
      <dgm:spPr/>
      <dgm:t>
        <a:bodyPr/>
        <a:lstStyle/>
        <a:p>
          <a:r>
            <a:rPr lang="en-US" sz="3200" dirty="0"/>
            <a:t>IGT</a:t>
          </a:r>
        </a:p>
      </dgm:t>
    </dgm:pt>
    <dgm:pt modelId="{009CEAD3-63A2-46A0-A667-73A9FBD345E4}" type="parTrans" cxnId="{FA507AB6-0AFE-4DF6-8668-D7542C34A75A}">
      <dgm:prSet/>
      <dgm:spPr/>
      <dgm:t>
        <a:bodyPr/>
        <a:lstStyle/>
        <a:p>
          <a:endParaRPr lang="en-US"/>
        </a:p>
      </dgm:t>
    </dgm:pt>
    <dgm:pt modelId="{150411FB-32FB-4384-8C2E-313B2F10FB4E}" type="sibTrans" cxnId="{FA507AB6-0AFE-4DF6-8668-D7542C34A75A}">
      <dgm:prSet/>
      <dgm:spPr/>
      <dgm:t>
        <a:bodyPr/>
        <a:lstStyle/>
        <a:p>
          <a:endParaRPr lang="en-US"/>
        </a:p>
      </dgm:t>
    </dgm:pt>
    <dgm:pt modelId="{D47F5F57-2F8F-44E2-ADD0-4592A48C4720}">
      <dgm:prSet phldrT="[Text]" custT="1"/>
      <dgm:spPr/>
      <dgm:t>
        <a:bodyPr/>
        <a:lstStyle/>
        <a:p>
          <a:r>
            <a:rPr lang="en-US" sz="3200" dirty="0"/>
            <a:t>Vino</a:t>
          </a:r>
        </a:p>
      </dgm:t>
    </dgm:pt>
    <dgm:pt modelId="{AF486B45-C7CA-4862-8BD3-02E5B6061E07}" type="parTrans" cxnId="{1AE5FF9C-5670-457A-BFDC-8B100AC59F45}">
      <dgm:prSet/>
      <dgm:spPr/>
      <dgm:t>
        <a:bodyPr/>
        <a:lstStyle/>
        <a:p>
          <a:endParaRPr lang="en-US"/>
        </a:p>
      </dgm:t>
    </dgm:pt>
    <dgm:pt modelId="{2B8B39C7-F0A4-4ACA-8946-0E8BC2AE6A6C}" type="sibTrans" cxnId="{1AE5FF9C-5670-457A-BFDC-8B100AC59F45}">
      <dgm:prSet/>
      <dgm:spPr/>
      <dgm:t>
        <a:bodyPr/>
        <a:lstStyle/>
        <a:p>
          <a:endParaRPr lang="en-US"/>
        </a:p>
      </dgm:t>
    </dgm:pt>
    <dgm:pt modelId="{E270E8E4-BE5E-4CE3-AE9D-1C63CB33CBF7}" type="pres">
      <dgm:prSet presAssocID="{5C1504AB-AB87-47BA-A3FB-660FD39FAAE0}" presName="Name0" presStyleCnt="0">
        <dgm:presLayoutVars>
          <dgm:dir/>
          <dgm:animLvl val="lvl"/>
          <dgm:resizeHandles val="exact"/>
        </dgm:presLayoutVars>
      </dgm:prSet>
      <dgm:spPr/>
    </dgm:pt>
    <dgm:pt modelId="{296121CC-611C-4534-9330-6F678FB128C7}" type="pres">
      <dgm:prSet presAssocID="{979E1E41-694A-47A2-A1E1-5BBF78643824}" presName="Name8" presStyleCnt="0"/>
      <dgm:spPr/>
    </dgm:pt>
    <dgm:pt modelId="{B2984804-4061-4300-A6FA-DAEEDC9F2CD9}" type="pres">
      <dgm:prSet presAssocID="{979E1E41-694A-47A2-A1E1-5BBF78643824}" presName="level" presStyleLbl="node1" presStyleIdx="0" presStyleCnt="4">
        <dgm:presLayoutVars>
          <dgm:chMax val="1"/>
          <dgm:bulletEnabled val="1"/>
        </dgm:presLayoutVars>
      </dgm:prSet>
      <dgm:spPr/>
    </dgm:pt>
    <dgm:pt modelId="{386871ED-96FA-4903-9F1F-4D52A917BA3E}" type="pres">
      <dgm:prSet presAssocID="{979E1E41-694A-47A2-A1E1-5BBF78643824}" presName="levelTx" presStyleLbl="revTx" presStyleIdx="0" presStyleCnt="0">
        <dgm:presLayoutVars>
          <dgm:chMax val="1"/>
          <dgm:bulletEnabled val="1"/>
        </dgm:presLayoutVars>
      </dgm:prSet>
      <dgm:spPr/>
    </dgm:pt>
    <dgm:pt modelId="{86E95B3A-E5CF-41C4-84F5-8FA0763D0FF3}" type="pres">
      <dgm:prSet presAssocID="{31D21420-621A-47D1-A282-EB84A19C5F73}" presName="Name8" presStyleCnt="0"/>
      <dgm:spPr/>
    </dgm:pt>
    <dgm:pt modelId="{4ABDDDE0-2278-42BC-8F38-97480DFF34FB}" type="pres">
      <dgm:prSet presAssocID="{31D21420-621A-47D1-A282-EB84A19C5F73}" presName="level" presStyleLbl="node1" presStyleIdx="1" presStyleCnt="4">
        <dgm:presLayoutVars>
          <dgm:chMax val="1"/>
          <dgm:bulletEnabled val="1"/>
        </dgm:presLayoutVars>
      </dgm:prSet>
      <dgm:spPr/>
    </dgm:pt>
    <dgm:pt modelId="{57B3D113-D365-4B7C-99AE-833A67C1E594}" type="pres">
      <dgm:prSet presAssocID="{31D21420-621A-47D1-A282-EB84A19C5F73}" presName="levelTx" presStyleLbl="revTx" presStyleIdx="0" presStyleCnt="0">
        <dgm:presLayoutVars>
          <dgm:chMax val="1"/>
          <dgm:bulletEnabled val="1"/>
        </dgm:presLayoutVars>
      </dgm:prSet>
      <dgm:spPr/>
    </dgm:pt>
    <dgm:pt modelId="{C51D7EED-1C2F-4481-93C9-3AF80A682183}" type="pres">
      <dgm:prSet presAssocID="{07421CCB-DDB3-4BF2-801D-3A87885CCAF6}" presName="Name8" presStyleCnt="0"/>
      <dgm:spPr/>
    </dgm:pt>
    <dgm:pt modelId="{A9C7B336-B0B2-42FD-9FEB-648AA9888F6A}" type="pres">
      <dgm:prSet presAssocID="{07421CCB-DDB3-4BF2-801D-3A87885CCAF6}" presName="level" presStyleLbl="node1" presStyleIdx="2" presStyleCnt="4">
        <dgm:presLayoutVars>
          <dgm:chMax val="1"/>
          <dgm:bulletEnabled val="1"/>
        </dgm:presLayoutVars>
      </dgm:prSet>
      <dgm:spPr/>
    </dgm:pt>
    <dgm:pt modelId="{98D0B589-A8AE-43F4-986D-AC518BBB0F76}" type="pres">
      <dgm:prSet presAssocID="{07421CCB-DDB3-4BF2-801D-3A87885CCAF6}" presName="levelTx" presStyleLbl="revTx" presStyleIdx="0" presStyleCnt="0">
        <dgm:presLayoutVars>
          <dgm:chMax val="1"/>
          <dgm:bulletEnabled val="1"/>
        </dgm:presLayoutVars>
      </dgm:prSet>
      <dgm:spPr/>
    </dgm:pt>
    <dgm:pt modelId="{1C7A24C3-DF6B-4C48-9417-976E9C1B616B}" type="pres">
      <dgm:prSet presAssocID="{D47F5F57-2F8F-44E2-ADD0-4592A48C4720}" presName="Name8" presStyleCnt="0"/>
      <dgm:spPr/>
    </dgm:pt>
    <dgm:pt modelId="{BEC5F7FC-838C-4607-98BB-7A0E263F06B6}" type="pres">
      <dgm:prSet presAssocID="{D47F5F57-2F8F-44E2-ADD0-4592A48C4720}" presName="level" presStyleLbl="node1" presStyleIdx="3" presStyleCnt="4">
        <dgm:presLayoutVars>
          <dgm:chMax val="1"/>
          <dgm:bulletEnabled val="1"/>
        </dgm:presLayoutVars>
      </dgm:prSet>
      <dgm:spPr/>
    </dgm:pt>
    <dgm:pt modelId="{0F2E37C0-3B8D-40C9-9716-A0C98FB227B7}" type="pres">
      <dgm:prSet presAssocID="{D47F5F57-2F8F-44E2-ADD0-4592A48C4720}" presName="levelTx" presStyleLbl="revTx" presStyleIdx="0" presStyleCnt="0">
        <dgm:presLayoutVars>
          <dgm:chMax val="1"/>
          <dgm:bulletEnabled val="1"/>
        </dgm:presLayoutVars>
      </dgm:prSet>
      <dgm:spPr/>
    </dgm:pt>
  </dgm:ptLst>
  <dgm:cxnLst>
    <dgm:cxn modelId="{B16D2708-C06C-44D5-ACE0-796DB6911DE9}" srcId="{5C1504AB-AB87-47BA-A3FB-660FD39FAAE0}" destId="{979E1E41-694A-47A2-A1E1-5BBF78643824}" srcOrd="0" destOrd="0" parTransId="{7A8974B6-D884-4609-8090-91B960E0884D}" sibTransId="{E4BC1B14-B08E-4FA4-912F-EDC39F88BA50}"/>
    <dgm:cxn modelId="{229E2624-35E1-45EF-8B39-54289B0CB925}" type="presOf" srcId="{5C1504AB-AB87-47BA-A3FB-660FD39FAAE0}" destId="{E270E8E4-BE5E-4CE3-AE9D-1C63CB33CBF7}" srcOrd="0" destOrd="0" presId="urn:microsoft.com/office/officeart/2005/8/layout/pyramid1"/>
    <dgm:cxn modelId="{8175782A-D339-4FB7-8C01-8BB7C6D4C10C}" type="presOf" srcId="{979E1E41-694A-47A2-A1E1-5BBF78643824}" destId="{386871ED-96FA-4903-9F1F-4D52A917BA3E}" srcOrd="1" destOrd="0" presId="urn:microsoft.com/office/officeart/2005/8/layout/pyramid1"/>
    <dgm:cxn modelId="{39ECEE31-360B-4FE9-9702-17C898B74747}" type="presOf" srcId="{31D21420-621A-47D1-A282-EB84A19C5F73}" destId="{57B3D113-D365-4B7C-99AE-833A67C1E594}" srcOrd="1" destOrd="0" presId="urn:microsoft.com/office/officeart/2005/8/layout/pyramid1"/>
    <dgm:cxn modelId="{EA175041-6C61-4532-918B-1BED98753256}" type="presOf" srcId="{07421CCB-DDB3-4BF2-801D-3A87885CCAF6}" destId="{A9C7B336-B0B2-42FD-9FEB-648AA9888F6A}" srcOrd="0" destOrd="0" presId="urn:microsoft.com/office/officeart/2005/8/layout/pyramid1"/>
    <dgm:cxn modelId="{8C50E44E-3DA2-49D4-83B7-7AF4BAF19D69}" type="presOf" srcId="{31D21420-621A-47D1-A282-EB84A19C5F73}" destId="{4ABDDDE0-2278-42BC-8F38-97480DFF34FB}" srcOrd="0" destOrd="0" presId="urn:microsoft.com/office/officeart/2005/8/layout/pyramid1"/>
    <dgm:cxn modelId="{ED8F0950-5A94-4ABF-B5D9-4F865205CE8F}" type="presOf" srcId="{D47F5F57-2F8F-44E2-ADD0-4592A48C4720}" destId="{BEC5F7FC-838C-4607-98BB-7A0E263F06B6}" srcOrd="0" destOrd="0" presId="urn:microsoft.com/office/officeart/2005/8/layout/pyramid1"/>
    <dgm:cxn modelId="{F8445578-0BE9-4A0D-B8D0-941AC52F5B49}" type="presOf" srcId="{979E1E41-694A-47A2-A1E1-5BBF78643824}" destId="{B2984804-4061-4300-A6FA-DAEEDC9F2CD9}" srcOrd="0" destOrd="0" presId="urn:microsoft.com/office/officeart/2005/8/layout/pyramid1"/>
    <dgm:cxn modelId="{CD80A181-1C12-4E33-A007-4A70A72AB5EA}" type="presOf" srcId="{D47F5F57-2F8F-44E2-ADD0-4592A48C4720}" destId="{0F2E37C0-3B8D-40C9-9716-A0C98FB227B7}" srcOrd="1" destOrd="0" presId="urn:microsoft.com/office/officeart/2005/8/layout/pyramid1"/>
    <dgm:cxn modelId="{1AE5FF9C-5670-457A-BFDC-8B100AC59F45}" srcId="{5C1504AB-AB87-47BA-A3FB-660FD39FAAE0}" destId="{D47F5F57-2F8F-44E2-ADD0-4592A48C4720}" srcOrd="3" destOrd="0" parTransId="{AF486B45-C7CA-4862-8BD3-02E5B6061E07}" sibTransId="{2B8B39C7-F0A4-4ACA-8946-0E8BC2AE6A6C}"/>
    <dgm:cxn modelId="{FA507AB6-0AFE-4DF6-8668-D7542C34A75A}" srcId="{5C1504AB-AB87-47BA-A3FB-660FD39FAAE0}" destId="{07421CCB-DDB3-4BF2-801D-3A87885CCAF6}" srcOrd="2" destOrd="0" parTransId="{009CEAD3-63A2-46A0-A667-73A9FBD345E4}" sibTransId="{150411FB-32FB-4384-8C2E-313B2F10FB4E}"/>
    <dgm:cxn modelId="{9FFEEECE-FD81-484D-97C3-1398155E53D7}" type="presOf" srcId="{07421CCB-DDB3-4BF2-801D-3A87885CCAF6}" destId="{98D0B589-A8AE-43F4-986D-AC518BBB0F76}" srcOrd="1" destOrd="0" presId="urn:microsoft.com/office/officeart/2005/8/layout/pyramid1"/>
    <dgm:cxn modelId="{0D577FE8-D9B4-4FE5-908A-B2287D900901}" srcId="{5C1504AB-AB87-47BA-A3FB-660FD39FAAE0}" destId="{31D21420-621A-47D1-A282-EB84A19C5F73}" srcOrd="1" destOrd="0" parTransId="{49B24317-D8E4-4F77-BB24-4513158935D0}" sibTransId="{5BF3E758-D922-433D-9AE9-3FA72E5AB25B}"/>
    <dgm:cxn modelId="{423DEF1A-6E17-4E0F-8578-DE9848A4C3DE}" type="presParOf" srcId="{E270E8E4-BE5E-4CE3-AE9D-1C63CB33CBF7}" destId="{296121CC-611C-4534-9330-6F678FB128C7}" srcOrd="0" destOrd="0" presId="urn:microsoft.com/office/officeart/2005/8/layout/pyramid1"/>
    <dgm:cxn modelId="{A90DCD04-809C-4CC7-91D3-08EADF8262C9}" type="presParOf" srcId="{296121CC-611C-4534-9330-6F678FB128C7}" destId="{B2984804-4061-4300-A6FA-DAEEDC9F2CD9}" srcOrd="0" destOrd="0" presId="urn:microsoft.com/office/officeart/2005/8/layout/pyramid1"/>
    <dgm:cxn modelId="{9BA4EAFE-EA49-4FA0-8697-472E16C0822E}" type="presParOf" srcId="{296121CC-611C-4534-9330-6F678FB128C7}" destId="{386871ED-96FA-4903-9F1F-4D52A917BA3E}" srcOrd="1" destOrd="0" presId="urn:microsoft.com/office/officeart/2005/8/layout/pyramid1"/>
    <dgm:cxn modelId="{1B50AF93-FF16-4943-9381-4071DDD08022}" type="presParOf" srcId="{E270E8E4-BE5E-4CE3-AE9D-1C63CB33CBF7}" destId="{86E95B3A-E5CF-41C4-84F5-8FA0763D0FF3}" srcOrd="1" destOrd="0" presId="urn:microsoft.com/office/officeart/2005/8/layout/pyramid1"/>
    <dgm:cxn modelId="{56376A03-6D67-44F9-97C4-99225CF8DB61}" type="presParOf" srcId="{86E95B3A-E5CF-41C4-84F5-8FA0763D0FF3}" destId="{4ABDDDE0-2278-42BC-8F38-97480DFF34FB}" srcOrd="0" destOrd="0" presId="urn:microsoft.com/office/officeart/2005/8/layout/pyramid1"/>
    <dgm:cxn modelId="{7A2293FE-6B3A-4F88-9951-84FAB1D436B1}" type="presParOf" srcId="{86E95B3A-E5CF-41C4-84F5-8FA0763D0FF3}" destId="{57B3D113-D365-4B7C-99AE-833A67C1E594}" srcOrd="1" destOrd="0" presId="urn:microsoft.com/office/officeart/2005/8/layout/pyramid1"/>
    <dgm:cxn modelId="{88C7289F-D4B7-49B3-BA88-E4363D72134C}" type="presParOf" srcId="{E270E8E4-BE5E-4CE3-AE9D-1C63CB33CBF7}" destId="{C51D7EED-1C2F-4481-93C9-3AF80A682183}" srcOrd="2" destOrd="0" presId="urn:microsoft.com/office/officeart/2005/8/layout/pyramid1"/>
    <dgm:cxn modelId="{19F3F66F-4AAD-4CF9-BD33-D99D2AB060D7}" type="presParOf" srcId="{C51D7EED-1C2F-4481-93C9-3AF80A682183}" destId="{A9C7B336-B0B2-42FD-9FEB-648AA9888F6A}" srcOrd="0" destOrd="0" presId="urn:microsoft.com/office/officeart/2005/8/layout/pyramid1"/>
    <dgm:cxn modelId="{7BA7F7EB-5B33-4A05-9E5D-5877452C61AC}" type="presParOf" srcId="{C51D7EED-1C2F-4481-93C9-3AF80A682183}" destId="{98D0B589-A8AE-43F4-986D-AC518BBB0F76}" srcOrd="1" destOrd="0" presId="urn:microsoft.com/office/officeart/2005/8/layout/pyramid1"/>
    <dgm:cxn modelId="{B23F48EB-E989-4015-9C7C-CD86FC0E60B1}" type="presParOf" srcId="{E270E8E4-BE5E-4CE3-AE9D-1C63CB33CBF7}" destId="{1C7A24C3-DF6B-4C48-9417-976E9C1B616B}" srcOrd="3" destOrd="0" presId="urn:microsoft.com/office/officeart/2005/8/layout/pyramid1"/>
    <dgm:cxn modelId="{D3BC3E4D-3113-4FAB-B16B-FB0B74035CFA}" type="presParOf" srcId="{1C7A24C3-DF6B-4C48-9417-976E9C1B616B}" destId="{BEC5F7FC-838C-4607-98BB-7A0E263F06B6}" srcOrd="0" destOrd="0" presId="urn:microsoft.com/office/officeart/2005/8/layout/pyramid1"/>
    <dgm:cxn modelId="{90829C5E-E13B-4C6C-B735-908F978E5D89}" type="presParOf" srcId="{1C7A24C3-DF6B-4C48-9417-976E9C1B616B}" destId="{0F2E37C0-3B8D-40C9-9716-A0C98FB227B7}"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84804-4061-4300-A6FA-DAEEDC9F2CD9}">
      <dsp:nvSpPr>
        <dsp:cNvPr id="0" name=""/>
        <dsp:cNvSpPr/>
      </dsp:nvSpPr>
      <dsp:spPr>
        <a:xfrm>
          <a:off x="2479675" y="0"/>
          <a:ext cx="1653117" cy="1010648"/>
        </a:xfrm>
        <a:prstGeom prst="trapezoid">
          <a:avLst>
            <a:gd name="adj" fmla="val 81785"/>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p>
        <a:p>
          <a:pPr marL="0" lvl="0" indent="0" algn="ctr" defTabSz="1422400">
            <a:lnSpc>
              <a:spcPct val="90000"/>
            </a:lnSpc>
            <a:spcBef>
              <a:spcPct val="0"/>
            </a:spcBef>
            <a:spcAft>
              <a:spcPct val="35000"/>
            </a:spcAft>
            <a:buNone/>
          </a:pPr>
          <a:r>
            <a:rPr lang="en-US" sz="3200" kern="1200" dirty="0"/>
            <a:t>DOCG</a:t>
          </a:r>
        </a:p>
      </dsp:txBody>
      <dsp:txXfrm>
        <a:off x="2479675" y="0"/>
        <a:ext cx="1653117" cy="1010648"/>
      </dsp:txXfrm>
    </dsp:sp>
    <dsp:sp modelId="{4ABDDDE0-2278-42BC-8F38-97480DFF34FB}">
      <dsp:nvSpPr>
        <dsp:cNvPr id="0" name=""/>
        <dsp:cNvSpPr/>
      </dsp:nvSpPr>
      <dsp:spPr>
        <a:xfrm>
          <a:off x="1653117" y="1010648"/>
          <a:ext cx="3306234" cy="1010648"/>
        </a:xfrm>
        <a:prstGeom prst="trapezoid">
          <a:avLst>
            <a:gd name="adj" fmla="val 81785"/>
          </a:avLst>
        </a:prstGeom>
        <a:solidFill>
          <a:schemeClr val="accent2">
            <a:hueOff val="3327238"/>
            <a:satOff val="-11519"/>
            <a:lumOff val="43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DOC</a:t>
          </a:r>
        </a:p>
      </dsp:txBody>
      <dsp:txXfrm>
        <a:off x="2231707" y="1010648"/>
        <a:ext cx="2149052" cy="1010648"/>
      </dsp:txXfrm>
    </dsp:sp>
    <dsp:sp modelId="{A9C7B336-B0B2-42FD-9FEB-648AA9888F6A}">
      <dsp:nvSpPr>
        <dsp:cNvPr id="0" name=""/>
        <dsp:cNvSpPr/>
      </dsp:nvSpPr>
      <dsp:spPr>
        <a:xfrm>
          <a:off x="826558" y="2021296"/>
          <a:ext cx="4959351" cy="1010648"/>
        </a:xfrm>
        <a:prstGeom prst="trapezoid">
          <a:avLst>
            <a:gd name="adj" fmla="val 81785"/>
          </a:avLst>
        </a:prstGeom>
        <a:solidFill>
          <a:schemeClr val="accent2">
            <a:hueOff val="6654475"/>
            <a:satOff val="-23037"/>
            <a:lumOff val="86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IGT</a:t>
          </a:r>
        </a:p>
      </dsp:txBody>
      <dsp:txXfrm>
        <a:off x="1694444" y="2021296"/>
        <a:ext cx="3223578" cy="1010648"/>
      </dsp:txXfrm>
    </dsp:sp>
    <dsp:sp modelId="{BEC5F7FC-838C-4607-98BB-7A0E263F06B6}">
      <dsp:nvSpPr>
        <dsp:cNvPr id="0" name=""/>
        <dsp:cNvSpPr/>
      </dsp:nvSpPr>
      <dsp:spPr>
        <a:xfrm>
          <a:off x="0" y="3031944"/>
          <a:ext cx="6612468" cy="1010648"/>
        </a:xfrm>
        <a:prstGeom prst="trapezoid">
          <a:avLst>
            <a:gd name="adj" fmla="val 81785"/>
          </a:avLst>
        </a:prstGeom>
        <a:solidFill>
          <a:schemeClr val="accent2">
            <a:hueOff val="9981713"/>
            <a:satOff val="-34556"/>
            <a:lumOff val="129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Vino</a:t>
          </a:r>
        </a:p>
      </dsp:txBody>
      <dsp:txXfrm>
        <a:off x="1157181" y="3031944"/>
        <a:ext cx="4298104" cy="101064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76523-9F1D-BC46-B92B-BC0E6FB451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F4EDE9-BEBD-C549-BE45-399BE4E828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F2B96A-BFDD-0941-AE03-F6C605914C16}" type="datetimeFigureOut">
              <a:rPr lang="en-US" smtClean="0"/>
              <a:t>6/5/2020</a:t>
            </a:fld>
            <a:endParaRPr lang="en-US"/>
          </a:p>
        </p:txBody>
      </p:sp>
      <p:sp>
        <p:nvSpPr>
          <p:cNvPr id="4" name="Footer Placeholder 3">
            <a:extLst>
              <a:ext uri="{FF2B5EF4-FFF2-40B4-BE49-F238E27FC236}">
                <a16:creationId xmlns:a16="http://schemas.microsoft.com/office/drawing/2014/main" id="{744F0108-412A-4D4C-A0B7-5E0215C0D7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C59386-4BE7-8641-8D75-55A731D46F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8DEE9D-A70C-DD49-A0A4-0E913F6B3A17}" type="slidenum">
              <a:rPr lang="en-US" smtClean="0"/>
              <a:t>‹#›</a:t>
            </a:fld>
            <a:endParaRPr lang="en-US"/>
          </a:p>
        </p:txBody>
      </p:sp>
    </p:spTree>
    <p:extLst>
      <p:ext uri="{BB962C8B-B14F-4D97-AF65-F5344CB8AC3E}">
        <p14:creationId xmlns:p14="http://schemas.microsoft.com/office/powerpoint/2010/main" val="1252501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B82DDF-182B-7647-ABFF-3DC16543B861}" type="datetimeFigureOut">
              <a:rPr lang="en-US" smtClean="0"/>
              <a:t>6/5/2020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C5502E-24B2-864C-99B6-8E395A01E9BE}" type="slidenum">
              <a:rPr lang="en-US" smtClean="0"/>
              <a:t>‹#›</a:t>
            </a:fld>
            <a:endParaRPr lang="en-US"/>
          </a:p>
        </p:txBody>
      </p:sp>
    </p:spTree>
    <p:extLst>
      <p:ext uri="{BB962C8B-B14F-4D97-AF65-F5344CB8AC3E}">
        <p14:creationId xmlns:p14="http://schemas.microsoft.com/office/powerpoint/2010/main" val="3599828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en.wikipedia.org/wiki/Boutique" TargetMode="External"/><Relationship Id="rId2" Type="http://schemas.openxmlformats.org/officeDocument/2006/relationships/slide" Target="../slides/slide110.xml"/><Relationship Id="rId1" Type="http://schemas.openxmlformats.org/officeDocument/2006/relationships/notesMaster" Target="../notesMasters/notesMaster1.xml"/><Relationship Id="rId6" Type="http://schemas.openxmlformats.org/officeDocument/2006/relationships/hyperlink" Target="https://www.australianwine.com/en-AU" TargetMode="External"/><Relationship Id="rId5" Type="http://schemas.openxmlformats.org/officeDocument/2006/relationships/hyperlink" Target="https://www.wineaustralia.com/" TargetMode="External"/><Relationship Id="rId4" Type="http://schemas.openxmlformats.org/officeDocument/2006/relationships/hyperlink" Target="https://margaretriver.wine/climate-soils/" TargetMode="Externa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www.jancisrobinson.com/ocw/detail/minerals" TargetMode="External"/><Relationship Id="rId2" Type="http://schemas.openxmlformats.org/officeDocument/2006/relationships/slide" Target="../slides/slide111.xml"/><Relationship Id="rId1" Type="http://schemas.openxmlformats.org/officeDocument/2006/relationships/notesMaster" Target="../notesMasters/notesMaster1.xml"/><Relationship Id="rId6" Type="http://schemas.openxmlformats.org/officeDocument/2006/relationships/hyperlink" Target="https://en.wikipedia.org/wiki/Flavonoid" TargetMode="External"/><Relationship Id="rId5" Type="http://schemas.openxmlformats.org/officeDocument/2006/relationships/hyperlink" Target="https://www.jancisrobinson.com/ocw/detail/slate" TargetMode="External"/><Relationship Id="rId4" Type="http://schemas.openxmlformats.org/officeDocument/2006/relationships/hyperlink" Target="https://www.jancisrobinson.com/ocw/detail/geology" TargetMode="Externa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www.australianwine.com/en-AU/our-wines/cabernet-sauvignon" TargetMode="External"/><Relationship Id="rId2" Type="http://schemas.openxmlformats.org/officeDocument/2006/relationships/slide" Target="../slides/slide113.xml"/><Relationship Id="rId1" Type="http://schemas.openxmlformats.org/officeDocument/2006/relationships/notesMaster" Target="../notesMasters/notesMaster1.xml"/><Relationship Id="rId4" Type="http://schemas.openxmlformats.org/officeDocument/2006/relationships/hyperlink" Target="https://margaretriver.win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www.italianwineconnection.com.au/pages/cabernet-sauvignon" TargetMode="External"/><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www.guildsomm.com/research/compendium/w/australia"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sonomawine.com/learn/history/"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bordeaux.com/us/Our-Terroir/Classifications/Crus-Artisans" TargetMode="External"/><Relationship Id="rId7" Type="http://schemas.openxmlformats.org/officeDocument/2006/relationships/hyperlink" Target="https://www.bordeaux.com/us/Our-Terroir/Classifications/Crus-Bourgeois"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www.bordeaux.com/us/Our-Terroir/Classifications/Grands-Crus-de-Saint-Emilion" TargetMode="External"/><Relationship Id="rId5" Type="http://schemas.openxmlformats.org/officeDocument/2006/relationships/hyperlink" Target="https://www.bordeaux.com/us/Our-Terroir/Classifications/Crus-Classes-de-Graves" TargetMode="External"/><Relationship Id="rId4" Type="http://schemas.openxmlformats.org/officeDocument/2006/relationships/hyperlink" Target="https://www.bordeaux.com/us/Our-Terroir/Classifications/Grand-Cru-Classes-en-1855"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bordeaux.com/us/Our-Terroir/Classifications/Grand-Cru-Classes-en-1855" TargetMode="External"/><Relationship Id="rId7" Type="http://schemas.openxmlformats.org/officeDocument/2006/relationships/hyperlink" Target="https://www.bordeaux.com/us/Our-Terroir/Classifications/Crus-Artisans"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s://www.bordeaux.com/us/Our-Terroir/Classifications/Crus-Bourgeois" TargetMode="External"/><Relationship Id="rId5" Type="http://schemas.openxmlformats.org/officeDocument/2006/relationships/hyperlink" Target="https://www.bordeaux.com/us/Our-Terroir/Classifications/Grands-Crus-de-Saint-Emilion" TargetMode="External"/><Relationship Id="rId4" Type="http://schemas.openxmlformats.org/officeDocument/2006/relationships/hyperlink" Target="https://www.bordeaux.com/us/Our-Terroir/Classifications/Crus-Classes-de-Graves"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italianwineconnection.com.au/pages/cabernet-sauvignon"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winesofchile.org/en"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jancisrobinson.com/ocw/detail/napa"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5D77B3-0885-4C87-92AE-3C569B628AF0}" type="slidenum">
              <a:rPr lang="en-US" smtClean="0"/>
              <a:t>1</a:t>
            </a:fld>
            <a:endParaRPr lang="en-US"/>
          </a:p>
        </p:txBody>
      </p:sp>
    </p:spTree>
    <p:extLst>
      <p:ext uri="{BB962C8B-B14F-4D97-AF65-F5344CB8AC3E}">
        <p14:creationId xmlns:p14="http://schemas.microsoft.com/office/powerpoint/2010/main" val="3467156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look at the characteristics of Cabernet, the type of climate it prefers, how it performs in the vineyard and techniques used in the winery.</a:t>
            </a:r>
          </a:p>
          <a:p>
            <a:endParaRPr lang="en-US" dirty="0"/>
          </a:p>
        </p:txBody>
      </p:sp>
      <p:sp>
        <p:nvSpPr>
          <p:cNvPr id="4" name="Slide Number Placeholder 3"/>
          <p:cNvSpPr>
            <a:spLocks noGrp="1"/>
          </p:cNvSpPr>
          <p:nvPr>
            <p:ph type="sldNum" sz="quarter" idx="5"/>
          </p:nvPr>
        </p:nvSpPr>
        <p:spPr/>
        <p:txBody>
          <a:bodyPr/>
          <a:lstStyle/>
          <a:p>
            <a:fld id="{705D77B3-0885-4C87-92AE-3C569B628AF0}" type="slidenum">
              <a:rPr lang="en-US" smtClean="0"/>
              <a:t>10</a:t>
            </a:fld>
            <a:endParaRPr lang="en-US"/>
          </a:p>
        </p:txBody>
      </p:sp>
    </p:spTree>
    <p:extLst>
      <p:ext uri="{BB962C8B-B14F-4D97-AF65-F5344CB8AC3E}">
        <p14:creationId xmlns:p14="http://schemas.microsoft.com/office/powerpoint/2010/main" val="3157511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Reserva</a:t>
            </a:r>
            <a:r>
              <a:rPr lang="en-US" dirty="0"/>
              <a:t> aged at least 12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Gran </a:t>
            </a:r>
            <a:r>
              <a:rPr lang="en-US" dirty="0" err="1"/>
              <a:t>Reserva</a:t>
            </a:r>
            <a:r>
              <a:rPr lang="en-US" dirty="0"/>
              <a:t> at least 24 months</a:t>
            </a:r>
          </a:p>
        </p:txBody>
      </p:sp>
      <p:sp>
        <p:nvSpPr>
          <p:cNvPr id="4" name="Slide Number Placeholder 3"/>
          <p:cNvSpPr>
            <a:spLocks noGrp="1"/>
          </p:cNvSpPr>
          <p:nvPr>
            <p:ph type="sldNum" sz="quarter" idx="5"/>
          </p:nvPr>
        </p:nvSpPr>
        <p:spPr/>
        <p:txBody>
          <a:bodyPr/>
          <a:lstStyle/>
          <a:p>
            <a:fld id="{1EC5502E-24B2-864C-99B6-8E395A01E9BE}" type="slidenum">
              <a:rPr lang="en-US" smtClean="0"/>
              <a:t>104</a:t>
            </a:fld>
            <a:endParaRPr lang="en-US"/>
          </a:p>
        </p:txBody>
      </p:sp>
    </p:spTree>
    <p:extLst>
      <p:ext uri="{BB962C8B-B14F-4D97-AF65-F5344CB8AC3E}">
        <p14:creationId xmlns:p14="http://schemas.microsoft.com/office/powerpoint/2010/main" val="39370455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Similar to the </a:t>
            </a:r>
            <a:r>
              <a:rPr lang="en-US" sz="1200" kern="1200" dirty="0" err="1">
                <a:solidFill>
                  <a:schemeClr val="tx1"/>
                </a:solidFill>
                <a:effectLst/>
                <a:latin typeface="+mn-lt"/>
                <a:ea typeface="+mn-ea"/>
                <a:cs typeface="+mn-cs"/>
              </a:rPr>
              <a:t>Malbecs</a:t>
            </a:r>
            <a:r>
              <a:rPr lang="en-US" sz="1200" kern="1200" dirty="0">
                <a:solidFill>
                  <a:schemeClr val="tx1"/>
                </a:solidFill>
                <a:effectLst/>
                <a:latin typeface="+mn-lt"/>
                <a:ea typeface="+mn-ea"/>
                <a:cs typeface="+mn-cs"/>
              </a:rPr>
              <a:t>, the wines tend to big and rich with creamy glycerol and high pH palate weights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density of rich fruit is supported by new oak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wines are ripe with high warming alcohols and dark black and purple fruit flavors,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oak tends to lend more sweet vanillin notes rather than </a:t>
            </a:r>
            <a:r>
              <a:rPr lang="en-US" sz="1200" kern="1200" dirty="0" err="1">
                <a:solidFill>
                  <a:schemeClr val="tx1"/>
                </a:solidFill>
                <a:effectLst/>
                <a:latin typeface="+mn-lt"/>
                <a:ea typeface="+mn-ea"/>
                <a:cs typeface="+mn-cs"/>
              </a:rPr>
              <a:t>cedary</a:t>
            </a:r>
            <a:r>
              <a:rPr lang="en-US" sz="1200" kern="1200" dirty="0">
                <a:solidFill>
                  <a:schemeClr val="tx1"/>
                </a:solidFill>
                <a:effectLst/>
                <a:latin typeface="+mn-lt"/>
                <a:ea typeface="+mn-ea"/>
                <a:cs typeface="+mn-cs"/>
              </a:rPr>
              <a:t>-cigar box 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palates are long and fleshy and generally quite approachable.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Compared to Napa, not as much density and structure as Napa, but you do find the rich, fleshy fruit.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Different profiles depending where it is grown. Argentina offers at least three Cabernet styles with a particularity: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 the Northwest it reaches an amazing intensity of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with aromas of blackberries and green pepper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While in </a:t>
            </a:r>
            <a:r>
              <a:rPr lang="en-US" sz="1200" b="0" i="0" kern="1200" dirty="0" err="1">
                <a:solidFill>
                  <a:schemeClr val="tx1"/>
                </a:solidFill>
                <a:effectLst/>
                <a:latin typeface="+mn-lt"/>
                <a:ea typeface="+mn-ea"/>
                <a:cs typeface="+mn-cs"/>
              </a:rPr>
              <a:t>Cuyo</a:t>
            </a:r>
            <a:r>
              <a:rPr lang="en-US" sz="1200" b="0" i="0" kern="1200" dirty="0">
                <a:solidFill>
                  <a:schemeClr val="tx1"/>
                </a:solidFill>
                <a:effectLst/>
                <a:latin typeface="+mn-lt"/>
                <a:ea typeface="+mn-ea"/>
                <a:cs typeface="+mn-cs"/>
              </a:rPr>
              <a:t> (Mendoza)  it intensifies the fruity character described as ripe currants.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 the southernmost areas mineral and earthy </a:t>
            </a:r>
            <a:r>
              <a:rPr lang="en-US" sz="1200" b="0" i="0" kern="1200" dirty="0" err="1">
                <a:solidFill>
                  <a:schemeClr val="tx1"/>
                </a:solidFill>
                <a:effectLst/>
                <a:latin typeface="+mn-lt"/>
                <a:ea typeface="+mn-ea"/>
                <a:cs typeface="+mn-cs"/>
              </a:rPr>
              <a:t>flavours</a:t>
            </a:r>
            <a:r>
              <a:rPr lang="en-US" sz="1200" b="0" i="0" kern="1200" dirty="0">
                <a:solidFill>
                  <a:schemeClr val="tx1"/>
                </a:solidFill>
                <a:effectLst/>
                <a:latin typeface="+mn-lt"/>
                <a:ea typeface="+mn-ea"/>
                <a:cs typeface="+mn-cs"/>
              </a:rPr>
              <a:t> are enhanced.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5D77B3-0885-4C87-92AE-3C569B628AF0}" type="slidenum">
              <a:rPr lang="en-US" smtClean="0"/>
              <a:t>105</a:t>
            </a:fld>
            <a:endParaRPr lang="en-US"/>
          </a:p>
        </p:txBody>
      </p:sp>
    </p:spTree>
    <p:extLst>
      <p:ext uri="{BB962C8B-B14F-4D97-AF65-F5344CB8AC3E}">
        <p14:creationId xmlns:p14="http://schemas.microsoft.com/office/powerpoint/2010/main" val="18265288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106</a:t>
            </a:fld>
            <a:endParaRPr lang="en-US"/>
          </a:p>
        </p:txBody>
      </p:sp>
    </p:spTree>
    <p:extLst>
      <p:ext uri="{BB962C8B-B14F-4D97-AF65-F5344CB8AC3E}">
        <p14:creationId xmlns:p14="http://schemas.microsoft.com/office/powerpoint/2010/main" val="38690417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Australia regions are not homogenous in climate, character, or range of grapes and many styles exists. </a:t>
            </a:r>
          </a:p>
          <a:p>
            <a:r>
              <a:rPr lang="en-AU" sz="1200" kern="1200" dirty="0">
                <a:solidFill>
                  <a:schemeClr val="tx1"/>
                </a:solidFill>
                <a:effectLst/>
                <a:latin typeface="+mn-lt"/>
                <a:ea typeface="+mn-ea"/>
                <a:cs typeface="+mn-cs"/>
              </a:rPr>
              <a:t>Within the Limestone Coast zone in South Australia, the cool, maritime-influenced region of Coonawarra produces what is often considered Australia’s best Cabernet Sauvignon. </a:t>
            </a:r>
          </a:p>
          <a:p>
            <a:r>
              <a:rPr lang="en-AU" sz="1200" kern="1200" dirty="0">
                <a:solidFill>
                  <a:schemeClr val="tx1"/>
                </a:solidFill>
                <a:effectLst/>
                <a:latin typeface="+mn-lt"/>
                <a:ea typeface="+mn-ea"/>
                <a:cs typeface="+mn-cs"/>
              </a:rPr>
              <a:t>Margaret River, a coastal region within Western Australia, is the state’s most acclaimed appellation, with production almost evenly split between red and white wines.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elegant Cabernet Sauvignon and Bordeaux-style red blends inspire the highest praise. Cullen, Vasse Felix, Leeuwin Estate and Cape </a:t>
            </a:r>
            <a:r>
              <a:rPr lang="en-AU" sz="1200" kern="1200" dirty="0" err="1">
                <a:solidFill>
                  <a:schemeClr val="tx1"/>
                </a:solidFill>
                <a:effectLst/>
                <a:latin typeface="+mn-lt"/>
                <a:ea typeface="+mn-ea"/>
                <a:cs typeface="+mn-cs"/>
              </a:rPr>
              <a:t>Mentelle</a:t>
            </a:r>
            <a:r>
              <a:rPr lang="en-AU" sz="1200" kern="1200" dirty="0">
                <a:solidFill>
                  <a:schemeClr val="tx1"/>
                </a:solidFill>
                <a:effectLst/>
                <a:latin typeface="+mn-lt"/>
                <a:ea typeface="+mn-ea"/>
                <a:cs typeface="+mn-cs"/>
              </a:rPr>
              <a:t> are among the region’s best-known producers. </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Defined by elegance, soft tannins, red fruit, and a </a:t>
            </a:r>
            <a:r>
              <a:rPr lang="en-AU" sz="1200" kern="1200" dirty="0" err="1">
                <a:solidFill>
                  <a:schemeClr val="tx1"/>
                </a:solidFill>
                <a:effectLst/>
                <a:latin typeface="+mn-lt"/>
                <a:ea typeface="+mn-ea"/>
                <a:cs typeface="+mn-cs"/>
              </a:rPr>
              <a:t>telltale</a:t>
            </a:r>
            <a:r>
              <a:rPr lang="en-AU" sz="1200" kern="1200" dirty="0">
                <a:solidFill>
                  <a:schemeClr val="tx1"/>
                </a:solidFill>
                <a:effectLst/>
                <a:latin typeface="+mn-lt"/>
                <a:ea typeface="+mn-ea"/>
                <a:cs typeface="+mn-cs"/>
              </a:rPr>
              <a:t> note of eucalyptus, Coonawarra’s best efforts include the wines of Majella, </a:t>
            </a:r>
            <a:r>
              <a:rPr lang="en-AU" sz="1200" kern="1200" dirty="0" err="1">
                <a:solidFill>
                  <a:schemeClr val="tx1"/>
                </a:solidFill>
                <a:effectLst/>
                <a:latin typeface="+mn-lt"/>
                <a:ea typeface="+mn-ea"/>
                <a:cs typeface="+mn-cs"/>
              </a:rPr>
              <a:t>Wynns</a:t>
            </a:r>
            <a:r>
              <a:rPr lang="en-AU" sz="1200" kern="1200" dirty="0">
                <a:solidFill>
                  <a:schemeClr val="tx1"/>
                </a:solidFill>
                <a:effectLst/>
                <a:latin typeface="+mn-lt"/>
                <a:ea typeface="+mn-ea"/>
                <a:cs typeface="+mn-cs"/>
              </a:rPr>
              <a:t>' "John Riddoch," and Parker Estate’s “First Growth.”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107</a:t>
            </a:fld>
            <a:endParaRPr lang="en-US"/>
          </a:p>
        </p:txBody>
      </p:sp>
    </p:spTree>
    <p:extLst>
      <p:ext uri="{BB962C8B-B14F-4D97-AF65-F5344CB8AC3E}">
        <p14:creationId xmlns:p14="http://schemas.microsoft.com/office/powerpoint/2010/main" val="34987237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mn-lt"/>
                <a:ea typeface="+mn-ea"/>
                <a:cs typeface="+mn-cs"/>
              </a:rPr>
              <a:t>Despite Australia’s relatively short history of viticulture —vines arrived on the continent with the First Fleet of British prisoners in 1788</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CS arrived in 1832 by pioneer James Busby.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There are CS vines planted in 1886 in Barossa that are believed to be the world’s oldest productive CS vines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Economic recession and phylloxera hit Australia in the latter half of the 19th century, harming the industry, but officials took strict and immediate measures to combat the spread of phylloxera, confining it to Victoria and a portion of New South Wales.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While the root louse decimated the Victorian wine industry—Australia’s most important wine area at the time—it cleared the way for South Australia to emerge as the country’s largest region of production.</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Fortified wines dominated the production in Australia until the late 1960s and 1970s when red wines started to boom.</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Australia burst into the export markets in the 1980s and since then has offered the world vibrant, fruit-forward wines of exceptional value.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Fast-forward to the late 1990’s and early 2000’s, and intense, concentrated examples of Shiraz, Grenache, and red blends dominated the Australian fine wine story.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Today, those fruit bombs can still be found, but there’s a particularly strong focus on freshness, natural acidity, and regional distinction.</a:t>
            </a:r>
          </a:p>
        </p:txBody>
      </p:sp>
      <p:sp>
        <p:nvSpPr>
          <p:cNvPr id="4" name="Slide Number Placeholder 3"/>
          <p:cNvSpPr>
            <a:spLocks noGrp="1"/>
          </p:cNvSpPr>
          <p:nvPr>
            <p:ph type="sldNum" sz="quarter" idx="5"/>
          </p:nvPr>
        </p:nvSpPr>
        <p:spPr/>
        <p:txBody>
          <a:bodyPr/>
          <a:lstStyle/>
          <a:p>
            <a:fld id="{705D77B3-0885-4C87-92AE-3C569B628AF0}" type="slidenum">
              <a:rPr lang="en-US" smtClean="0"/>
              <a:t>108</a:t>
            </a:fld>
            <a:endParaRPr lang="en-US"/>
          </a:p>
        </p:txBody>
      </p:sp>
    </p:spTree>
    <p:extLst>
      <p:ext uri="{BB962C8B-B14F-4D97-AF65-F5344CB8AC3E}">
        <p14:creationId xmlns:p14="http://schemas.microsoft.com/office/powerpoint/2010/main" val="139861144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Cabernet Sauvignon is the second most planted red variety in Australia at 62,000 acres of plantings, primarily in South Australia. </a:t>
            </a:r>
          </a:p>
          <a:p>
            <a:pPr marL="171450" indent="-171450">
              <a:buFont typeface="Arial" panose="020B0604020202020204" pitchFamily="34" charset="0"/>
              <a:buChar char="•"/>
            </a:pPr>
            <a:r>
              <a:rPr lang="en-US" dirty="0"/>
              <a:t>CS is #2 red varietal by volume &amp; dollars and </a:t>
            </a:r>
            <a:r>
              <a:rPr lang="en-US" dirty="0" err="1"/>
              <a:t>approx</a:t>
            </a:r>
            <a:r>
              <a:rPr lang="en-US" dirty="0"/>
              <a:t> 2/3rds the size of Shiraz</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8,000 acres planted in </a:t>
            </a:r>
            <a:r>
              <a:rPr lang="en-US" sz="1200" kern="1200" dirty="0" err="1">
                <a:solidFill>
                  <a:schemeClr val="tx1"/>
                </a:solidFill>
                <a:effectLst/>
                <a:latin typeface="+mn-lt"/>
                <a:ea typeface="+mn-ea"/>
                <a:cs typeface="+mn-cs"/>
              </a:rPr>
              <a:t>Coonawarra</a:t>
            </a:r>
            <a:r>
              <a:rPr lang="en-US" sz="1200" kern="1200" dirty="0">
                <a:solidFill>
                  <a:schemeClr val="tx1"/>
                </a:solidFill>
                <a:effectLst/>
                <a:latin typeface="+mn-lt"/>
                <a:ea typeface="+mn-ea"/>
                <a:cs typeface="+mn-cs"/>
              </a:rPr>
              <a:t> and the largest area for fine cool climate Cabernet in South Australia. </a:t>
            </a:r>
          </a:p>
          <a:p>
            <a:pPr marL="628650" lvl="1" indent="-171450">
              <a:buFont typeface="Arial" panose="020B0604020202020204" pitchFamily="34" charset="0"/>
              <a:buChar char="•"/>
            </a:pPr>
            <a:r>
              <a:rPr lang="en-US" dirty="0"/>
              <a:t>CS is #1 red varietal  (55% of all red grapes grown0</a:t>
            </a:r>
          </a:p>
          <a:p>
            <a:pPr marL="628650" lvl="1" indent="-171450">
              <a:buFont typeface="Arial" panose="020B0604020202020204" pitchFamily="34" charset="0"/>
              <a:buChar char="•"/>
            </a:pPr>
            <a:r>
              <a:rPr lang="en-US" dirty="0"/>
              <a:t>Shiraz is #2 red grape (only 31% of red grapes grown)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Margaret River produces has similar acreage planted with more of the other Bordeaux varieties planted to supported blending.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CS is #1 red varietal  (47% of all red grapes grown)</a:t>
            </a:r>
          </a:p>
          <a:p>
            <a:pPr marL="628650" lvl="1" indent="-171450">
              <a:buFont typeface="Arial" panose="020B0604020202020204" pitchFamily="34" charset="0"/>
              <a:buChar char="•"/>
            </a:pPr>
            <a:r>
              <a:rPr lang="en-US" dirty="0"/>
              <a:t>Shiraz is #2 red grape (only 31% of red grapes grown)</a:t>
            </a: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109</a:t>
            </a:fld>
            <a:endParaRPr lang="en-US"/>
          </a:p>
        </p:txBody>
      </p:sp>
    </p:spTree>
    <p:extLst>
      <p:ext uri="{BB962C8B-B14F-4D97-AF65-F5344CB8AC3E}">
        <p14:creationId xmlns:p14="http://schemas.microsoft.com/office/powerpoint/2010/main" val="6731457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Coonawarra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Maritime climate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The vines enjoy a long, even growing season moderated by frequent cloud cover; spring frost is a chief hazard.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Influenced by cooling effects of the Southern Ocean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Consistent year to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Margaret River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Mediterranean climate with strong maritime influence since it’s surrounded by ocean on 3 sides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More vintage variability compared to Coonawarra.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Overall, the climate is similar to that of </a:t>
            </a:r>
            <a:r>
              <a:rPr lang="en-AU" sz="1200" u="none" strike="noStrike" kern="1200" dirty="0">
                <a:solidFill>
                  <a:schemeClr val="tx1"/>
                </a:solidFill>
                <a:effectLst/>
                <a:latin typeface="+mn-lt"/>
                <a:ea typeface="+mn-ea"/>
                <a:cs typeface="+mn-cs"/>
              </a:rPr>
              <a:t>Bordeaux</a:t>
            </a:r>
            <a:r>
              <a:rPr lang="en-AU" sz="1200" kern="1200" dirty="0">
                <a:solidFill>
                  <a:schemeClr val="tx1"/>
                </a:solidFill>
                <a:effectLst/>
                <a:latin typeface="+mn-lt"/>
                <a:ea typeface="+mn-ea"/>
                <a:cs typeface="+mn-cs"/>
              </a:rPr>
              <a:t> in a dry vintage or Napa.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It has the lowest mean annual temperature range, of only 45F difference between the highs and lows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In terms of rainfall, with only 8’ of the annual 45’ falling between October and April.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Western Australia is the country’s largest state, and the wine regions within are the country’s most isolated—over 1,300 miles separate Perth, on Western Australia’s coast, from Adelaide in South Australia.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Dr Harold </a:t>
            </a:r>
            <a:r>
              <a:rPr lang="en-AU" sz="1200" kern="1200" dirty="0" err="1">
                <a:solidFill>
                  <a:schemeClr val="tx1"/>
                </a:solidFill>
                <a:effectLst/>
                <a:latin typeface="+mn-lt"/>
                <a:ea typeface="+mn-ea"/>
                <a:cs typeface="+mn-cs"/>
              </a:rPr>
              <a:t>Omo</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fom</a:t>
            </a:r>
            <a:r>
              <a:rPr lang="en-AU" sz="1200" kern="1200" dirty="0">
                <a:solidFill>
                  <a:schemeClr val="tx1"/>
                </a:solidFill>
                <a:effectLst/>
                <a:latin typeface="+mn-lt"/>
                <a:ea typeface="+mn-ea"/>
                <a:cs typeface="+mn-cs"/>
              </a:rPr>
              <a:t> California’s UC Davis introduced high quality Chardonnay (</a:t>
            </a:r>
            <a:r>
              <a:rPr lang="en-AU" sz="1200" kern="1200" dirty="0" err="1">
                <a:solidFill>
                  <a:schemeClr val="tx1"/>
                </a:solidFill>
                <a:effectLst/>
                <a:latin typeface="+mn-lt"/>
                <a:ea typeface="+mn-ea"/>
                <a:cs typeface="+mn-cs"/>
              </a:rPr>
              <a:t>Wente</a:t>
            </a:r>
            <a:r>
              <a:rPr lang="en-AU" sz="1200" kern="1200" dirty="0">
                <a:solidFill>
                  <a:schemeClr val="tx1"/>
                </a:solidFill>
                <a:effectLst/>
                <a:latin typeface="+mn-lt"/>
                <a:ea typeface="+mn-ea"/>
                <a:cs typeface="+mn-cs"/>
              </a:rPr>
              <a:t> clone) and Cabernet Sauvignon and identified Margaret River as being an ideal climate for the varieties and similar to Napa Valley.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RMW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Although the region produces just three percent of total Australian grape production, it produces over 20 percent of Australia's premium wine market. The Margaret River wine region is made up predominantly of </a:t>
            </a:r>
            <a:r>
              <a:rPr lang="en-AU" sz="1200" u="none" strike="noStrike" kern="1200" dirty="0">
                <a:solidFill>
                  <a:schemeClr val="tx1"/>
                </a:solidFill>
                <a:effectLst/>
                <a:latin typeface="+mn-lt"/>
                <a:ea typeface="+mn-ea"/>
                <a:cs typeface="+mn-cs"/>
                <a:hlinkClick r:id="rId3" tooltip="Boutique"/>
              </a:rPr>
              <a:t>boutique</a:t>
            </a:r>
            <a:r>
              <a:rPr lang="en-AU" sz="1200" kern="1200" dirty="0">
                <a:solidFill>
                  <a:schemeClr val="tx1"/>
                </a:solidFill>
                <a:effectLst/>
                <a:latin typeface="+mn-lt"/>
                <a:ea typeface="+mn-ea"/>
                <a:cs typeface="+mn-cs"/>
              </a:rPr>
              <a:t> size wine producers; although winery operations range from the smallest crushing 3.5 tonne per year to the largest around 7000 tonne.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https://margaretriver.wine/climate-soils/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Margaret River - its geography, soils and Mediterranean climate combine to create ideal grape-growing conditions – heavy winter rainfalls, cool sea breezes that give vibrancy to the fruit and a long, dry ripening season capable of ripening Cabernet Sauvignon right to the end of the season.</a:t>
            </a:r>
            <a:endParaRPr lang="en-US" sz="1200" kern="1200" dirty="0">
              <a:solidFill>
                <a:schemeClr val="tx1"/>
              </a:solidFill>
              <a:effectLst/>
              <a:latin typeface="+mn-lt"/>
              <a:ea typeface="+mn-ea"/>
              <a:cs typeface="+mn-cs"/>
            </a:endParaRPr>
          </a:p>
          <a:p>
            <a:endParaRPr lang="en-US" dirty="0"/>
          </a:p>
          <a:p>
            <a:r>
              <a:rPr lang="en-US" dirty="0">
                <a:hlinkClick r:id="rId5"/>
              </a:rPr>
              <a:t>https://www.wineaustralia.com/</a:t>
            </a:r>
            <a:endParaRPr lang="en-US" dirty="0"/>
          </a:p>
          <a:p>
            <a:r>
              <a:rPr lang="en-US" dirty="0">
                <a:hlinkClick r:id="rId6"/>
              </a:rPr>
              <a:t>https://www.australianwine.com/en-AU</a:t>
            </a:r>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110</a:t>
            </a:fld>
            <a:endParaRPr lang="en-US"/>
          </a:p>
        </p:txBody>
      </p:sp>
    </p:spTree>
    <p:extLst>
      <p:ext uri="{BB962C8B-B14F-4D97-AF65-F5344CB8AC3E}">
        <p14:creationId xmlns:p14="http://schemas.microsoft.com/office/powerpoint/2010/main" val="25593645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Coonawarra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Is seemingly flat, yet a very slight ridge and the well-drained red “terra </a:t>
            </a:r>
            <a:r>
              <a:rPr lang="en-AU" sz="1200" kern="1200" dirty="0" err="1">
                <a:solidFill>
                  <a:schemeClr val="tx1"/>
                </a:solidFill>
                <a:effectLst/>
                <a:latin typeface="+mn-lt"/>
                <a:ea typeface="+mn-ea"/>
                <a:cs typeface="+mn-cs"/>
              </a:rPr>
              <a:t>rossa</a:t>
            </a:r>
            <a:r>
              <a:rPr lang="en-AU" sz="1200" kern="1200" dirty="0">
                <a:solidFill>
                  <a:schemeClr val="tx1"/>
                </a:solidFill>
                <a:effectLst/>
                <a:latin typeface="+mn-lt"/>
                <a:ea typeface="+mn-ea"/>
                <a:cs typeface="+mn-cs"/>
              </a:rPr>
              <a:t>” topsoil provides optimal conditions for Cabernet Sauvignon.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Red-brown loam and clay over well-drained limestone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44546A"/>
                </a:solidFill>
                <a:latin typeface="Proxima Nova Light"/>
              </a:rPr>
              <a:t>Colored by iron oxide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44546A"/>
                </a:solidFill>
                <a:latin typeface="Proxima Nova Light"/>
              </a:rPr>
              <a:t>Free draining with water holding capacity of the limestone up to 200’ feet deep –accessed for irrigation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44546A"/>
              </a:solidFill>
              <a:latin typeface="Proxima Nova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546A"/>
                </a:solidFill>
                <a:latin typeface="Proxima Nova Light"/>
              </a:rPr>
              <a:t>Margaret River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44546A"/>
                </a:solidFill>
                <a:latin typeface="Proxima Nova Light"/>
              </a:rPr>
              <a:t>Oldest soil in the world</a:t>
            </a:r>
          </a:p>
          <a:p>
            <a:pPr marL="171450" indent="-171450">
              <a:buFont typeface="Arial" panose="020B0604020202020204" pitchFamily="34" charset="0"/>
              <a:buChar char="•"/>
            </a:pPr>
            <a:r>
              <a:rPr lang="en-AU" dirty="0"/>
              <a:t>Predominantly gravelly loam on granite, with low overall water-holding capacity</a:t>
            </a:r>
          </a:p>
          <a:p>
            <a:pPr marL="171450" indent="-171450">
              <a:buFont typeface="Arial" panose="020B0604020202020204" pitchFamily="34" charset="0"/>
              <a:buChar char="•"/>
            </a:pPr>
            <a:r>
              <a:rPr lang="en-US" sz="1600" dirty="0">
                <a:solidFill>
                  <a:srgbClr val="44546A"/>
                </a:solidFill>
                <a:latin typeface="Proxima Nova Light"/>
              </a:rPr>
              <a:t>Good for Bordeaux varietals/blends</a:t>
            </a:r>
          </a:p>
          <a:p>
            <a:endParaRPr lang="en-US" sz="1200" b="0" i="0" kern="1200" dirty="0">
              <a:solidFill>
                <a:schemeClr val="tx1"/>
              </a:solidFill>
              <a:effectLst/>
              <a:latin typeface="+mn-lt"/>
              <a:ea typeface="+mn-ea"/>
              <a:cs typeface="+mn-cs"/>
            </a:endParaRPr>
          </a:p>
          <a:p>
            <a:r>
              <a:rPr lang="en-US" sz="1200" b="0" i="0" kern="1200" cap="small" dirty="0">
                <a:solidFill>
                  <a:schemeClr val="tx1"/>
                </a:solidFill>
                <a:effectLst/>
                <a:latin typeface="+mn-lt"/>
                <a:ea typeface="+mn-ea"/>
                <a:cs typeface="+mn-cs"/>
              </a:rPr>
              <a:t>schist</a:t>
            </a:r>
            <a:r>
              <a:rPr lang="en-US" sz="1200" b="0" i="0" kern="1200" dirty="0">
                <a:solidFill>
                  <a:schemeClr val="tx1"/>
                </a:solidFill>
                <a:effectLst/>
                <a:latin typeface="+mn-lt"/>
                <a:ea typeface="+mn-ea"/>
                <a:cs typeface="+mn-cs"/>
              </a:rPr>
              <a:t> — a metamorphic rock with a distinct planar aspect due chiefly to the parallel alignment of some of its constituent </a:t>
            </a:r>
            <a:r>
              <a:rPr lang="en-US" sz="1200" b="0" i="0" u="sng" kern="1200" cap="small" dirty="0">
                <a:solidFill>
                  <a:schemeClr val="tx1"/>
                </a:solidFill>
                <a:effectLst/>
                <a:latin typeface="+mn-lt"/>
                <a:ea typeface="+mn-ea"/>
                <a:cs typeface="+mn-cs"/>
                <a:hlinkClick r:id="rId3"/>
              </a:rPr>
              <a:t>minerals</a:t>
            </a:r>
            <a:r>
              <a:rPr lang="en-US" sz="1200" b="0" i="0" kern="1200" dirty="0">
                <a:solidFill>
                  <a:schemeClr val="tx1"/>
                </a:solidFill>
                <a:effectLst/>
                <a:latin typeface="+mn-lt"/>
                <a:ea typeface="+mn-ea"/>
                <a:cs typeface="+mn-cs"/>
              </a:rPr>
              <a:t>, best shown by mica and amphibole (see </a:t>
            </a:r>
            <a:r>
              <a:rPr lang="en-US" sz="1200" b="0" i="0" u="sng" kern="1200" cap="small" dirty="0">
                <a:solidFill>
                  <a:schemeClr val="tx1"/>
                </a:solidFill>
                <a:effectLst/>
                <a:latin typeface="+mn-lt"/>
                <a:ea typeface="+mn-ea"/>
                <a:cs typeface="+mn-cs"/>
                <a:hlinkClick r:id="rId4"/>
              </a:rPr>
              <a:t>geology</a:t>
            </a:r>
            <a:r>
              <a:rPr lang="en-US" sz="1200" b="0" i="0" kern="1200" dirty="0">
                <a:solidFill>
                  <a:schemeClr val="tx1"/>
                </a:solidFill>
                <a:effectLst/>
                <a:latin typeface="+mn-lt"/>
                <a:ea typeface="+mn-ea"/>
                <a:cs typeface="+mn-cs"/>
              </a:rPr>
              <a:t>). It has developed a coarser grain-size than </a:t>
            </a:r>
            <a:r>
              <a:rPr lang="en-US" sz="1200" b="0" i="0" u="sng" kern="1200" cap="small" dirty="0">
                <a:solidFill>
                  <a:schemeClr val="tx1"/>
                </a:solidFill>
                <a:effectLst/>
                <a:latin typeface="+mn-lt"/>
                <a:ea typeface="+mn-ea"/>
                <a:cs typeface="+mn-cs"/>
                <a:hlinkClick r:id="rId5"/>
              </a:rPr>
              <a:t>slate</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Top layer – 40 to 50cm of shallow red loam. This layer has great structure for Cabernet Sauvignon, it holds moisture for the vine to grow and ripen grapes and allows air to circulate which is good for vine health.</a:t>
            </a:r>
          </a:p>
          <a:p>
            <a:r>
              <a:rPr lang="en-US" sz="1200" b="0" i="0" kern="1200" dirty="0">
                <a:solidFill>
                  <a:schemeClr val="tx1"/>
                </a:solidFill>
                <a:effectLst/>
                <a:latin typeface="+mn-lt"/>
                <a:ea typeface="+mn-ea"/>
                <a:cs typeface="+mn-cs"/>
              </a:rPr>
              <a:t>Middle layer – 30cm of very hard limestone called </a:t>
            </a:r>
            <a:r>
              <a:rPr lang="en-US" sz="1200" b="0" i="0" kern="1200" dirty="0" err="1">
                <a:solidFill>
                  <a:schemeClr val="tx1"/>
                </a:solidFill>
                <a:effectLst/>
                <a:latin typeface="+mn-lt"/>
                <a:ea typeface="+mn-ea"/>
                <a:cs typeface="+mn-cs"/>
              </a:rPr>
              <a:t>calcrete</a:t>
            </a:r>
            <a:r>
              <a:rPr lang="en-US" sz="1200" b="0" i="0" kern="1200" dirty="0">
                <a:solidFill>
                  <a:schemeClr val="tx1"/>
                </a:solidFill>
                <a:effectLst/>
                <a:latin typeface="+mn-lt"/>
                <a:ea typeface="+mn-ea"/>
                <a:cs typeface="+mn-cs"/>
              </a:rPr>
              <a:t>, much like marble. This layer restricts the vine from uncontrolled growth. We can therefore direct vine energy to growing berries with exceptional </a:t>
            </a:r>
            <a:r>
              <a:rPr lang="en-US" sz="1200" b="0" i="0" kern="1200" dirty="0" err="1">
                <a:solidFill>
                  <a:schemeClr val="tx1"/>
                </a:solidFill>
                <a:effectLst/>
                <a:latin typeface="+mn-lt"/>
                <a:ea typeface="+mn-ea"/>
                <a:cs typeface="+mn-cs"/>
              </a:rPr>
              <a:t>flavour</a:t>
            </a:r>
            <a:r>
              <a:rPr lang="en-US" sz="1200" b="0" i="0" kern="1200" dirty="0">
                <a:solidFill>
                  <a:schemeClr val="tx1"/>
                </a:solidFill>
                <a:effectLst/>
                <a:latin typeface="+mn-lt"/>
                <a:ea typeface="+mn-ea"/>
                <a:cs typeface="+mn-cs"/>
              </a:rPr>
              <a:t>, including one of best </a:t>
            </a:r>
            <a:r>
              <a:rPr lang="en-US" sz="1200" b="0" i="0" kern="1200" dirty="0" err="1">
                <a:solidFill>
                  <a:schemeClr val="tx1"/>
                </a:solidFill>
                <a:effectLst/>
                <a:latin typeface="+mn-lt"/>
                <a:ea typeface="+mn-ea"/>
                <a:cs typeface="+mn-cs"/>
              </a:rPr>
              <a:t>flavour</a:t>
            </a:r>
            <a:r>
              <a:rPr lang="en-US" sz="1200" b="0" i="0" kern="1200" dirty="0">
                <a:solidFill>
                  <a:schemeClr val="tx1"/>
                </a:solidFill>
                <a:effectLst/>
                <a:latin typeface="+mn-lt"/>
                <a:ea typeface="+mn-ea"/>
                <a:cs typeface="+mn-cs"/>
              </a:rPr>
              <a:t> profiles in the world for </a:t>
            </a:r>
            <a:r>
              <a:rPr lang="en-US" sz="1200" b="0" i="0" kern="1200" dirty="0" err="1">
                <a:solidFill>
                  <a:schemeClr val="tx1"/>
                </a:solidFill>
                <a:effectLst/>
                <a:latin typeface="+mn-lt"/>
                <a:ea typeface="+mn-ea"/>
                <a:cs typeface="+mn-cs"/>
              </a:rPr>
              <a:t>Coonawarra</a:t>
            </a:r>
            <a:r>
              <a:rPr lang="en-US" sz="1200" b="0" i="0" kern="1200" dirty="0">
                <a:solidFill>
                  <a:schemeClr val="tx1"/>
                </a:solidFill>
                <a:effectLst/>
                <a:latin typeface="+mn-lt"/>
                <a:ea typeface="+mn-ea"/>
                <a:cs typeface="+mn-cs"/>
              </a:rPr>
              <a:t> Cabernet Sauvignon.</a:t>
            </a:r>
          </a:p>
          <a:p>
            <a:r>
              <a:rPr lang="en-US" sz="1200" b="0" i="0" kern="1200" dirty="0">
                <a:solidFill>
                  <a:schemeClr val="tx1"/>
                </a:solidFill>
                <a:effectLst/>
                <a:latin typeface="+mn-lt"/>
                <a:ea typeface="+mn-ea"/>
                <a:cs typeface="+mn-cs"/>
              </a:rPr>
              <a:t>Lower layer – up to 90 </a:t>
            </a:r>
            <a:r>
              <a:rPr lang="en-US" sz="1200" b="0" i="0" kern="1200" dirty="0" err="1">
                <a:solidFill>
                  <a:schemeClr val="tx1"/>
                </a:solidFill>
                <a:effectLst/>
                <a:latin typeface="+mn-lt"/>
                <a:ea typeface="+mn-ea"/>
                <a:cs typeface="+mn-cs"/>
              </a:rPr>
              <a:t>metre</a:t>
            </a:r>
            <a:r>
              <a:rPr lang="en-US" sz="1200" b="0" i="0" kern="1200" dirty="0">
                <a:solidFill>
                  <a:schemeClr val="tx1"/>
                </a:solidFill>
                <a:effectLst/>
                <a:latin typeface="+mn-lt"/>
                <a:ea typeface="+mn-ea"/>
                <a:cs typeface="+mn-cs"/>
              </a:rPr>
              <a:t> deep friable, softer limestone. This deep limestone layer stores the underground water we need to irrigation the vines, while the grapes ripen and deliver exceptional </a:t>
            </a:r>
            <a:r>
              <a:rPr lang="en-US" sz="1200" b="0" i="0" kern="1200" dirty="0" err="1">
                <a:solidFill>
                  <a:schemeClr val="tx1"/>
                </a:solidFill>
                <a:effectLst/>
                <a:latin typeface="+mn-lt"/>
                <a:ea typeface="+mn-ea"/>
                <a:cs typeface="+mn-cs"/>
              </a:rPr>
              <a:t>flavour</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Coonawarra’s</a:t>
            </a:r>
            <a:r>
              <a:rPr lang="en-US" dirty="0"/>
              <a:t> well-drained red “terra Rossa” soil optimal terroir driven 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Cabernet Sauvignon vines growing here produce low yields of grapes that are highly concentrated in chemical compounds called </a:t>
            </a:r>
            <a:r>
              <a:rPr lang="en-US" sz="1200" b="0" i="0" u="sng" kern="1200" dirty="0">
                <a:solidFill>
                  <a:schemeClr val="tx1"/>
                </a:solidFill>
                <a:effectLst/>
                <a:latin typeface="+mn-lt"/>
                <a:ea typeface="+mn-ea"/>
                <a:cs typeface="+mn-cs"/>
                <a:hlinkClick r:id="rId6"/>
              </a:rPr>
              <a:t>flavonoids</a:t>
            </a:r>
            <a:r>
              <a:rPr lang="en-US" sz="1200" b="0" i="0" kern="1200" dirty="0">
                <a:solidFill>
                  <a:schemeClr val="tx1"/>
                </a:solidFill>
                <a:effectLst/>
                <a:latin typeface="+mn-lt"/>
                <a:ea typeface="+mn-ea"/>
                <a:cs typeface="+mn-cs"/>
              </a:rPr>
              <a:t>. The flavonoids lead to elegantly intense blackcurrant </a:t>
            </a:r>
            <a:r>
              <a:rPr lang="en-US" sz="1200" b="0" i="0" kern="1200" dirty="0" err="1">
                <a:solidFill>
                  <a:schemeClr val="tx1"/>
                </a:solidFill>
                <a:effectLst/>
                <a:latin typeface="+mn-lt"/>
                <a:ea typeface="+mn-ea"/>
                <a:cs typeface="+mn-cs"/>
              </a:rPr>
              <a:t>flavours</a:t>
            </a:r>
            <a:r>
              <a:rPr lang="en-US" sz="1200" b="0" i="0" kern="1200" dirty="0">
                <a:solidFill>
                  <a:schemeClr val="tx1"/>
                </a:solidFill>
                <a:effectLst/>
                <a:latin typeface="+mn-lt"/>
                <a:ea typeface="+mn-ea"/>
                <a:cs typeface="+mn-cs"/>
              </a:rPr>
              <a:t> with mint, even choc-mint, characters in the subsequent wine. </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C5502E-24B2-864C-99B6-8E395A01E9BE}" type="slidenum">
              <a:rPr lang="en-US" smtClean="0"/>
              <a:t>111</a:t>
            </a:fld>
            <a:endParaRPr lang="en-US"/>
          </a:p>
        </p:txBody>
      </p:sp>
    </p:spTree>
    <p:extLst>
      <p:ext uri="{BB962C8B-B14F-4D97-AF65-F5344CB8AC3E}">
        <p14:creationId xmlns:p14="http://schemas.microsoft.com/office/powerpoint/2010/main" val="87699847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0000"/>
              </a:lnSpc>
              <a:buFont typeface="Arial" panose="020B0604020202020204" pitchFamily="34" charset="0"/>
              <a:buChar char="•"/>
            </a:pPr>
            <a:r>
              <a:rPr lang="en-US" sz="2000" dirty="0">
                <a:solidFill>
                  <a:srgbClr val="44546A"/>
                </a:solidFill>
                <a:latin typeface="Proxima Nova Light"/>
              </a:rPr>
              <a:t>Machine harvesting driven by labor costs</a:t>
            </a:r>
          </a:p>
          <a:p>
            <a:pPr marL="742950" lvl="1" indent="-285750">
              <a:lnSpc>
                <a:spcPct val="100000"/>
              </a:lnSpc>
              <a:buFont typeface="Arial" panose="020B0604020202020204" pitchFamily="34" charset="0"/>
              <a:buChar char="•"/>
            </a:pPr>
            <a:r>
              <a:rPr lang="en-US" sz="1800" dirty="0">
                <a:solidFill>
                  <a:srgbClr val="44546A"/>
                </a:solidFill>
                <a:latin typeface="Proxima Nova Light"/>
              </a:rPr>
              <a:t>Vines planted accordingly – on flats, not hillsides</a:t>
            </a:r>
          </a:p>
          <a:p>
            <a:pPr marL="342900" indent="-342900">
              <a:lnSpc>
                <a:spcPct val="100000"/>
              </a:lnSpc>
              <a:buFont typeface="Arial" panose="020B0604020202020204" pitchFamily="34" charset="0"/>
              <a:buChar char="•"/>
            </a:pPr>
            <a:r>
              <a:rPr lang="en-US" sz="2000" dirty="0">
                <a:solidFill>
                  <a:srgbClr val="44546A"/>
                </a:solidFill>
                <a:latin typeface="Proxima Nova Light"/>
              </a:rPr>
              <a:t>Irrigation necessary – very dry, suffered through droughts</a:t>
            </a:r>
          </a:p>
          <a:p>
            <a:pPr marL="342900" indent="-342900">
              <a:lnSpc>
                <a:spcPct val="100000"/>
              </a:lnSpc>
              <a:buFont typeface="Arial" panose="020B0604020202020204" pitchFamily="34" charset="0"/>
              <a:buChar char="•"/>
            </a:pPr>
            <a:r>
              <a:rPr lang="en-US" sz="2000" dirty="0">
                <a:solidFill>
                  <a:srgbClr val="44546A"/>
                </a:solidFill>
                <a:latin typeface="Proxima Nova Light"/>
              </a:rPr>
              <a:t>Innovation practices </a:t>
            </a:r>
          </a:p>
          <a:p>
            <a:pPr marL="742950" lvl="1" indent="-285750">
              <a:lnSpc>
                <a:spcPct val="100000"/>
              </a:lnSpc>
              <a:buFont typeface="Arial" panose="020B0604020202020204" pitchFamily="34" charset="0"/>
              <a:buChar char="•"/>
            </a:pPr>
            <a:r>
              <a:rPr lang="en-US" sz="1800" dirty="0">
                <a:solidFill>
                  <a:srgbClr val="44546A"/>
                </a:solidFill>
                <a:latin typeface="Proxima Nova Light"/>
              </a:rPr>
              <a:t>Canopy management</a:t>
            </a:r>
          </a:p>
          <a:p>
            <a:pPr marL="742950" lvl="1" indent="-285750">
              <a:lnSpc>
                <a:spcPct val="100000"/>
              </a:lnSpc>
              <a:buFont typeface="Arial" panose="020B0604020202020204" pitchFamily="34" charset="0"/>
              <a:buChar char="•"/>
            </a:pPr>
            <a:r>
              <a:rPr lang="en-US" sz="1800" dirty="0">
                <a:solidFill>
                  <a:srgbClr val="44546A"/>
                </a:solidFill>
                <a:latin typeface="Proxima Nova Light"/>
              </a:rPr>
              <a:t>Soil mapping</a:t>
            </a:r>
          </a:p>
          <a:p>
            <a:pPr marL="742950" lvl="1" indent="-285750">
              <a:lnSpc>
                <a:spcPct val="100000"/>
              </a:lnSpc>
              <a:buFont typeface="Arial" panose="020B0604020202020204" pitchFamily="34" charset="0"/>
              <a:buChar char="•"/>
            </a:pPr>
            <a:r>
              <a:rPr lang="en-US" sz="1800" dirty="0">
                <a:solidFill>
                  <a:srgbClr val="44546A"/>
                </a:solidFill>
                <a:latin typeface="Proxima Nova Light"/>
              </a:rPr>
              <a:t>Minimal pruning</a:t>
            </a:r>
          </a:p>
          <a:p>
            <a:pPr marL="742950" lvl="1" indent="-285750">
              <a:lnSpc>
                <a:spcPct val="100000"/>
              </a:lnSpc>
              <a:buFont typeface="Arial" panose="020B0604020202020204" pitchFamily="34" charset="0"/>
              <a:buChar char="•"/>
            </a:pPr>
            <a:r>
              <a:rPr lang="en-US" sz="1800" dirty="0">
                <a:solidFill>
                  <a:srgbClr val="44546A"/>
                </a:solidFill>
                <a:latin typeface="Proxima Nova Light"/>
              </a:rPr>
              <a:t>We’ve learned a lot from Australians</a:t>
            </a:r>
          </a:p>
          <a:p>
            <a:pPr marL="342900" indent="-342900">
              <a:lnSpc>
                <a:spcPct val="100000"/>
              </a:lnSpc>
              <a:buFont typeface="Arial" panose="020B0604020202020204" pitchFamily="34" charset="0"/>
              <a:buChar char="•"/>
            </a:pPr>
            <a:r>
              <a:rPr lang="en-US" sz="2000" dirty="0">
                <a:solidFill>
                  <a:srgbClr val="44546A"/>
                </a:solidFill>
                <a:latin typeface="Proxima Nova Light"/>
              </a:rPr>
              <a:t>Successful phylloxera management allows for some of the </a:t>
            </a:r>
            <a:r>
              <a:rPr lang="en-US" sz="2000" dirty="0" err="1">
                <a:solidFill>
                  <a:srgbClr val="44546A"/>
                </a:solidFill>
                <a:latin typeface="Proxima Nova Light"/>
              </a:rPr>
              <a:t>worlds’s</a:t>
            </a:r>
            <a:r>
              <a:rPr lang="en-US" sz="2000" dirty="0">
                <a:solidFill>
                  <a:srgbClr val="44546A"/>
                </a:solidFill>
                <a:latin typeface="Proxima Nova Light"/>
              </a:rPr>
              <a:t> oldest vines planted on their own rootstock, especially in Coonawarra</a:t>
            </a:r>
          </a:p>
          <a:p>
            <a:pPr marL="342900" indent="-342900">
              <a:lnSpc>
                <a:spcPct val="100000"/>
              </a:lnSpc>
              <a:buFont typeface="Arial" panose="020B0604020202020204" pitchFamily="34" charset="0"/>
              <a:buChar char="•"/>
            </a:pPr>
            <a:endParaRPr lang="en-US" sz="2000" dirty="0">
              <a:solidFill>
                <a:srgbClr val="44546A"/>
              </a:solidFill>
              <a:latin typeface="Proxima Nova Light"/>
            </a:endParaRPr>
          </a:p>
          <a:p>
            <a:pPr marL="0" indent="0">
              <a:lnSpc>
                <a:spcPct val="100000"/>
              </a:lnSpc>
              <a:buFont typeface="Arial" panose="020B0604020202020204" pitchFamily="34" charset="0"/>
              <a:buNone/>
            </a:pPr>
            <a:endParaRPr lang="en-US" sz="2000" dirty="0">
              <a:solidFill>
                <a:srgbClr val="44546A"/>
              </a:solidFill>
              <a:latin typeface="Proxima Nova Light"/>
            </a:endParaRPr>
          </a:p>
          <a:p>
            <a:pPr marL="342900" indent="-342900">
              <a:lnSpc>
                <a:spcPct val="100000"/>
              </a:lnSpc>
              <a:buFont typeface="Arial" panose="020B0604020202020204" pitchFamily="34" charset="0"/>
              <a:buChar char="•"/>
            </a:pPr>
            <a:r>
              <a:rPr lang="en-US" sz="2000" dirty="0" err="1">
                <a:solidFill>
                  <a:srgbClr val="44546A"/>
                </a:solidFill>
                <a:latin typeface="Proxima Nova Light"/>
              </a:rPr>
              <a:t>Coonawarra</a:t>
            </a:r>
            <a:r>
              <a:rPr lang="en-US" sz="2000" dirty="0">
                <a:solidFill>
                  <a:srgbClr val="44546A"/>
                </a:solidFill>
                <a:latin typeface="Proxima Nova Light"/>
              </a:rPr>
              <a:t>: </a:t>
            </a:r>
            <a:r>
              <a:rPr lang="fr-FR" sz="2000" dirty="0">
                <a:solidFill>
                  <a:srgbClr val="44546A"/>
                </a:solidFill>
                <a:latin typeface="Proxima Nova Light"/>
              </a:rPr>
              <a:t>mature vines, modern, innovative </a:t>
            </a:r>
            <a:r>
              <a:rPr lang="fr-FR" sz="2000" dirty="0" err="1">
                <a:solidFill>
                  <a:srgbClr val="44546A"/>
                </a:solidFill>
                <a:latin typeface="Proxima Nova Light"/>
              </a:rPr>
              <a:t>viticultural</a:t>
            </a:r>
            <a:r>
              <a:rPr lang="fr-FR" sz="2000" dirty="0">
                <a:solidFill>
                  <a:srgbClr val="44546A"/>
                </a:solidFill>
                <a:latin typeface="Proxima Nova Light"/>
              </a:rPr>
              <a:t> practices</a:t>
            </a:r>
            <a:endParaRPr lang="en-US" sz="2000" dirty="0">
              <a:solidFill>
                <a:srgbClr val="44546A"/>
              </a:solidFill>
              <a:latin typeface="Proxima Nova Light"/>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At the heart of Australian commercial winemaking are technical proficiency, mechanical harvesting, irrigation, and blending.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Australian Wine Research Institute in Adelaide and the Commonwealth Scientific &amp; Industrial Research Organization (CSIRO), both based in Adelaide, have contributed greatly to the nation’s scientific understanding of the grape, and the University of Adelaide has an acclaimed oenology program.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Australian winemakers rose to the forefront of viticultural innovation, utilizing modern techniques of canopy management and soil mapping, and they have spread their technical acumen across the globe as “flying winemakers”—a term that originated in reference to Australians. Cultured yeasts, acidification, and micro-oxygenation are common at the mass-market level, although chaptalization is not allowed—grapes have no problem ripening in Australia’s climate.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Lacking a large population and a source of cheap </a:t>
            </a:r>
            <a:r>
              <a:rPr lang="en-AU" sz="1200" kern="1200" dirty="0" err="1">
                <a:solidFill>
                  <a:schemeClr val="tx1"/>
                </a:solidFill>
                <a:effectLst/>
                <a:latin typeface="+mn-lt"/>
                <a:ea typeface="+mn-ea"/>
                <a:cs typeface="+mn-cs"/>
              </a:rPr>
              <a:t>labor</a:t>
            </a:r>
            <a:r>
              <a:rPr lang="en-AU" sz="1200" kern="1200" dirty="0">
                <a:solidFill>
                  <a:schemeClr val="tx1"/>
                </a:solidFill>
                <a:effectLst/>
                <a:latin typeface="+mn-lt"/>
                <a:ea typeface="+mn-ea"/>
                <a:cs typeface="+mn-cs"/>
              </a:rPr>
              <a:t>, Australia’s vintners rely on mechanical harvesting and have planted their vineyards accordingly, on flat sites rather than unworkable hillsides. The mechanical harvests often occur at night, to preserve freshness and acidity. CSIRO developed the counterintuitive technique of minimal (zero) pruning, which actually restricts </a:t>
            </a:r>
            <a:r>
              <a:rPr lang="en-AU" sz="1200" kern="1200" dirty="0" err="1">
                <a:solidFill>
                  <a:schemeClr val="tx1"/>
                </a:solidFill>
                <a:effectLst/>
                <a:latin typeface="+mn-lt"/>
                <a:ea typeface="+mn-ea"/>
                <a:cs typeface="+mn-cs"/>
              </a:rPr>
              <a:t>vigor</a:t>
            </a:r>
            <a:r>
              <a:rPr lang="en-AU" sz="1200" kern="1200" dirty="0">
                <a:solidFill>
                  <a:schemeClr val="tx1"/>
                </a:solidFill>
                <a:effectLst/>
                <a:latin typeface="+mn-lt"/>
                <a:ea typeface="+mn-ea"/>
                <a:cs typeface="+mn-cs"/>
              </a:rPr>
              <a:t>, for Australia’s low cost vineyards. Irrigation in the extremely dry climate of Australia is essential—only through irrigation were large swaths of the country’s vineyard lands made accessible to the vine.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Australia’s success in combating and isolating phylloxera has bestowed the country with some of the oldest vines in the world—some are over 150 years old, and are planted on their own rootstock. Australia’s producers can coax extraordinarily rich and concentrated red wines from such vines, and an inky, dense, high-alcohol style became the darling of a number of influential American wine critics during the late `90s and `00s.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112</a:t>
            </a:fld>
            <a:endParaRPr lang="en-US"/>
          </a:p>
        </p:txBody>
      </p:sp>
    </p:spTree>
    <p:extLst>
      <p:ext uri="{BB962C8B-B14F-4D97-AF65-F5344CB8AC3E}">
        <p14:creationId xmlns:p14="http://schemas.microsoft.com/office/powerpoint/2010/main" val="19516863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dirty="0" err="1">
                <a:solidFill>
                  <a:srgbClr val="44546A"/>
                </a:solidFill>
                <a:latin typeface="Proxima Nova Light"/>
              </a:rPr>
              <a:t>Coonawarra</a:t>
            </a:r>
            <a:r>
              <a:rPr lang="en-US" sz="1200" dirty="0">
                <a:solidFill>
                  <a:srgbClr val="44546A"/>
                </a:solidFill>
                <a:latin typeface="Proxima Nova Light"/>
              </a:rPr>
              <a:t> – Similar to Napa, maybe Stags Leap District in a </a:t>
            </a:r>
            <a:r>
              <a:rPr lang="en-US" sz="1200" dirty="0" err="1">
                <a:solidFill>
                  <a:srgbClr val="44546A"/>
                </a:solidFill>
                <a:latin typeface="Proxima Nova Light"/>
              </a:rPr>
              <a:t>coolish</a:t>
            </a:r>
            <a:r>
              <a:rPr lang="en-US" sz="1200" dirty="0">
                <a:solidFill>
                  <a:srgbClr val="44546A"/>
                </a:solidFill>
                <a:latin typeface="Proxima Nova Light"/>
              </a:rPr>
              <a:t> year</a:t>
            </a:r>
          </a:p>
          <a:p>
            <a:pPr marL="171450" indent="-171450">
              <a:lnSpc>
                <a:spcPct val="100000"/>
              </a:lnSpc>
              <a:buFont typeface="Arial" panose="020B0604020202020204" pitchFamily="34" charset="0"/>
              <a:buChar char="•"/>
            </a:pPr>
            <a:r>
              <a:rPr lang="en-US" sz="1200" dirty="0">
                <a:solidFill>
                  <a:srgbClr val="44546A"/>
                </a:solidFill>
                <a:latin typeface="Proxima Nova Light"/>
              </a:rPr>
              <a:t>Savory elegance and structure of Europe yet the fruit purity, ripeness and concentration of Australia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44546A"/>
                </a:solidFill>
                <a:latin typeface="Proxima Nova Light"/>
              </a:rPr>
              <a:t>Usually 100% Cabernet Sauvignon</a:t>
            </a:r>
          </a:p>
          <a:p>
            <a:pPr marL="171450" indent="-171450">
              <a:lnSpc>
                <a:spcPct val="100000"/>
              </a:lnSpc>
              <a:buFont typeface="Arial" panose="020B0604020202020204" pitchFamily="34" charset="0"/>
              <a:buChar char="•"/>
            </a:pPr>
            <a:r>
              <a:rPr lang="en-US" sz="1200" dirty="0">
                <a:solidFill>
                  <a:srgbClr val="44546A"/>
                </a:solidFill>
                <a:latin typeface="Proxima Nova Light"/>
              </a:rPr>
              <a:t>Medium-full bodied, displaying rich tannins, integrated acid, defined fruit characters</a:t>
            </a:r>
          </a:p>
          <a:p>
            <a:pPr marL="171450" indent="-171450">
              <a:lnSpc>
                <a:spcPct val="100000"/>
              </a:lnSpc>
              <a:buFont typeface="Arial" panose="020B0604020202020204" pitchFamily="34" charset="0"/>
              <a:buChar char="•"/>
            </a:pPr>
            <a:r>
              <a:rPr lang="en-US" sz="1200" dirty="0">
                <a:solidFill>
                  <a:srgbClr val="44546A"/>
                </a:solidFill>
                <a:latin typeface="Proxima Nova Light"/>
              </a:rPr>
              <a:t>Sweet fruit with </a:t>
            </a:r>
            <a:r>
              <a:rPr lang="en-US" sz="1200" b="1" dirty="0">
                <a:solidFill>
                  <a:srgbClr val="44546A"/>
                </a:solidFill>
                <a:latin typeface="Proxima Nova Light"/>
              </a:rPr>
              <a:t>eucalyptus and mint</a:t>
            </a:r>
            <a:r>
              <a:rPr lang="en-US" sz="1200" dirty="0">
                <a:solidFill>
                  <a:srgbClr val="44546A"/>
                </a:solidFill>
                <a:latin typeface="Proxima Nova Light"/>
              </a:rPr>
              <a:t>, tempered by austere tannins, softened by oak aging</a:t>
            </a:r>
          </a:p>
          <a:p>
            <a:pPr marL="171450" indent="-171450">
              <a:lnSpc>
                <a:spcPct val="100000"/>
              </a:lnSpc>
              <a:buFont typeface="Arial" panose="020B0604020202020204" pitchFamily="34" charset="0"/>
              <a:buChar char="•"/>
            </a:pPr>
            <a:r>
              <a:rPr lang="en-US" sz="1200" dirty="0">
                <a:solidFill>
                  <a:srgbClr val="44546A"/>
                </a:solidFill>
                <a:latin typeface="Proxima Nova Light"/>
              </a:rPr>
              <a:t>Maybe acidified, less so than in the past as producers are moving away from ripe, </a:t>
            </a:r>
            <a:r>
              <a:rPr lang="en-US" sz="1200" dirty="0" err="1">
                <a:solidFill>
                  <a:srgbClr val="44546A"/>
                </a:solidFill>
                <a:latin typeface="Proxima Nova Light"/>
              </a:rPr>
              <a:t>jammy</a:t>
            </a:r>
            <a:r>
              <a:rPr lang="en-US" sz="1200" dirty="0">
                <a:solidFill>
                  <a:srgbClr val="44546A"/>
                </a:solidFill>
                <a:latin typeface="Proxima Nova Light"/>
              </a:rPr>
              <a:t> style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Margaret River – If Napa, then </a:t>
            </a:r>
            <a:r>
              <a:rPr lang="en-US" sz="1200" b="0" i="0" kern="1200" dirty="0" err="1">
                <a:solidFill>
                  <a:schemeClr val="tx1"/>
                </a:solidFill>
                <a:effectLst/>
                <a:latin typeface="+mn-lt"/>
                <a:ea typeface="+mn-ea"/>
                <a:cs typeface="+mn-cs"/>
              </a:rPr>
              <a:t>Coombsville</a:t>
            </a:r>
            <a:r>
              <a:rPr lang="en-US" sz="1200" b="0" i="0" kern="1200" dirty="0">
                <a:solidFill>
                  <a:schemeClr val="tx1"/>
                </a:solidFill>
                <a:effectLst/>
                <a:latin typeface="+mn-lt"/>
                <a:ea typeface="+mn-ea"/>
                <a:cs typeface="+mn-cs"/>
              </a:rPr>
              <a:t>, not made in a ripe style due to the cooler climate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But really more OW style like Bordeaux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44546A"/>
                </a:solidFill>
                <a:latin typeface="Proxima Nova Light"/>
              </a:rPr>
              <a:t>Often blended with other Bordeaux varieties as is done in Bordeaux</a:t>
            </a:r>
            <a:endParaRPr lang="en-US" sz="1200" b="0" i="0" kern="1200" dirty="0">
              <a:solidFill>
                <a:schemeClr val="tx1"/>
              </a:solidFill>
              <a:effectLst/>
              <a:latin typeface="+mn-lt"/>
              <a:ea typeface="+mn-ea"/>
              <a:cs typeface="+mn-cs"/>
            </a:endParaRPr>
          </a:p>
          <a:p>
            <a:pPr marL="171450" indent="-171450">
              <a:lnSpc>
                <a:spcPct val="100000"/>
              </a:lnSpc>
              <a:buFont typeface="Arial" panose="020B0604020202020204" pitchFamily="34" charset="0"/>
              <a:buChar char="•"/>
            </a:pPr>
            <a:r>
              <a:rPr lang="en-US" sz="1200" dirty="0">
                <a:solidFill>
                  <a:srgbClr val="44546A"/>
                </a:solidFill>
                <a:latin typeface="Proxima Nova Light"/>
              </a:rPr>
              <a:t>Medium+ bodied, very perfumed and elegant in style, with fine tannins and crisp acidity. </a:t>
            </a:r>
          </a:p>
          <a:p>
            <a:pPr marL="171450" indent="-171450">
              <a:lnSpc>
                <a:spcPct val="100000"/>
              </a:lnSpc>
              <a:buFont typeface="Arial" panose="020B0604020202020204" pitchFamily="34" charset="0"/>
              <a:buChar char="•"/>
            </a:pPr>
            <a:r>
              <a:rPr lang="en-US" sz="1200" dirty="0">
                <a:solidFill>
                  <a:srgbClr val="44546A"/>
                </a:solidFill>
                <a:latin typeface="Proxima Nova Light"/>
              </a:rPr>
              <a:t>Restrained cassis and red currant fruit, tobacco leaves and mint.  </a:t>
            </a:r>
          </a:p>
          <a:p>
            <a:pPr marL="171450" indent="-171450">
              <a:lnSpc>
                <a:spcPct val="100000"/>
              </a:lnSpc>
              <a:buFont typeface="Arial" panose="020B0604020202020204" pitchFamily="34" charset="0"/>
              <a:buChar char="•"/>
            </a:pPr>
            <a:r>
              <a:rPr lang="en-US" sz="1200" dirty="0">
                <a:solidFill>
                  <a:srgbClr val="44546A"/>
                </a:solidFill>
                <a:latin typeface="Proxima Nova Light"/>
              </a:rPr>
              <a:t>Ages well</a:t>
            </a:r>
          </a:p>
          <a:p>
            <a:pPr marL="171450" indent="-171450">
              <a:lnSpc>
                <a:spcPct val="100000"/>
              </a:lnSpc>
              <a:buFont typeface="Arial" panose="020B0604020202020204" pitchFamily="34" charset="0"/>
              <a:buChar char="•"/>
            </a:pPr>
            <a:endParaRPr lang="en-US" sz="1200" dirty="0">
              <a:solidFill>
                <a:srgbClr val="44546A"/>
              </a:solidFill>
              <a:latin typeface="Proxima Nova Light"/>
            </a:endParaRPr>
          </a:p>
          <a:p>
            <a:pPr marL="171450" indent="-171450">
              <a:lnSpc>
                <a:spcPct val="100000"/>
              </a:lnSpc>
              <a:buFont typeface="Arial" panose="020B0604020202020204" pitchFamily="34" charset="0"/>
              <a:buChar char="•"/>
            </a:pPr>
            <a:endParaRPr lang="en-US" sz="1200" dirty="0">
              <a:solidFill>
                <a:srgbClr val="44546A"/>
              </a:solidFill>
              <a:latin typeface="Proxima Nova Light"/>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Coonawarra</a:t>
            </a:r>
            <a:r>
              <a:rPr lang="en-US" sz="1200" b="0" i="0" kern="1200" dirty="0">
                <a:solidFill>
                  <a:schemeClr val="tx1"/>
                </a:solidFill>
                <a:effectLst/>
                <a:latin typeface="+mn-lt"/>
                <a:ea typeface="+mn-ea"/>
                <a:cs typeface="+mn-cs"/>
              </a:rPr>
              <a:t> makes some of the world’s best Cabernet. It’s powerful and rich with classic </a:t>
            </a:r>
            <a:r>
              <a:rPr lang="en-US" sz="1200" b="0" i="0" kern="1200" dirty="0" err="1">
                <a:solidFill>
                  <a:schemeClr val="tx1"/>
                </a:solidFill>
                <a:effectLst/>
                <a:latin typeface="+mn-lt"/>
                <a:ea typeface="+mn-ea"/>
                <a:cs typeface="+mn-cs"/>
              </a:rPr>
              <a:t>flavours</a:t>
            </a:r>
            <a:r>
              <a:rPr lang="en-US" sz="1200" b="0" i="0" kern="1200" dirty="0">
                <a:solidFill>
                  <a:schemeClr val="tx1"/>
                </a:solidFill>
                <a:effectLst/>
                <a:latin typeface="+mn-lt"/>
                <a:ea typeface="+mn-ea"/>
                <a:cs typeface="+mn-cs"/>
              </a:rPr>
              <a:t> of blackberry, dark cherry and mint. Some need a few years of ageing to settle and become more drinkable. The best can age for many decades.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is the hero variety in Margaret River, and almost every wine producer makes one. It’s typically a powerful wine rich with </a:t>
            </a:r>
            <a:r>
              <a:rPr lang="en-US" sz="1200" b="0" i="0" kern="1200" dirty="0" err="1">
                <a:solidFill>
                  <a:schemeClr val="tx1"/>
                </a:solidFill>
                <a:effectLst/>
                <a:latin typeface="+mn-lt"/>
                <a:ea typeface="+mn-ea"/>
                <a:cs typeface="+mn-cs"/>
              </a:rPr>
              <a:t>flavours</a:t>
            </a:r>
            <a:r>
              <a:rPr lang="en-US" sz="1200" b="0" i="0" kern="1200" dirty="0">
                <a:solidFill>
                  <a:schemeClr val="tx1"/>
                </a:solidFill>
                <a:effectLst/>
                <a:latin typeface="+mn-lt"/>
                <a:ea typeface="+mn-ea"/>
                <a:cs typeface="+mn-cs"/>
              </a:rPr>
              <a:t> of cedar, blackcurrant and herbs, and can be aged for decades. </a:t>
            </a:r>
            <a:endParaRPr lang="en-US" dirty="0"/>
          </a:p>
          <a:p>
            <a:endParaRPr lang="en-US" dirty="0"/>
          </a:p>
          <a:p>
            <a:r>
              <a:rPr lang="en-US" dirty="0"/>
              <a:t>Bree</a:t>
            </a:r>
          </a:p>
          <a:p>
            <a:r>
              <a:rPr lang="en-AU" sz="1200" kern="1200" dirty="0">
                <a:solidFill>
                  <a:schemeClr val="tx1"/>
                </a:solidFill>
                <a:effectLst/>
                <a:latin typeface="+mn-lt"/>
                <a:ea typeface="+mn-ea"/>
                <a:cs typeface="+mn-cs"/>
              </a:rPr>
              <a:t>For premium Cabernet wines from Coonawarra and Margaret River the winemaking is similar to premium practices in Napa Valley. Hand sorting at the winery on arrival and cold soaking prior to fermentation are common practices. The easily achieved ripeness of the varieties in both regions means that all press wine is kept with the free-run juice to provide some tension and tannic structure. French oak is employed for aging in both regions.</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Margaret River employs more blending post fermentation and aging with other Bordeaux varieties, in Coonawarra the variety usually stands alone or will be blended with a little Merlot or more likely, Shiraz.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There are often distinctive notes of eucalypt found both wines and the slightly higher alcohols found in Coonawarra tend to exasperate the character. </a:t>
            </a:r>
            <a:endParaRPr lang="en-US" sz="1200" kern="1200" dirty="0">
              <a:solidFill>
                <a:schemeClr val="tx1"/>
              </a:solidFill>
              <a:effectLst/>
              <a:latin typeface="+mn-lt"/>
              <a:ea typeface="+mn-ea"/>
              <a:cs typeface="+mn-cs"/>
            </a:endParaRPr>
          </a:p>
          <a:p>
            <a:endParaRPr lang="en-US" dirty="0"/>
          </a:p>
          <a:p>
            <a:r>
              <a:rPr lang="en-AU" sz="1200" kern="1200" dirty="0">
                <a:solidFill>
                  <a:schemeClr val="tx1"/>
                </a:solidFill>
                <a:effectLst/>
                <a:latin typeface="+mn-lt"/>
                <a:ea typeface="+mn-ea"/>
                <a:cs typeface="+mn-cs"/>
              </a:rPr>
              <a:t>The cooler Mediterranean influence from the cool oceans in both regions can have a tendency to leave the wines with structured cedar box tannins, more tannin presence akin to Bordeaux than in other new world countries. The Margaret River style is, generally, more elegant but with more restrained fruit cassis and red currant with tobacco leaf and a medley of black currant leaf meets eucalypt. Acids remain fresh and the fruit not overly sweet in Margaret River.</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Coonawarra the sweetness of fruit is tempered by the slightly green austere tannins, depending on the producer these may be very well softened by the use of both new French and American oak barrels for maturation. The terra </a:t>
            </a:r>
            <a:r>
              <a:rPr lang="en-AU" sz="1200" kern="1200" dirty="0" err="1">
                <a:solidFill>
                  <a:schemeClr val="tx1"/>
                </a:solidFill>
                <a:effectLst/>
                <a:latin typeface="+mn-lt"/>
                <a:ea typeface="+mn-ea"/>
                <a:cs typeface="+mn-cs"/>
              </a:rPr>
              <a:t>rossa</a:t>
            </a:r>
            <a:r>
              <a:rPr lang="en-AU" sz="1200" kern="1200" dirty="0">
                <a:solidFill>
                  <a:schemeClr val="tx1"/>
                </a:solidFill>
                <a:effectLst/>
                <a:latin typeface="+mn-lt"/>
                <a:ea typeface="+mn-ea"/>
                <a:cs typeface="+mn-cs"/>
              </a:rPr>
              <a:t> soil tends to provide a meaty rich robustness to Cabernet over the more austere and Old World nodding styles of Margaret River.</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Karen  </a:t>
            </a:r>
            <a:r>
              <a:rPr lang="en-US" dirty="0">
                <a:hlinkClick r:id="rId3"/>
              </a:rPr>
              <a:t>https://www.australianwine.com/en-AU/our-wines/cabernet-sauvignon</a:t>
            </a:r>
            <a:endParaRPr lang="en-AU" sz="1200" kern="1200" dirty="0">
              <a:solidFill>
                <a:schemeClr val="tx1"/>
              </a:solidFill>
              <a:effectLst/>
              <a:latin typeface="+mn-lt"/>
              <a:ea typeface="+mn-ea"/>
              <a:cs typeface="+mn-cs"/>
            </a:endParaRPr>
          </a:p>
          <a:p>
            <a:r>
              <a:rPr lang="en-US" sz="1200" b="1" i="0" kern="1200" cap="all" dirty="0">
                <a:solidFill>
                  <a:schemeClr val="tx1"/>
                </a:solidFill>
                <a:effectLst/>
                <a:latin typeface="+mn-lt"/>
                <a:ea typeface="+mn-ea"/>
                <a:cs typeface="+mn-cs"/>
              </a:rPr>
              <a:t>STYLE AND CHARACTER</a:t>
            </a:r>
          </a:p>
          <a:p>
            <a:r>
              <a:rPr lang="en-US" sz="1200" b="0" i="0" kern="1200" dirty="0">
                <a:solidFill>
                  <a:schemeClr val="tx1"/>
                </a:solidFill>
                <a:effectLst/>
                <a:latin typeface="+mn-lt"/>
                <a:ea typeface="+mn-ea"/>
                <a:cs typeface="+mn-cs"/>
              </a:rPr>
              <a:t>Cabernet Sauvignon wine ranges from affordable, everyday drinking styles to collectible fine wines. It’s a grape that produces wines of intensity – in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flavour</a:t>
            </a:r>
            <a:r>
              <a:rPr lang="en-US" sz="1200" b="0" i="0" kern="1200" dirty="0">
                <a:solidFill>
                  <a:schemeClr val="tx1"/>
                </a:solidFill>
                <a:effectLst/>
                <a:latin typeface="+mn-lt"/>
                <a:ea typeface="+mn-ea"/>
                <a:cs typeface="+mn-cs"/>
              </a:rPr>
              <a:t> and texture. </a:t>
            </a:r>
          </a:p>
          <a:p>
            <a:endParaRPr lang="en-US" sz="1200" kern="1200" dirty="0">
              <a:solidFill>
                <a:schemeClr val="tx1"/>
              </a:solidFill>
              <a:effectLst/>
              <a:latin typeface="+mn-lt"/>
              <a:ea typeface="+mn-ea"/>
              <a:cs typeface="+mn-cs"/>
            </a:endParaRPr>
          </a:p>
          <a:p>
            <a:r>
              <a:rPr lang="en-US" dirty="0">
                <a:hlinkClick r:id="rId4"/>
              </a:rPr>
              <a:t>https://margaretriver.wine/</a:t>
            </a:r>
            <a:endParaRPr lang="en-US" dirty="0"/>
          </a:p>
          <a:p>
            <a:pPr marL="0" indent="0">
              <a:buNone/>
            </a:pPr>
            <a:r>
              <a:rPr lang="en-US" b="1" dirty="0">
                <a:solidFill>
                  <a:srgbClr val="44546A"/>
                </a:solidFill>
              </a:rPr>
              <a:t>Margaret River</a:t>
            </a:r>
          </a:p>
          <a:p>
            <a:r>
              <a:rPr lang="en-US" dirty="0"/>
              <a:t>medium bodied, very perfumed and elegant in style, with powdery emery fine tannins and crisp acidity.  The wines are suited to long term cellaring.</a:t>
            </a:r>
            <a:endParaRPr lang="en-US" dirty="0">
              <a:solidFill>
                <a:srgbClr val="44546A"/>
              </a:solidFill>
            </a:endParaRPr>
          </a:p>
          <a:p>
            <a:endParaRPr lang="en-US" dirty="0"/>
          </a:p>
          <a:p>
            <a:r>
              <a:rPr lang="en-US" dirty="0"/>
              <a:t>Coonawarra.org </a:t>
            </a:r>
          </a:p>
          <a:p>
            <a:pPr marL="0" indent="0">
              <a:buNone/>
            </a:pPr>
            <a:r>
              <a:rPr lang="en-US" b="1" dirty="0" err="1">
                <a:solidFill>
                  <a:srgbClr val="44546A"/>
                </a:solidFill>
              </a:rPr>
              <a:t>Coonawarra</a:t>
            </a:r>
            <a:endParaRPr lang="en-US" b="1" dirty="0">
              <a:solidFill>
                <a:srgbClr val="44546A"/>
              </a:solidFill>
            </a:endParaRPr>
          </a:p>
          <a:p>
            <a:r>
              <a:rPr lang="en-US" dirty="0" err="1"/>
              <a:t>savoury</a:t>
            </a:r>
            <a:r>
              <a:rPr lang="en-US" dirty="0"/>
              <a:t> elegance and structure of Europe yet the fruit purity, ripeness and concentration of Australia.</a:t>
            </a:r>
          </a:p>
          <a:p>
            <a:r>
              <a:rPr lang="en-US" dirty="0"/>
              <a:t>medium bodied, displaying silky supple tannins, integrated acid, defined fruit characters and a satisfying lingering palate</a:t>
            </a:r>
            <a:endParaRPr lang="en-US" dirty="0">
              <a:solidFill>
                <a:srgbClr val="44546A"/>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5D77B3-0885-4C87-92AE-3C569B628AF0}" type="slidenum">
              <a:rPr lang="en-US" smtClean="0"/>
              <a:t>113</a:t>
            </a:fld>
            <a:endParaRPr lang="en-US"/>
          </a:p>
        </p:txBody>
      </p:sp>
    </p:spTree>
    <p:extLst>
      <p:ext uri="{BB962C8B-B14F-4D97-AF65-F5344CB8AC3E}">
        <p14:creationId xmlns:p14="http://schemas.microsoft.com/office/powerpoint/2010/main" val="1221904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distinguishing marks of the Cabernet Sauvignon berry are its small size, its high ratio of seed to pulp and the thickness of its skins, which are distinctively blue, on the vine.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large seed to pulp ratio are a major factor in Cabernet Sauvignon’s high tannin level while the thickness of its skins accounts for the depth of color as well as the high tannin.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Cabernet Sauvignon ripens slowly so is ideally suited to the Mediterranean climate of Napa, however this can prove an issue in cooler coastal regions.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Cabernet Sauvignon that fails to reach full ripeness can taste eerily like its parent, Cabernet Franc, with green pepper notes</a:t>
            </a:r>
            <a:endParaRPr lang="en-US" dirty="0"/>
          </a:p>
        </p:txBody>
      </p:sp>
      <p:sp>
        <p:nvSpPr>
          <p:cNvPr id="4" name="Slide Number Placeholder 3"/>
          <p:cNvSpPr>
            <a:spLocks noGrp="1"/>
          </p:cNvSpPr>
          <p:nvPr>
            <p:ph type="sldNum" sz="quarter" idx="5"/>
          </p:nvPr>
        </p:nvSpPr>
        <p:spPr/>
        <p:txBody>
          <a:bodyPr/>
          <a:lstStyle/>
          <a:p>
            <a:fld id="{705D77B3-0885-4C87-92AE-3C569B628AF0}" type="slidenum">
              <a:rPr lang="en-US" smtClean="0"/>
              <a:t>11</a:t>
            </a:fld>
            <a:endParaRPr lang="en-US"/>
          </a:p>
        </p:txBody>
      </p:sp>
    </p:spTree>
    <p:extLst>
      <p:ext uri="{BB962C8B-B14F-4D97-AF65-F5344CB8AC3E}">
        <p14:creationId xmlns:p14="http://schemas.microsoft.com/office/powerpoint/2010/main" val="38721765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rgbClr val="44546A"/>
                </a:solidFill>
                <a:latin typeface="Proxima Nova Light" panose="02000506030000020004"/>
              </a:rPr>
              <a:t>Less than 800 acres in the country</a:t>
            </a:r>
          </a:p>
          <a:p>
            <a:pPr marL="171450" indent="-171450">
              <a:buFont typeface="Arial" panose="020B0604020202020204" pitchFamily="34" charset="0"/>
              <a:buChar char="•"/>
            </a:pPr>
            <a:r>
              <a:rPr lang="en-US" sz="1200" dirty="0">
                <a:solidFill>
                  <a:srgbClr val="44546A"/>
                </a:solidFill>
                <a:latin typeface="Proxima Nova Light" panose="02000506030000020004"/>
              </a:rPr>
              <a:t>Hawke’s Bay (550 acres), specifically </a:t>
            </a:r>
            <a:r>
              <a:rPr lang="en-US" sz="1200" dirty="0" err="1">
                <a:solidFill>
                  <a:srgbClr val="44546A"/>
                </a:solidFill>
                <a:latin typeface="Proxima Nova Light" panose="02000506030000020004"/>
              </a:rPr>
              <a:t>Gimlett</a:t>
            </a:r>
            <a:r>
              <a:rPr lang="en-US" sz="1200" dirty="0">
                <a:solidFill>
                  <a:srgbClr val="44546A"/>
                </a:solidFill>
                <a:latin typeface="Proxima Nova Light" panose="02000506030000020004"/>
              </a:rPr>
              <a:t> Gravels makes the best wine</a:t>
            </a:r>
          </a:p>
          <a:p>
            <a:pPr marL="171450" indent="-171450">
              <a:buFont typeface="Arial" panose="020B0604020202020204" pitchFamily="34" charset="0"/>
              <a:buChar char="•"/>
            </a:pPr>
            <a:r>
              <a:rPr lang="en-US" sz="1200" dirty="0">
                <a:solidFill>
                  <a:srgbClr val="44546A"/>
                </a:solidFill>
                <a:latin typeface="Proxima Nova Light" panose="02000506030000020004"/>
              </a:rPr>
              <a:t>Generally high quality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44546A"/>
                </a:solidFill>
                <a:latin typeface="Proxima Nova Light" panose="02000506030000020004"/>
              </a:rPr>
              <a:t>Blended, some 100%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44546A"/>
                </a:solidFill>
                <a:latin typeface="Proxima Nova Light" panose="02000506030000020004"/>
              </a:rPr>
              <a:t>Elegance and power, red &amp; black fruit, spices, tomato leaf</a:t>
            </a:r>
          </a:p>
          <a:p>
            <a:pPr marL="171450" indent="-171450">
              <a:buFont typeface="Arial" panose="020B0604020202020204" pitchFamily="34" charset="0"/>
              <a:buChar char="•"/>
            </a:pPr>
            <a:r>
              <a:rPr lang="en-US" sz="1200" dirty="0">
                <a:solidFill>
                  <a:srgbClr val="44546A"/>
                </a:solidFill>
                <a:latin typeface="Proxima Nova Light" panose="02000506030000020004"/>
              </a:rPr>
              <a:t>Chiseled and precise, can age. Like Bordeaux in a cool year</a:t>
            </a:r>
          </a:p>
          <a:p>
            <a:pPr marL="171450" indent="-171450">
              <a:buFont typeface="Arial" panose="020B0604020202020204" pitchFamily="34" charset="0"/>
              <a:buChar char="•"/>
            </a:pPr>
            <a:endParaRPr lang="en-US" sz="1200" dirty="0">
              <a:solidFill>
                <a:srgbClr val="44546A"/>
              </a:solidFill>
              <a:latin typeface="Proxima Nova Light" panose="02000506030000020004"/>
            </a:endParaRPr>
          </a:p>
          <a:p>
            <a:pPr marL="171450" indent="-171450">
              <a:buFont typeface="Arial" panose="020B0604020202020204" pitchFamily="34" charset="0"/>
              <a:buChar char="•"/>
            </a:pPr>
            <a:r>
              <a:rPr lang="en-US" sz="1200" dirty="0">
                <a:solidFill>
                  <a:srgbClr val="44546A"/>
                </a:solidFill>
                <a:latin typeface="Proxima Nova Light" panose="02000506030000020004"/>
              </a:rPr>
              <a:t>Stellenbosch, Paarl</a:t>
            </a:r>
          </a:p>
          <a:p>
            <a:pPr marL="171450" indent="-171450">
              <a:buFont typeface="Arial" panose="020B0604020202020204" pitchFamily="34" charset="0"/>
              <a:buChar char="•"/>
            </a:pPr>
            <a:r>
              <a:rPr lang="en-US" sz="1200" dirty="0">
                <a:solidFill>
                  <a:srgbClr val="44546A"/>
                </a:solidFill>
                <a:latin typeface="Proxima Nova Light" panose="02000506030000020004"/>
              </a:rPr>
              <a:t>Single variety or blended</a:t>
            </a:r>
          </a:p>
          <a:p>
            <a:pPr marL="171450" indent="-171450">
              <a:buFont typeface="Arial" panose="020B0604020202020204" pitchFamily="34" charset="0"/>
              <a:buChar char="•"/>
            </a:pPr>
            <a:r>
              <a:rPr lang="en-US" sz="1200" dirty="0">
                <a:solidFill>
                  <a:srgbClr val="44546A"/>
                </a:solidFill>
                <a:latin typeface="Proxima Nova Light" panose="02000506030000020004"/>
              </a:rPr>
              <a:t>Cape Blend = red blend with Pinotage</a:t>
            </a:r>
          </a:p>
          <a:p>
            <a:pPr marL="171450" indent="-171450">
              <a:buFont typeface="Arial" panose="020B0604020202020204" pitchFamily="34" charset="0"/>
              <a:buChar char="•"/>
            </a:pPr>
            <a:r>
              <a:rPr lang="en-US" sz="1200" dirty="0">
                <a:solidFill>
                  <a:srgbClr val="44546A"/>
                </a:solidFill>
                <a:latin typeface="Proxima Nova Light" panose="02000506030000020004"/>
              </a:rPr>
              <a:t>One foot in the Old World and one in the New World</a:t>
            </a:r>
          </a:p>
          <a:p>
            <a:pPr marL="171450" indent="-171450">
              <a:buFont typeface="Arial" panose="020B0604020202020204" pitchFamily="34" charset="0"/>
              <a:buChar char="•"/>
            </a:pPr>
            <a:r>
              <a:rPr lang="en-US" sz="1200" dirty="0">
                <a:solidFill>
                  <a:srgbClr val="44546A"/>
                </a:solidFill>
                <a:latin typeface="Proxima Nova Light" panose="02000506030000020004"/>
              </a:rPr>
              <a:t>Smoky, rubbery, iodine</a:t>
            </a:r>
          </a:p>
          <a:p>
            <a:pPr marL="171450" indent="-171450">
              <a:buFont typeface="Arial" panose="020B0604020202020204" pitchFamily="34" charset="0"/>
              <a:buChar char="•"/>
            </a:pPr>
            <a:endParaRPr lang="en-US" sz="1200" dirty="0">
              <a:solidFill>
                <a:srgbClr val="44546A"/>
              </a:solidFill>
              <a:latin typeface="Proxima Nova Light" panose="02000506030000020004"/>
            </a:endParaRPr>
          </a:p>
        </p:txBody>
      </p:sp>
      <p:sp>
        <p:nvSpPr>
          <p:cNvPr id="4" name="Slide Number Placeholder 3"/>
          <p:cNvSpPr>
            <a:spLocks noGrp="1"/>
          </p:cNvSpPr>
          <p:nvPr>
            <p:ph type="sldNum" sz="quarter" idx="5"/>
          </p:nvPr>
        </p:nvSpPr>
        <p:spPr/>
        <p:txBody>
          <a:bodyPr/>
          <a:lstStyle/>
          <a:p>
            <a:fld id="{705D77B3-0885-4C87-92AE-3C569B628AF0}" type="slidenum">
              <a:rPr lang="en-US" smtClean="0"/>
              <a:t>114</a:t>
            </a:fld>
            <a:endParaRPr lang="en-US"/>
          </a:p>
        </p:txBody>
      </p:sp>
    </p:spTree>
    <p:extLst>
      <p:ext uri="{BB962C8B-B14F-4D97-AF65-F5344CB8AC3E}">
        <p14:creationId xmlns:p14="http://schemas.microsoft.com/office/powerpoint/2010/main" val="399102947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Questions?</a:t>
            </a:r>
          </a:p>
          <a:p>
            <a:endParaRPr lang="en-US" dirty="0"/>
          </a:p>
        </p:txBody>
      </p:sp>
      <p:sp>
        <p:nvSpPr>
          <p:cNvPr id="4" name="Slide Number Placeholder 3"/>
          <p:cNvSpPr>
            <a:spLocks noGrp="1"/>
          </p:cNvSpPr>
          <p:nvPr>
            <p:ph type="sldNum" sz="quarter" idx="5"/>
          </p:nvPr>
        </p:nvSpPr>
        <p:spPr/>
        <p:txBody>
          <a:bodyPr/>
          <a:lstStyle/>
          <a:p>
            <a:fld id="{705D77B3-0885-4C87-92AE-3C569B628AF0}" type="slidenum">
              <a:rPr lang="en-US" smtClean="0"/>
              <a:t>115</a:t>
            </a:fld>
            <a:endParaRPr lang="en-US"/>
          </a:p>
        </p:txBody>
      </p:sp>
    </p:spTree>
    <p:extLst>
      <p:ext uri="{BB962C8B-B14F-4D97-AF65-F5344CB8AC3E}">
        <p14:creationId xmlns:p14="http://schemas.microsoft.com/office/powerpoint/2010/main" val="34572946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I hope you have enjoyed this presentation, and more importantly, that you have been inspired to share the story of Napa Valley and how our CS’s stand in the company of the great wines of the world!</a:t>
            </a:r>
          </a:p>
        </p:txBody>
      </p:sp>
      <p:sp>
        <p:nvSpPr>
          <p:cNvPr id="4" name="Slide Number Placeholder 3"/>
          <p:cNvSpPr>
            <a:spLocks noGrp="1"/>
          </p:cNvSpPr>
          <p:nvPr>
            <p:ph type="sldNum" sz="quarter" idx="5"/>
          </p:nvPr>
        </p:nvSpPr>
        <p:spPr/>
        <p:txBody>
          <a:bodyPr/>
          <a:lstStyle/>
          <a:p>
            <a:fld id="{705D77B3-0885-4C87-92AE-3C569B628AF0}" type="slidenum">
              <a:rPr lang="en-US" smtClean="0"/>
              <a:t>116</a:t>
            </a:fld>
            <a:endParaRPr lang="en-US"/>
          </a:p>
        </p:txBody>
      </p:sp>
    </p:spTree>
    <p:extLst>
      <p:ext uri="{BB962C8B-B14F-4D97-AF65-F5344CB8AC3E}">
        <p14:creationId xmlns:p14="http://schemas.microsoft.com/office/powerpoint/2010/main" val="428902222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r>
              <a:rPr lang="en-US" sz="2400" dirty="0">
                <a:solidFill>
                  <a:srgbClr val="44546A"/>
                </a:solidFill>
                <a:latin typeface="Proxima Nova Semibold"/>
              </a:rPr>
              <a:t>Created by renegade winemakers</a:t>
            </a:r>
          </a:p>
          <a:p>
            <a:pPr marL="400050" lvl="0" indent="-171450">
              <a:lnSpc>
                <a:spcPct val="100000"/>
              </a:lnSpc>
              <a:buFont typeface="Arial" panose="020B0604020202020204" pitchFamily="34" charset="0"/>
              <a:buChar char="•"/>
            </a:pPr>
            <a:r>
              <a:rPr lang="en-US" dirty="0">
                <a:solidFill>
                  <a:srgbClr val="44546A"/>
                </a:solidFill>
                <a:latin typeface="Proxima Nova Semibold"/>
              </a:rPr>
              <a:t>High quality using international grapes</a:t>
            </a:r>
          </a:p>
          <a:p>
            <a:pPr marL="400050" lvl="0" indent="-171450">
              <a:lnSpc>
                <a:spcPct val="100000"/>
              </a:lnSpc>
              <a:buFont typeface="Arial" panose="020B0604020202020204" pitchFamily="34" charset="0"/>
              <a:buChar char="•"/>
            </a:pPr>
            <a:r>
              <a:rPr lang="en-US" dirty="0">
                <a:solidFill>
                  <a:srgbClr val="44546A"/>
                </a:solidFill>
                <a:latin typeface="Proxima Nova Semibold"/>
              </a:rPr>
              <a:t>Didn’t follow the DOC/DOCG laws</a:t>
            </a:r>
          </a:p>
          <a:p>
            <a:pPr marL="400050" lvl="0" indent="-171450">
              <a:lnSpc>
                <a:spcPct val="100000"/>
              </a:lnSpc>
              <a:buFont typeface="Arial" panose="020B0604020202020204" pitchFamily="34" charset="0"/>
              <a:buChar char="•"/>
            </a:pPr>
            <a:r>
              <a:rPr lang="en-US" dirty="0">
                <a:solidFill>
                  <a:srgbClr val="44546A"/>
                </a:solidFill>
                <a:latin typeface="Proxima Nova Semibold"/>
              </a:rPr>
              <a:t>Robert Park coined term “Super Tuscan”</a:t>
            </a:r>
          </a:p>
          <a:p>
            <a:pPr marL="0" indent="0">
              <a:lnSpc>
                <a:spcPct val="100000"/>
              </a:lnSpc>
              <a:buFont typeface="Arial" panose="020B0604020202020204" pitchFamily="34" charset="0"/>
              <a:buNone/>
            </a:pPr>
            <a:r>
              <a:rPr lang="en-US" sz="2400" dirty="0">
                <a:solidFill>
                  <a:srgbClr val="44546A"/>
                </a:solidFill>
                <a:latin typeface="Proxima Nova Semibold"/>
              </a:rPr>
              <a:t>Famous wines:</a:t>
            </a:r>
          </a:p>
          <a:p>
            <a:pPr marL="400050" lvl="0" indent="-171450">
              <a:lnSpc>
                <a:spcPct val="100000"/>
              </a:lnSpc>
              <a:buFont typeface="Arial" panose="020B0604020202020204" pitchFamily="34" charset="0"/>
              <a:buChar char="•"/>
            </a:pPr>
            <a:r>
              <a:rPr lang="en-US" dirty="0">
                <a:solidFill>
                  <a:srgbClr val="44546A"/>
                </a:solidFill>
                <a:latin typeface="Proxima Nova Semibold"/>
              </a:rPr>
              <a:t>1968 – </a:t>
            </a:r>
            <a:r>
              <a:rPr lang="en-US" dirty="0" err="1">
                <a:solidFill>
                  <a:srgbClr val="44546A"/>
                </a:solidFill>
                <a:latin typeface="Proxima Nova Semibold"/>
              </a:rPr>
              <a:t>Sassicaia</a:t>
            </a:r>
            <a:r>
              <a:rPr lang="en-US" dirty="0">
                <a:solidFill>
                  <a:srgbClr val="44546A"/>
                </a:solidFill>
                <a:latin typeface="Proxima Nova Semibold"/>
              </a:rPr>
              <a:t> (CS &amp; CF)</a:t>
            </a:r>
          </a:p>
          <a:p>
            <a:pPr marL="400050" lvl="0" indent="-171450">
              <a:lnSpc>
                <a:spcPct val="100000"/>
              </a:lnSpc>
              <a:buFont typeface="Arial" panose="020B0604020202020204" pitchFamily="34" charset="0"/>
              <a:buChar char="•"/>
            </a:pPr>
            <a:r>
              <a:rPr lang="en-US" dirty="0">
                <a:solidFill>
                  <a:srgbClr val="44546A"/>
                </a:solidFill>
                <a:latin typeface="Proxima Nova Semibold"/>
              </a:rPr>
              <a:t>1971 – </a:t>
            </a:r>
            <a:r>
              <a:rPr lang="en-US" dirty="0" err="1">
                <a:solidFill>
                  <a:srgbClr val="44546A"/>
                </a:solidFill>
                <a:latin typeface="Proxima Nova Semibold"/>
              </a:rPr>
              <a:t>Tignanello</a:t>
            </a:r>
            <a:r>
              <a:rPr lang="en-US" dirty="0">
                <a:solidFill>
                  <a:srgbClr val="44546A"/>
                </a:solidFill>
                <a:latin typeface="Proxima Nova Semibold"/>
              </a:rPr>
              <a:t> (Sang, CS &amp; CF)</a:t>
            </a:r>
          </a:p>
          <a:p>
            <a:pPr marL="400050" lvl="0" indent="-171450">
              <a:lnSpc>
                <a:spcPct val="100000"/>
              </a:lnSpc>
              <a:buFont typeface="Arial" panose="020B0604020202020204" pitchFamily="34" charset="0"/>
              <a:buChar char="•"/>
            </a:pPr>
            <a:r>
              <a:rPr lang="en-US" dirty="0">
                <a:solidFill>
                  <a:srgbClr val="44546A"/>
                </a:solidFill>
                <a:latin typeface="Proxima Nova Semibold"/>
              </a:rPr>
              <a:t>1985 – </a:t>
            </a:r>
            <a:r>
              <a:rPr lang="en-US" dirty="0" err="1">
                <a:solidFill>
                  <a:srgbClr val="44546A"/>
                </a:solidFill>
                <a:latin typeface="Proxima Nova Semibold"/>
              </a:rPr>
              <a:t>Ornellaia</a:t>
            </a:r>
            <a:r>
              <a:rPr lang="en-US" dirty="0">
                <a:solidFill>
                  <a:srgbClr val="44546A"/>
                </a:solidFill>
                <a:latin typeface="Proxima Nova Semibold"/>
              </a:rPr>
              <a:t> (CS, M, CF, PV)</a:t>
            </a:r>
          </a:p>
          <a:p>
            <a:pPr marL="0" indent="0">
              <a:lnSpc>
                <a:spcPct val="100000"/>
              </a:lnSpc>
              <a:buFont typeface="Arial" panose="020B0604020202020204" pitchFamily="34" charset="0"/>
              <a:buNone/>
            </a:pPr>
            <a:r>
              <a:rPr lang="en-US" sz="2400" dirty="0">
                <a:solidFill>
                  <a:srgbClr val="44546A"/>
                </a:solidFill>
                <a:latin typeface="Proxima Nova Semibold"/>
              </a:rPr>
              <a:t>IGT category introduced in 1992</a:t>
            </a:r>
          </a:p>
          <a:p>
            <a:pPr marL="0" indent="0">
              <a:lnSpc>
                <a:spcPct val="100000"/>
              </a:lnSpc>
              <a:buFont typeface="Arial" panose="020B0604020202020204" pitchFamily="34" charset="0"/>
              <a:buNone/>
            </a:pPr>
            <a:r>
              <a:rPr lang="en-US" sz="2400" dirty="0">
                <a:solidFill>
                  <a:srgbClr val="44546A"/>
                </a:solidFill>
                <a:latin typeface="Proxima Nova Semibold"/>
              </a:rPr>
              <a:t>Regions</a:t>
            </a:r>
          </a:p>
          <a:p>
            <a:pPr marL="400050" lvl="0" indent="-171450">
              <a:lnSpc>
                <a:spcPct val="100000"/>
              </a:lnSpc>
              <a:buFont typeface="Arial" panose="020B0604020202020204" pitchFamily="34" charset="0"/>
              <a:buChar char="•"/>
            </a:pPr>
            <a:r>
              <a:rPr lang="en-US" dirty="0" err="1">
                <a:solidFill>
                  <a:srgbClr val="44546A"/>
                </a:solidFill>
                <a:latin typeface="Proxima Nova Semibold"/>
              </a:rPr>
              <a:t>Bolgheri</a:t>
            </a:r>
            <a:r>
              <a:rPr lang="en-US" dirty="0">
                <a:solidFill>
                  <a:srgbClr val="44546A"/>
                </a:solidFill>
                <a:latin typeface="Proxima Nova Semibold"/>
              </a:rPr>
              <a:t> based on Bordeaux varietals</a:t>
            </a:r>
          </a:p>
          <a:p>
            <a:pPr marL="400050" lvl="0" indent="-171450">
              <a:lnSpc>
                <a:spcPct val="100000"/>
              </a:lnSpc>
              <a:buFont typeface="Arial" panose="020B0604020202020204" pitchFamily="34" charset="0"/>
              <a:buChar char="•"/>
            </a:pPr>
            <a:r>
              <a:rPr lang="en-US" dirty="0" err="1">
                <a:solidFill>
                  <a:srgbClr val="44546A"/>
                </a:solidFill>
                <a:latin typeface="Proxima Nova Semibold"/>
              </a:rPr>
              <a:t>Maremma</a:t>
            </a:r>
            <a:r>
              <a:rPr lang="en-US" dirty="0">
                <a:solidFill>
                  <a:srgbClr val="44546A"/>
                </a:solidFill>
                <a:latin typeface="Proxima Nova Semibold"/>
              </a:rPr>
              <a:t> based on Bordeaux &amp; Sang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Bree:  </a:t>
            </a:r>
            <a:r>
              <a:rPr lang="en-AU" sz="1200" kern="1200" dirty="0">
                <a:solidFill>
                  <a:schemeClr val="tx1"/>
                </a:solidFill>
                <a:effectLst/>
                <a:latin typeface="+mn-lt"/>
                <a:ea typeface="+mn-ea"/>
                <a:cs typeface="+mn-cs"/>
              </a:rPr>
              <a:t>Winemaking is very similar to Bordeaux, with many French consulting winemakers, the wine’s tend to be small lots fermented in a combination of both open and closed top fermenters. All grapes are destemmed. Punch downs or pump overs are employed depending on the size of the ferment and time of fermentation. After pressing wines will be blended together and will often finish fermentation in barrique or botte, usually French. Once malolactic fermentation is complete wines are racked of the gross lees then returned to French barriques.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Karen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https://www.italianwineconnection.com.au/pages/cabernet-sauvignon</a:t>
            </a:r>
            <a:r>
              <a:rPr lang="en-US" dirty="0"/>
              <a:t>:  </a:t>
            </a:r>
            <a:r>
              <a:rPr lang="en-US" sz="1200" b="0" i="0" kern="1200" dirty="0">
                <a:solidFill>
                  <a:schemeClr val="tx1"/>
                </a:solidFill>
                <a:effectLst/>
                <a:latin typeface="+mn-lt"/>
                <a:ea typeface="+mn-ea"/>
                <a:cs typeface="+mn-cs"/>
              </a:rPr>
              <a:t>In the 19th and 20th centuries, a large part of Cabernet Sauvignon's reputation was built on its ability to age and develop in the bottle. In addition to softening some of their austere tannins, as Cabernet wines age new </a:t>
            </a:r>
            <a:r>
              <a:rPr lang="en-US" sz="1200" b="0" i="0" kern="1200" dirty="0" err="1">
                <a:solidFill>
                  <a:schemeClr val="tx1"/>
                </a:solidFill>
                <a:effectLst/>
                <a:latin typeface="+mn-lt"/>
                <a:ea typeface="+mn-ea"/>
                <a:cs typeface="+mn-cs"/>
              </a:rPr>
              <a:t>flavours</a:t>
            </a:r>
            <a:r>
              <a:rPr lang="en-US" sz="1200" b="0" i="0" kern="1200" dirty="0">
                <a:solidFill>
                  <a:schemeClr val="tx1"/>
                </a:solidFill>
                <a:effectLst/>
                <a:latin typeface="+mn-lt"/>
                <a:ea typeface="+mn-ea"/>
                <a:cs typeface="+mn-cs"/>
              </a:rPr>
              <a:t> and aromas can emerge and add to the wines' complexity. Historically this was a trait characterized by Bordeaux with some premium examples in </a:t>
            </a:r>
            <a:r>
              <a:rPr lang="en-US" sz="1200" b="0" i="0" kern="1200" dirty="0" err="1">
                <a:solidFill>
                  <a:schemeClr val="tx1"/>
                </a:solidFill>
                <a:effectLst/>
                <a:latin typeface="+mn-lt"/>
                <a:ea typeface="+mn-ea"/>
                <a:cs typeface="+mn-cs"/>
              </a:rPr>
              <a:t>favourable</a:t>
            </a:r>
            <a:r>
              <a:rPr lang="en-US" sz="1200" b="0" i="0" kern="1200" dirty="0">
                <a:solidFill>
                  <a:schemeClr val="tx1"/>
                </a:solidFill>
                <a:effectLst/>
                <a:latin typeface="+mn-lt"/>
                <a:ea typeface="+mn-ea"/>
                <a:cs typeface="+mn-cs"/>
              </a:rPr>
              <a:t> vintages having the potential to last for over a century, but producers across the globe have developed styles that could age and develop for several decades. Even with the ability to age, some Cabernet Sauvignon wines can still be approachable a few years after vintage. In Italian Cabernet Sauvignons the tannins of the wines tend to soften after ten years and can typically last for at least another decade-sometimes longer depending on the producer and vintage, but most examples are typically made to be drunk earlier.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117</a:t>
            </a:fld>
            <a:endParaRPr lang="en-US"/>
          </a:p>
        </p:txBody>
      </p:sp>
    </p:spTree>
    <p:extLst>
      <p:ext uri="{BB962C8B-B14F-4D97-AF65-F5344CB8AC3E}">
        <p14:creationId xmlns:p14="http://schemas.microsoft.com/office/powerpoint/2010/main" val="374633429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Bree:</a:t>
            </a:r>
          </a:p>
          <a:p>
            <a:r>
              <a:rPr lang="en-AU" sz="1200" kern="1200" dirty="0">
                <a:solidFill>
                  <a:schemeClr val="tx1"/>
                </a:solidFill>
                <a:effectLst/>
                <a:latin typeface="+mn-lt"/>
                <a:ea typeface="+mn-ea"/>
                <a:cs typeface="+mn-cs"/>
              </a:rPr>
              <a:t>Regions in </a:t>
            </a:r>
            <a:r>
              <a:rPr lang="en-AU" sz="1200" u="none" strike="noStrike" kern="1200" dirty="0">
                <a:solidFill>
                  <a:schemeClr val="tx1"/>
                </a:solidFill>
                <a:effectLst/>
                <a:latin typeface="+mn-lt"/>
                <a:ea typeface="+mn-ea"/>
                <a:cs typeface="+mn-cs"/>
                <a:hlinkClick r:id="rId3"/>
              </a:rPr>
              <a:t>Australia</a:t>
            </a:r>
            <a:r>
              <a:rPr lang="en-AU" sz="1200" kern="1200" dirty="0">
                <a:solidFill>
                  <a:schemeClr val="tx1"/>
                </a:solidFill>
                <a:effectLst/>
                <a:latin typeface="+mn-lt"/>
                <a:ea typeface="+mn-ea"/>
                <a:cs typeface="+mn-cs"/>
              </a:rPr>
              <a:t> are defined by Wine Australia as Geographical Indications (GIs) and are listed on the Register of Protected Names, a means of formal appellation protection. As in other New World countries, Australia’s appellations are purely geographic in scope; there are no restrictions on grape varieties, yields, etc. Within each state, Australian appellations are subdivided into zones, regions, and sub-regions.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C5502E-24B2-864C-99B6-8E395A01E9BE}" type="slidenum">
              <a:rPr lang="en-US" smtClean="0"/>
              <a:t>118</a:t>
            </a:fld>
            <a:endParaRPr lang="en-US"/>
          </a:p>
        </p:txBody>
      </p:sp>
    </p:spTree>
    <p:extLst>
      <p:ext uri="{BB962C8B-B14F-4D97-AF65-F5344CB8AC3E}">
        <p14:creationId xmlns:p14="http://schemas.microsoft.com/office/powerpoint/2010/main" val="2261238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Late budding  (advantage in areas with Spring frost risk)</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Bunches and berries are small</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Mid to late ripening (so needs a long growing season, which Napa Valley enjoys) ripens 1-2 weeks after Merlot and Cab Franc</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Vigorous but not exuberant. </a:t>
            </a:r>
            <a:r>
              <a:rPr lang="en-US" sz="1200" i="0" u="none" kern="1200" dirty="0">
                <a:solidFill>
                  <a:schemeClr val="tx1"/>
                </a:solidFill>
                <a:effectLst/>
                <a:latin typeface="+mn-lt"/>
                <a:ea typeface="+mn-ea"/>
                <a:cs typeface="+mn-cs"/>
              </a:rPr>
              <a:t>Often </a:t>
            </a:r>
            <a:r>
              <a:rPr lang="en-US" sz="1200" kern="1200" dirty="0">
                <a:solidFill>
                  <a:schemeClr val="tx1"/>
                </a:solidFill>
                <a:effectLst/>
                <a:latin typeface="+mn-lt"/>
                <a:ea typeface="+mn-ea"/>
                <a:cs typeface="+mn-cs"/>
              </a:rPr>
              <a:t>grafted onto a weak rootstock to maintain its vigor,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880626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The characteristics of Cabernet Sauvignon, like most grapes, can vary by climate, region and winemaking, but in general you can expect to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As a thick-skinned grape, Cabernet delivers plenty of deep, opaque ruby color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Small grapes and thick skins provide for high levels of phenolics: deep color, high tannins. The phenolics provide the structure for age-ability of the wines.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b="0" dirty="0"/>
              <a:t>It is known for being full-bodied, bold and powerful</a:t>
            </a:r>
          </a:p>
          <a:p>
            <a:pPr marL="171450" indent="-171450">
              <a:buFont typeface="Arial" panose="020B0604020202020204" pitchFamily="34" charset="0"/>
              <a:buChar char="•"/>
            </a:pPr>
            <a:r>
              <a:rPr lang="en-US" b="0" dirty="0"/>
              <a:t>But is balanced by its juicy, high acidity</a:t>
            </a:r>
          </a:p>
          <a:p>
            <a:pPr lvl="0"/>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05D77B3-0885-4C87-92AE-3C569B628AF0}" type="slidenum">
              <a:rPr lang="en-US" smtClean="0"/>
              <a:t>13</a:t>
            </a:fld>
            <a:endParaRPr lang="en-US"/>
          </a:p>
        </p:txBody>
      </p:sp>
    </p:spTree>
    <p:extLst>
      <p:ext uri="{BB962C8B-B14F-4D97-AF65-F5344CB8AC3E}">
        <p14:creationId xmlns:p14="http://schemas.microsoft.com/office/powerpoint/2010/main" val="3953077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You’ll most often find flavors of black fruit with herbal/floral notes and pungent spice</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Under-ripe cabernet sauvignon can take on green (bell pepper) aromas and flavors.</a:t>
            </a:r>
          </a:p>
          <a:p>
            <a:pPr marL="171450" lvl="0" indent="-171450">
              <a:buFont typeface="Arial" panose="020B0604020202020204" pitchFamily="34" charset="0"/>
              <a:buChar char="•"/>
            </a:pPr>
            <a:r>
              <a:rPr lang="en-US" dirty="0"/>
              <a:t>In moderate to warm climates, CS develops flavors of black currant, black cherry and herbal notes.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And, In very warm climates, CS showcases concentrate flavors of ripe blackberry fruit with black currant, black cherry and </a:t>
            </a:r>
            <a:r>
              <a:rPr lang="en-US" sz="1200" b="0" kern="1200" dirty="0" err="1">
                <a:solidFill>
                  <a:schemeClr val="tx1"/>
                </a:solidFill>
                <a:effectLst/>
                <a:latin typeface="+mn-lt"/>
                <a:ea typeface="+mn-ea"/>
                <a:cs typeface="+mn-cs"/>
              </a:rPr>
              <a:t>jammy</a:t>
            </a:r>
            <a:r>
              <a:rPr lang="en-US" sz="1200" b="0" kern="1200" dirty="0">
                <a:solidFill>
                  <a:schemeClr val="tx1"/>
                </a:solidFill>
                <a:effectLst/>
                <a:latin typeface="+mn-lt"/>
                <a:ea typeface="+mn-ea"/>
                <a:cs typeface="+mn-cs"/>
              </a:rPr>
              <a:t> notes</a:t>
            </a:r>
          </a:p>
          <a:p>
            <a:pPr marL="171450" lvl="0" indent="-171450">
              <a:buFont typeface="Arial" panose="020B0604020202020204" pitchFamily="34" charset="0"/>
              <a:buChar char="•"/>
            </a:pPr>
            <a:r>
              <a:rPr lang="en-US" dirty="0"/>
              <a:t>As with Merlot, oak aging will also impart warm notes of baking spice, vanilla and toast</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5D77B3-0885-4C87-92AE-3C569B628AF0}" type="slidenum">
              <a:rPr lang="en-US" smtClean="0"/>
              <a:t>14</a:t>
            </a:fld>
            <a:endParaRPr lang="en-US"/>
          </a:p>
        </p:txBody>
      </p:sp>
      <p:sp>
        <p:nvSpPr>
          <p:cNvPr id="5" name="TextBox 4">
            <a:extLst>
              <a:ext uri="{FF2B5EF4-FFF2-40B4-BE49-F238E27FC236}">
                <a16:creationId xmlns:a16="http://schemas.microsoft.com/office/drawing/2014/main" id="{7E31A218-7D38-4FF2-906D-28E7E0EE0ECB}"/>
              </a:ext>
            </a:extLst>
          </p:cNvPr>
          <p:cNvSpPr txBox="1"/>
          <p:nvPr/>
        </p:nvSpPr>
        <p:spPr>
          <a:xfrm>
            <a:off x="5041900" y="2686050"/>
            <a:ext cx="1028700" cy="400110"/>
          </a:xfrm>
          <a:prstGeom prst="rect">
            <a:avLst/>
          </a:prstGeom>
          <a:noFill/>
        </p:spPr>
        <p:txBody>
          <a:bodyPr wrap="square" rtlCol="0">
            <a:spAutoFit/>
          </a:bodyPr>
          <a:lstStyle/>
          <a:p>
            <a:r>
              <a:rPr lang="en-US" sz="1000" dirty="0"/>
              <a:t>Baking spice, vanilla, toast</a:t>
            </a:r>
          </a:p>
        </p:txBody>
      </p:sp>
    </p:spTree>
    <p:extLst>
      <p:ext uri="{BB962C8B-B14F-4D97-AF65-F5344CB8AC3E}">
        <p14:creationId xmlns:p14="http://schemas.microsoft.com/office/powerpoint/2010/main" val="149491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Cabernet Sauvignon ripens slowly so is ideally suited to the Mediterranean climate of Napa, however this can prove an issue in cooler coastal regions.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Canopy management is important, especially in cooler sites, where heavy shading of the bunches could result from the vine’s high vigor.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Its slow ripening means that the timing of  harvest is less critical than with more fussy grapes such as Syrah and Zinfandel.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thrives on well-drained gravel soils, which is found extensively in Napa Valley in the alluvial fans at the base of the mountains.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Its hard wood makes it suitable for mechanical harvesting and makes it generally protected from the risk of winter freeze.</a:t>
            </a:r>
          </a:p>
          <a:p>
            <a:endParaRPr lang="en-US" dirty="0"/>
          </a:p>
        </p:txBody>
      </p:sp>
      <p:sp>
        <p:nvSpPr>
          <p:cNvPr id="4" name="Slide Number Placeholder 3"/>
          <p:cNvSpPr>
            <a:spLocks noGrp="1"/>
          </p:cNvSpPr>
          <p:nvPr>
            <p:ph type="sldNum" sz="quarter" idx="5"/>
          </p:nvPr>
        </p:nvSpPr>
        <p:spPr/>
        <p:txBody>
          <a:bodyPr/>
          <a:lstStyle/>
          <a:p>
            <a:fld id="{705D77B3-0885-4C87-92AE-3C569B628AF0}" type="slidenum">
              <a:rPr lang="en-US" smtClean="0"/>
              <a:t>15</a:t>
            </a:fld>
            <a:endParaRPr lang="en-US"/>
          </a:p>
        </p:txBody>
      </p:sp>
    </p:spTree>
    <p:extLst>
      <p:ext uri="{BB962C8B-B14F-4D97-AF65-F5344CB8AC3E}">
        <p14:creationId xmlns:p14="http://schemas.microsoft.com/office/powerpoint/2010/main" val="1616280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Cabernet has such a distinctive character with its aromas and flavors that even when grown at high yields and made with little to no exposure to oak, it still leaves a recognizable imprint in the wine.</a:t>
            </a:r>
          </a:p>
          <a:p>
            <a:pPr marL="171450" indent="-171450">
              <a:buFont typeface="Arial" panose="020B0604020202020204" pitchFamily="34" charset="0"/>
              <a:buChar char="•"/>
            </a:pPr>
            <a:r>
              <a:rPr lang="en-US" dirty="0"/>
              <a:t>That said, the winemaker can have a large impact on the wine’s ultimate style especially when blending in other varieties.</a:t>
            </a:r>
          </a:p>
        </p:txBody>
      </p:sp>
      <p:sp>
        <p:nvSpPr>
          <p:cNvPr id="4" name="Slide Number Placeholder 3"/>
          <p:cNvSpPr>
            <a:spLocks noGrp="1"/>
          </p:cNvSpPr>
          <p:nvPr>
            <p:ph type="sldNum" sz="quarter" idx="5"/>
          </p:nvPr>
        </p:nvSpPr>
        <p:spPr/>
        <p:txBody>
          <a:bodyPr/>
          <a:lstStyle/>
          <a:p>
            <a:fld id="{705D77B3-0885-4C87-92AE-3C569B628AF0}" type="slidenum">
              <a:rPr lang="en-US" smtClean="0"/>
              <a:t>16</a:t>
            </a:fld>
            <a:endParaRPr lang="en-US"/>
          </a:p>
        </p:txBody>
      </p:sp>
    </p:spTree>
    <p:extLst>
      <p:ext uri="{BB962C8B-B14F-4D97-AF65-F5344CB8AC3E}">
        <p14:creationId xmlns:p14="http://schemas.microsoft.com/office/powerpoint/2010/main" val="3039615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Cabernet Sauvignon and Merlot are made in very similar ways.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Cold soaking may be used to extract color and flavors from the skins, but not tannin because this is only extracted more easily in the presence of alcohol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Vessels are typically temperature-controlled SS tanks or large, neutral oak tanks.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Some believe oak vessels are better in retaining the wine’s temperature after fermentation, resulting in further polymerization of the tannins and a softer mouthfeel in the wine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any case, fermentation temperatures below 90F is generally ideal</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05D77B3-0885-4C87-92AE-3C569B628AF0}" type="slidenum">
              <a:rPr lang="en-US" smtClean="0"/>
              <a:t>17</a:t>
            </a:fld>
            <a:endParaRPr lang="en-US"/>
          </a:p>
        </p:txBody>
      </p:sp>
    </p:spTree>
    <p:extLst>
      <p:ext uri="{BB962C8B-B14F-4D97-AF65-F5344CB8AC3E}">
        <p14:creationId xmlns:p14="http://schemas.microsoft.com/office/powerpoint/2010/main" val="1770171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t>Important to extract color, flavors and tannins from the skins.</a:t>
            </a:r>
          </a:p>
          <a:p>
            <a:pPr algn="l"/>
            <a:r>
              <a:rPr lang="en-US" sz="1200" dirty="0"/>
              <a:t>Pump Over</a:t>
            </a:r>
          </a:p>
          <a:p>
            <a:pPr algn="l"/>
            <a:r>
              <a:rPr lang="en-US" sz="1200" dirty="0"/>
              <a:t>Punch Down</a:t>
            </a:r>
          </a:p>
          <a:p>
            <a:pPr algn="l"/>
            <a:r>
              <a:rPr lang="en-US" sz="1200" dirty="0"/>
              <a:t>Rack &amp; Return – drain completely – separated from the solids - then returned to the vat where the solids are to re-soak. This is usually repeated daily. (</a:t>
            </a:r>
            <a:r>
              <a:rPr lang="en-US" sz="1200" dirty="0" err="1"/>
              <a:t>Delestage</a:t>
            </a:r>
            <a:r>
              <a:rPr lang="en-US" sz="1200" dirty="0"/>
              <a:t>)</a:t>
            </a:r>
          </a:p>
          <a:p>
            <a:pPr algn="l"/>
            <a:r>
              <a:rPr lang="en-US" sz="1200" dirty="0"/>
              <a:t>Rotary Fermentation</a:t>
            </a:r>
          </a:p>
          <a:p>
            <a:endParaRPr lang="en-US" dirty="0"/>
          </a:p>
        </p:txBody>
      </p:sp>
      <p:sp>
        <p:nvSpPr>
          <p:cNvPr id="4" name="Slide Number Placeholder 3"/>
          <p:cNvSpPr>
            <a:spLocks noGrp="1"/>
          </p:cNvSpPr>
          <p:nvPr>
            <p:ph type="sldNum" sz="quarter" idx="5"/>
          </p:nvPr>
        </p:nvSpPr>
        <p:spPr/>
        <p:txBody>
          <a:bodyPr/>
          <a:lstStyle/>
          <a:p>
            <a:fld id="{705D77B3-0885-4C87-92AE-3C569B628AF0}" type="slidenum">
              <a:rPr lang="en-US" smtClean="0"/>
              <a:t>18</a:t>
            </a:fld>
            <a:endParaRPr lang="en-US"/>
          </a:p>
        </p:txBody>
      </p:sp>
    </p:spTree>
    <p:extLst>
      <p:ext uri="{BB962C8B-B14F-4D97-AF65-F5344CB8AC3E}">
        <p14:creationId xmlns:p14="http://schemas.microsoft.com/office/powerpoint/2010/main" val="3947452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Premium Cabernet Sauvignon is almost always aged in oak barrels for 12 to 24 months, allowing the tannins to soften and incorporating even layers of toasty, spice notes if new oak is used.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not unusual to find 100% Cabernet Sauvignon wines, but it is often blended with other Bordeaux Varietals, especially Merlot, CF, PV as they compliment each other so well.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Cabernet’s girth and structure are balanced by Merlots soft, suppleness.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05D77B3-0885-4C87-92AE-3C569B628AF0}" type="slidenum">
              <a:rPr lang="en-US" smtClean="0"/>
              <a:t>19</a:t>
            </a:fld>
            <a:endParaRPr lang="en-US"/>
          </a:p>
        </p:txBody>
      </p:sp>
    </p:spTree>
    <p:extLst>
      <p:ext uri="{BB962C8B-B14F-4D97-AF65-F5344CB8AC3E}">
        <p14:creationId xmlns:p14="http://schemas.microsoft.com/office/powerpoint/2010/main" val="1965578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Napa Valley Vintners’ Ambassador Program! </a:t>
            </a:r>
          </a:p>
        </p:txBody>
      </p:sp>
      <p:sp>
        <p:nvSpPr>
          <p:cNvPr id="4" name="Slide Number Placeholder 3"/>
          <p:cNvSpPr>
            <a:spLocks noGrp="1"/>
          </p:cNvSpPr>
          <p:nvPr>
            <p:ph type="sldNum" sz="quarter" idx="5"/>
          </p:nvPr>
        </p:nvSpPr>
        <p:spPr/>
        <p:txBody>
          <a:bodyPr/>
          <a:lstStyle/>
          <a:p>
            <a:fld id="{705D77B3-0885-4C87-92AE-3C569B628AF0}" type="slidenum">
              <a:rPr lang="en-US" smtClean="0"/>
              <a:t>2</a:t>
            </a:fld>
            <a:endParaRPr lang="en-US"/>
          </a:p>
        </p:txBody>
      </p:sp>
    </p:spTree>
    <p:extLst>
      <p:ext uri="{BB962C8B-B14F-4D97-AF65-F5344CB8AC3E}">
        <p14:creationId xmlns:p14="http://schemas.microsoft.com/office/powerpoint/2010/main" val="2240982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Tertiary compounds such as these usually begin to form around 5 to 6 years of age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Plus, this is when tannin polymerization will also begin to appear, thus you might start to see some sediment, although at 10 years or older this is more likely to occur, resulting in a more complex and softer wine.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5D77B3-0885-4C87-92AE-3C569B628AF0}" type="slidenum">
              <a:rPr lang="en-US" smtClean="0"/>
              <a:t>20</a:t>
            </a:fld>
            <a:endParaRPr lang="en-US"/>
          </a:p>
        </p:txBody>
      </p:sp>
    </p:spTree>
    <p:extLst>
      <p:ext uri="{BB962C8B-B14F-4D97-AF65-F5344CB8AC3E}">
        <p14:creationId xmlns:p14="http://schemas.microsoft.com/office/powerpoint/2010/main" val="4008689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missed our Napa Valley presentation a few weeks, this will serve as a brief overview</a:t>
            </a: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22</a:t>
            </a:fld>
            <a:endParaRPr lang="en-US"/>
          </a:p>
        </p:txBody>
      </p:sp>
    </p:spTree>
    <p:extLst>
      <p:ext uri="{BB962C8B-B14F-4D97-AF65-F5344CB8AC3E}">
        <p14:creationId xmlns:p14="http://schemas.microsoft.com/office/powerpoint/2010/main" val="3748574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9725" marR="0" lvl="0" indent="-339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valley is formed by the Mayacamas Mountains to the west, which mark the border with Sonoma County, and the </a:t>
            </a:r>
            <a:r>
              <a:rPr lang="en-US" sz="1200" kern="1200" dirty="0" err="1">
                <a:solidFill>
                  <a:schemeClr val="tx1"/>
                </a:solidFill>
                <a:effectLst/>
                <a:latin typeface="+mn-lt"/>
                <a:ea typeface="+mn-ea"/>
                <a:cs typeface="+mn-cs"/>
              </a:rPr>
              <a:t>Vaca</a:t>
            </a:r>
            <a:r>
              <a:rPr lang="en-US" sz="1200" kern="1200" dirty="0">
                <a:solidFill>
                  <a:schemeClr val="tx1"/>
                </a:solidFill>
                <a:effectLst/>
                <a:latin typeface="+mn-lt"/>
                <a:ea typeface="+mn-ea"/>
                <a:cs typeface="+mn-cs"/>
              </a:rPr>
              <a:t> Mountains on the east.  </a:t>
            </a:r>
          </a:p>
          <a:p>
            <a:pPr marL="339725" indent="-339725">
              <a:lnSpc>
                <a:spcPct val="100000"/>
              </a:lnSpc>
              <a:buFont typeface="Arial" panose="020B0604020202020204" pitchFamily="34" charset="0"/>
              <a:buChar char="•"/>
            </a:pPr>
            <a:r>
              <a:rPr lang="en-US" dirty="0">
                <a:solidFill>
                  <a:srgbClr val="44546A"/>
                </a:solidFill>
                <a:latin typeface="Proxima Nova Light" panose="02000506030000020004"/>
              </a:rPr>
              <a:t>30 miles long, 5 miles wide</a:t>
            </a:r>
          </a:p>
          <a:p>
            <a:pPr marL="914400" lvl="0" indent="-457200">
              <a:lnSpc>
                <a:spcPct val="100000"/>
              </a:lnSpc>
              <a:buFont typeface="Arial" panose="020B0604020202020204" pitchFamily="34" charset="0"/>
              <a:buChar char="•"/>
            </a:pPr>
            <a:r>
              <a:rPr lang="en-US" sz="2800" dirty="0">
                <a:solidFill>
                  <a:srgbClr val="44546A"/>
                </a:solidFill>
                <a:latin typeface="Proxima Nova Light" panose="02000506030000020004"/>
              </a:rPr>
              <a:t>½ the size of Sonoma</a:t>
            </a:r>
          </a:p>
          <a:p>
            <a:pPr marL="914400" lvl="0" indent="-457200">
              <a:lnSpc>
                <a:spcPct val="100000"/>
              </a:lnSpc>
              <a:buFont typeface="Arial" panose="020B0604020202020204" pitchFamily="34" charset="0"/>
              <a:buChar char="•"/>
            </a:pPr>
            <a:r>
              <a:rPr lang="en-US" sz="2800" dirty="0">
                <a:solidFill>
                  <a:srgbClr val="44546A"/>
                </a:solidFill>
                <a:latin typeface="Proxima Nova Light" panose="02000506030000020004"/>
              </a:rPr>
              <a:t>1/6 the size of Bordeaux</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Like most of the north–south valleys around San Francisco Bay, it’s generally cooler in the south and warmer in the north.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Napa’s consistently exceptional wines are due to its magnificent diversity of exposure, climate, and soil, which has led to 16 nested-AVAs within the main AVA.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Not too dissimilar to the divided communes of Bordeaux as we’ll see later.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main valley has little more land to plant, some opportunities to expand do exist in the smaller valleys in the hills to the east, and it’s very difficult nowadays to plant on hillsides or anywhere with more than 5% slope</a:t>
            </a:r>
          </a:p>
          <a:p>
            <a:pPr marL="171450" indent="-171450">
              <a:buFont typeface="Arial" panose="020B0604020202020204" pitchFamily="34" charset="0"/>
              <a:buChar char="•"/>
            </a:pPr>
            <a:endParaRPr lang="en-US" b="0" kern="1200" dirty="0">
              <a:solidFill>
                <a:schemeClr val="tx1"/>
              </a:solidFill>
              <a:effectLst/>
              <a:latin typeface="+mn-lt"/>
              <a:ea typeface="+mn-ea"/>
              <a:cs typeface="+mn-cs"/>
            </a:endParaRPr>
          </a:p>
          <a:p>
            <a:pPr marL="171450" indent="-171450">
              <a:buFont typeface="Arial" panose="020B0604020202020204" pitchFamily="34" charset="0"/>
              <a:buChar char="•"/>
            </a:pPr>
            <a:r>
              <a:rPr lang="en-US" b="0" kern="1200" dirty="0">
                <a:solidFill>
                  <a:schemeClr val="tx1"/>
                </a:solidFill>
                <a:effectLst/>
                <a:latin typeface="+mn-lt"/>
                <a:ea typeface="+mn-ea"/>
                <a:cs typeface="+mn-cs"/>
              </a:rPr>
              <a:t>Today, Cabernet Sauvignon is the best-selling red wine in the US and by far the most widely planted wine grape in the Napa Valley at approximately 50% of all vines in the region.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Approximately 4% of California’s vineyard acreage at 46,000 acres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23</a:t>
            </a:fld>
            <a:endParaRPr lang="en-US"/>
          </a:p>
        </p:txBody>
      </p:sp>
    </p:spTree>
    <p:extLst>
      <p:ext uri="{BB962C8B-B14F-4D97-AF65-F5344CB8AC3E}">
        <p14:creationId xmlns:p14="http://schemas.microsoft.com/office/powerpoint/2010/main" val="1773197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rial" charset="0"/>
              </a:rPr>
              <a:t>1838-39: George Calvert </a:t>
            </a:r>
            <a:r>
              <a:rPr lang="en-US" dirty="0" err="1">
                <a:latin typeface="Arial" charset="0"/>
              </a:rPr>
              <a:t>Yount</a:t>
            </a:r>
            <a:r>
              <a:rPr lang="en-US" dirty="0">
                <a:latin typeface="Arial" charset="0"/>
              </a:rPr>
              <a:t> plants the first commercial vineyards in the valley</a:t>
            </a:r>
          </a:p>
          <a:p>
            <a:pPr marL="171450" indent="-171450">
              <a:buFont typeface="Arial" panose="020B0604020202020204" pitchFamily="34" charset="0"/>
              <a:buChar char="•"/>
            </a:pPr>
            <a:r>
              <a:rPr lang="en-US" dirty="0">
                <a:latin typeface="Arial" charset="0"/>
              </a:rPr>
              <a:t>1860s and ‘70s: Europeans like Jacob Schram, Charles Krug, and Jacob </a:t>
            </a:r>
            <a:r>
              <a:rPr lang="en-US" dirty="0" err="1">
                <a:latin typeface="Arial" charset="0"/>
              </a:rPr>
              <a:t>Beringer</a:t>
            </a:r>
            <a:r>
              <a:rPr lang="en-US" dirty="0">
                <a:latin typeface="Arial" charset="0"/>
              </a:rPr>
              <a:t> arrived in Napa</a:t>
            </a:r>
          </a:p>
          <a:p>
            <a:pPr marL="171450" indent="-171450">
              <a:buFont typeface="Arial" panose="020B0604020202020204" pitchFamily="34" charset="0"/>
              <a:buChar char="•"/>
            </a:pPr>
            <a:r>
              <a:rPr lang="en-US" dirty="0">
                <a:latin typeface="Arial" charset="0"/>
              </a:rPr>
              <a:t>1879: Gustave </a:t>
            </a:r>
            <a:r>
              <a:rPr lang="en-US" dirty="0" err="1">
                <a:latin typeface="Arial" charset="0"/>
              </a:rPr>
              <a:t>Niebaum</a:t>
            </a:r>
            <a:r>
              <a:rPr lang="en-US" dirty="0">
                <a:latin typeface="Arial" charset="0"/>
              </a:rPr>
              <a:t> establishes Inglenook, first chateau-style winery in US</a:t>
            </a:r>
          </a:p>
          <a:p>
            <a:pPr marL="171450" indent="-171450">
              <a:buFont typeface="Arial" panose="020B0604020202020204" pitchFamily="34" charset="0"/>
              <a:buChar char="•"/>
            </a:pPr>
            <a:r>
              <a:rPr lang="en-US" dirty="0">
                <a:latin typeface="Arial" charset="0"/>
              </a:rPr>
              <a:t>Late 1800s: Napa booms, 140 wineries in 1889, until </a:t>
            </a:r>
            <a:r>
              <a:rPr lang="en-US" dirty="0" err="1">
                <a:latin typeface="Arial" charset="0"/>
              </a:rPr>
              <a:t>phylloxera</a:t>
            </a:r>
            <a:r>
              <a:rPr lang="en-US" dirty="0">
                <a:latin typeface="Arial" charset="0"/>
              </a:rPr>
              <a:t> hits: </a:t>
            </a:r>
          </a:p>
          <a:p>
            <a:pPr marL="171450" indent="-171450">
              <a:buFont typeface="Arial" panose="020B0604020202020204" pitchFamily="34" charset="0"/>
              <a:buChar char="•"/>
            </a:pPr>
            <a:r>
              <a:rPr lang="en-US" dirty="0"/>
              <a:t>1920: Prohibition lasts for 13 years; many vineyards planted over to plums and walnuts. At the end only 100 acres of vineyards of CS in CA.</a:t>
            </a:r>
          </a:p>
          <a:p>
            <a:pPr marL="171450" indent="-171450">
              <a:buFont typeface="Arial" panose="020B0604020202020204" pitchFamily="34" charset="0"/>
              <a:buChar char="•"/>
            </a:pPr>
            <a:r>
              <a:rPr lang="en-US" dirty="0"/>
              <a:t>1938: Andre </a:t>
            </a:r>
            <a:r>
              <a:rPr lang="en-US" dirty="0" err="1"/>
              <a:t>Tchelistcheff</a:t>
            </a:r>
            <a:r>
              <a:rPr lang="en-US" dirty="0"/>
              <a:t> arrives at Beaulieu Vineyards</a:t>
            </a:r>
          </a:p>
          <a:p>
            <a:pPr marL="171450" indent="-171450">
              <a:buFont typeface="Arial" panose="020B0604020202020204" pitchFamily="34" charset="0"/>
              <a:buChar char="•"/>
            </a:pPr>
            <a:r>
              <a:rPr lang="en-US" dirty="0"/>
              <a:t>1944: NVV formed when 7 vintners signed an agreement to work together to solve industry problems</a:t>
            </a:r>
          </a:p>
          <a:p>
            <a:pPr marL="171450" indent="-171450">
              <a:buFont typeface="Arial" panose="020B0604020202020204" pitchFamily="34" charset="0"/>
              <a:buChar char="•"/>
            </a:pPr>
            <a:r>
              <a:rPr lang="en-US" dirty="0"/>
              <a:t>1966: Robert Mondavi builds his eponymous winery</a:t>
            </a:r>
          </a:p>
          <a:p>
            <a:pPr marL="171450" indent="-171450">
              <a:buFont typeface="Arial" panose="020B0604020202020204" pitchFamily="34" charset="0"/>
              <a:buChar char="•"/>
            </a:pPr>
            <a:r>
              <a:rPr lang="en-US" dirty="0"/>
              <a:t>1968: Community passed the country’s first Agriculture Preserve to prevent future over-development of the valley.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1976: Judgement of Paris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1981: Napa Valley becomes AVA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1985 </a:t>
            </a:r>
            <a:r>
              <a:rPr lang="en-US" sz="1200" kern="1200" dirty="0" err="1">
                <a:solidFill>
                  <a:schemeClr val="tx1"/>
                </a:solidFill>
                <a:effectLst/>
                <a:latin typeface="+mn-lt"/>
                <a:ea typeface="+mn-ea"/>
                <a:cs typeface="+mn-cs"/>
              </a:rPr>
              <a:t>Groth</a:t>
            </a:r>
            <a:r>
              <a:rPr lang="en-US" sz="1200" kern="1200" dirty="0">
                <a:solidFill>
                  <a:schemeClr val="tx1"/>
                </a:solidFill>
                <a:effectLst/>
                <a:latin typeface="+mn-lt"/>
                <a:ea typeface="+mn-ea"/>
                <a:cs typeface="+mn-cs"/>
              </a:rPr>
              <a:t> CS Reserve became first American wine to receive 100 points from Robert Parker. He made his name with 1982 Bordeaux, so his word was gospel.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California cult wine – a phrase coined in the early 90’s to encompass great growths made in the State of California, typically but not exclusively were Napa Valley Cabernets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which collectors, and some investors, would pay prices higher than those of Bordeaux’s first growths. Typically, cult wines are made in extremely limited quantity, by a talented winemaker consultant.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Producers like Araujo, Bryant Family, </a:t>
            </a:r>
            <a:r>
              <a:rPr lang="en-US" sz="1200" kern="1200" dirty="0" err="1">
                <a:solidFill>
                  <a:schemeClr val="tx1"/>
                </a:solidFill>
                <a:effectLst/>
                <a:latin typeface="+mn-lt"/>
                <a:ea typeface="+mn-ea"/>
                <a:cs typeface="+mn-cs"/>
              </a:rPr>
              <a:t>Colgin</a:t>
            </a:r>
            <a:r>
              <a:rPr lang="en-US" sz="1200" kern="1200" dirty="0">
                <a:solidFill>
                  <a:schemeClr val="tx1"/>
                </a:solidFill>
                <a:effectLst/>
                <a:latin typeface="+mn-lt"/>
                <a:ea typeface="+mn-ea"/>
                <a:cs typeface="+mn-cs"/>
              </a:rPr>
              <a:t>, Harlan, Screaming Eagle, Sine Qua Non to name a few.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05D77B3-0885-4C87-92AE-3C569B628AF0}" type="slidenum">
              <a:rPr lang="en-US" smtClean="0"/>
              <a:t>24</a:t>
            </a:fld>
            <a:endParaRPr lang="en-US"/>
          </a:p>
        </p:txBody>
      </p:sp>
    </p:spTree>
    <p:extLst>
      <p:ext uri="{BB962C8B-B14F-4D97-AF65-F5344CB8AC3E}">
        <p14:creationId xmlns:p14="http://schemas.microsoft.com/office/powerpoint/2010/main" val="3451194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25</a:t>
            </a:fld>
            <a:endParaRPr lang="en-US"/>
          </a:p>
        </p:txBody>
      </p:sp>
    </p:spTree>
    <p:extLst>
      <p:ext uri="{BB962C8B-B14F-4D97-AF65-F5344CB8AC3E}">
        <p14:creationId xmlns:p14="http://schemas.microsoft.com/office/powerpoint/2010/main" val="3171408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26</a:t>
            </a:fld>
            <a:endParaRPr lang="en-US"/>
          </a:p>
        </p:txBody>
      </p:sp>
    </p:spTree>
    <p:extLst>
      <p:ext uri="{BB962C8B-B14F-4D97-AF65-F5344CB8AC3E}">
        <p14:creationId xmlns:p14="http://schemas.microsoft.com/office/powerpoint/2010/main" val="2136779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i="0" kern="1200" dirty="0">
                <a:solidFill>
                  <a:schemeClr val="tx1"/>
                </a:solidFill>
                <a:effectLst/>
                <a:latin typeface="+mn-lt"/>
                <a:ea typeface="+mn-ea"/>
                <a:cs typeface="+mn-cs"/>
              </a:rPr>
              <a:t>Napa is only 4% of California wine, yet it accounts for 30% of economic value.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solidFill>
                  <a:srgbClr val="44546A"/>
                </a:solidFill>
                <a:latin typeface="Proxima Nova Light"/>
              </a:rPr>
              <a:t>NV Cabernet Sauvignon makes up:</a:t>
            </a:r>
          </a:p>
          <a:p>
            <a:pPr marL="1087438" lvl="1" indent="-290513">
              <a:lnSpc>
                <a:spcPct val="100000"/>
              </a:lnSpc>
              <a:buFont typeface="Arial" panose="020B0604020202020204" pitchFamily="34" charset="0"/>
              <a:buChar char="•"/>
            </a:pPr>
            <a:r>
              <a:rPr lang="en-US" sz="2800" dirty="0">
                <a:solidFill>
                  <a:srgbClr val="44546A"/>
                </a:solidFill>
                <a:latin typeface="Proxima Nova Light"/>
              </a:rPr>
              <a:t>51.9% of Napa’s production</a:t>
            </a:r>
          </a:p>
          <a:p>
            <a:pPr marL="1087438" lvl="1" indent="-290513">
              <a:lnSpc>
                <a:spcPct val="100000"/>
              </a:lnSpc>
              <a:buFont typeface="Arial" panose="020B0604020202020204" pitchFamily="34" charset="0"/>
              <a:buChar char="•"/>
            </a:pPr>
            <a:r>
              <a:rPr lang="en-US" sz="2800" dirty="0">
                <a:solidFill>
                  <a:srgbClr val="44546A"/>
                </a:solidFill>
                <a:latin typeface="Proxima Nova Light"/>
              </a:rPr>
              <a:t>70% of Napa’s crop value</a:t>
            </a:r>
          </a:p>
          <a:p>
            <a:pPr marL="1087438" lvl="1" indent="-290513">
              <a:lnSpc>
                <a:spcPct val="100000"/>
              </a:lnSpc>
              <a:buFont typeface="Arial" panose="020B0604020202020204" pitchFamily="34" charset="0"/>
              <a:buChar char="•"/>
            </a:pPr>
            <a:r>
              <a:rPr lang="en-US" sz="2800" dirty="0">
                <a:solidFill>
                  <a:srgbClr val="44546A"/>
                </a:solidFill>
                <a:latin typeface="Proxima Nova Light"/>
              </a:rPr>
              <a:t>Nearly 20% CA’s crop value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Napa’s quality is reflected in its grape prices.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Value of a ton of Napa Valley Cabernet Sauvignon grapes was nearly 6 times the statewide average.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Average price per ton of NV CS  is $7,941 (2019)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24,354 acres; 22,504 bearing</a:t>
            </a: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27</a:t>
            </a:fld>
            <a:endParaRPr lang="en-US"/>
          </a:p>
        </p:txBody>
      </p:sp>
    </p:spTree>
    <p:extLst>
      <p:ext uri="{BB962C8B-B14F-4D97-AF65-F5344CB8AC3E}">
        <p14:creationId xmlns:p14="http://schemas.microsoft.com/office/powerpoint/2010/main" val="3021639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Napa Valley is located within the rare Mediterranean climate zone, which encompasses just 2% of the earth’s surface. </a:t>
            </a:r>
          </a:p>
          <a:p>
            <a:pPr marL="171450" lvl="0" indent="-171450">
              <a:buFont typeface="Arial" panose="020B0604020202020204" pitchFamily="34" charset="0"/>
              <a:buChar char="•"/>
            </a:pPr>
            <a:r>
              <a:rPr lang="en-US" dirty="0"/>
              <a:t>Our climate is typified by warm, dry summers; mild, low humidity and wet winters</a:t>
            </a:r>
          </a:p>
          <a:p>
            <a:pPr lvl="1"/>
            <a:r>
              <a:rPr lang="en-US" dirty="0"/>
              <a:t>Well-balanced wines due to long growing season </a:t>
            </a:r>
          </a:p>
          <a:p>
            <a:pPr lvl="1"/>
            <a:r>
              <a:rPr lang="en-US" dirty="0"/>
              <a:t>Low humidity reduces risk of disease, mold/rot</a:t>
            </a:r>
          </a:p>
          <a:p>
            <a:r>
              <a:rPr lang="en-US" dirty="0"/>
              <a:t>Long, slow growing season aided by:</a:t>
            </a:r>
          </a:p>
          <a:p>
            <a:pPr lvl="1"/>
            <a:r>
              <a:rPr lang="en-US" dirty="0"/>
              <a:t>Cool air &amp; fog from San Pablo Bay &amp; Mountain gaps</a:t>
            </a:r>
          </a:p>
          <a:p>
            <a:pPr lvl="1"/>
            <a:r>
              <a:rPr lang="en-US" dirty="0"/>
              <a:t>Wide diurnal swings maintains acidity and freshness</a:t>
            </a:r>
          </a:p>
          <a:p>
            <a:r>
              <a:rPr lang="en-US" dirty="0"/>
              <a:t>Vintage to vintage consistency</a:t>
            </a:r>
          </a:p>
          <a:p>
            <a:endParaRPr lang="en-US" dirty="0"/>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28</a:t>
            </a:fld>
            <a:endParaRPr lang="en-US"/>
          </a:p>
        </p:txBody>
      </p:sp>
    </p:spTree>
    <p:extLst>
      <p:ext uri="{BB962C8B-B14F-4D97-AF65-F5344CB8AC3E}">
        <p14:creationId xmlns:p14="http://schemas.microsoft.com/office/powerpoint/2010/main" val="1021719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As we said, Cabernet Sauvignon is the most widely planted grape variety in Napa Valley and it no wonder why.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We have various bedrock materials but it’s primarily volcanic and marine sediment formed millions of years ago.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Valley floor in the middle of the valley where you typically encounter </a:t>
            </a:r>
            <a:r>
              <a:rPr lang="en-US" sz="1200" b="1" kern="1200" dirty="0">
                <a:solidFill>
                  <a:schemeClr val="tx1"/>
                </a:solidFill>
                <a:latin typeface="+mn-lt"/>
                <a:ea typeface="+mn-ea"/>
                <a:cs typeface="+mn-cs"/>
              </a:rPr>
              <a:t>fluvial soils</a:t>
            </a:r>
          </a:p>
          <a:p>
            <a:pPr marL="628650" lvl="1" indent="-171450">
              <a:buFont typeface="Arial" panose="020B0604020202020204" pitchFamily="34" charset="0"/>
              <a:buChar char="•"/>
            </a:pPr>
            <a:r>
              <a:rPr lang="en-US" sz="1200" dirty="0">
                <a:solidFill>
                  <a:srgbClr val="633028"/>
                </a:solidFill>
                <a:latin typeface="Helvetica Neue"/>
                <a:cs typeface="Arial"/>
              </a:rPr>
              <a:t>Silts and clays deposited along riverbank; </a:t>
            </a:r>
          </a:p>
          <a:p>
            <a:pPr marL="628650" lvl="1" indent="-171450">
              <a:buFont typeface="Arial" panose="020B0604020202020204" pitchFamily="34" charset="0"/>
              <a:buChar char="•"/>
            </a:pPr>
            <a:r>
              <a:rPr lang="en-US" sz="1200" dirty="0">
                <a:solidFill>
                  <a:srgbClr val="C00000"/>
                </a:solidFill>
                <a:latin typeface="Helvetica Neue"/>
                <a:cs typeface="Arial"/>
              </a:rPr>
              <a:t>More fertile, retain more water; Easier to dry farm; Vigor must be curtailed</a:t>
            </a:r>
          </a:p>
          <a:p>
            <a:pPr marL="628650" lvl="1" indent="-171450">
              <a:buFont typeface="Arial" panose="020B0604020202020204" pitchFamily="34" charset="0"/>
              <a:buChar char="•"/>
            </a:pPr>
            <a:r>
              <a:rPr lang="en-US" sz="1200" dirty="0">
                <a:solidFill>
                  <a:srgbClr val="C00000"/>
                </a:solidFill>
                <a:latin typeface="Helvetica Neue"/>
                <a:cs typeface="Arial"/>
              </a:rPr>
              <a:t>CS are rounded, with more supple tannins compared to alluvial fans and Mountain vineyards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latin typeface="+mn-lt"/>
                <a:ea typeface="+mn-ea"/>
                <a:cs typeface="+mn-cs"/>
              </a:rPr>
              <a:t>Alluvial fans </a:t>
            </a:r>
            <a:r>
              <a:rPr lang="en-US" sz="1200" kern="1200" dirty="0">
                <a:solidFill>
                  <a:schemeClr val="tx1"/>
                </a:solidFill>
                <a:latin typeface="+mn-lt"/>
                <a:ea typeface="+mn-ea"/>
                <a:cs typeface="+mn-cs"/>
              </a:rPr>
              <a:t>are </a:t>
            </a:r>
            <a:r>
              <a:rPr lang="en-US" sz="1200" kern="1200" dirty="0" err="1">
                <a:solidFill>
                  <a:schemeClr val="tx1"/>
                </a:solidFill>
                <a:latin typeface="+mn-lt"/>
                <a:ea typeface="+mn-ea"/>
                <a:cs typeface="+mn-cs"/>
              </a:rPr>
              <a:t>benchland</a:t>
            </a:r>
            <a:r>
              <a:rPr lang="en-US" sz="1200" kern="1200" dirty="0">
                <a:solidFill>
                  <a:schemeClr val="tx1"/>
                </a:solidFill>
                <a:latin typeface="+mn-lt"/>
                <a:ea typeface="+mn-ea"/>
                <a:cs typeface="+mn-cs"/>
              </a:rPr>
              <a:t> vineyards on gentle slopes rising up the hills as you see here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C00000"/>
                </a:solidFill>
                <a:latin typeface="Helvetica Neue"/>
                <a:cs typeface="Arial"/>
              </a:rPr>
              <a:t>Soils are deep, rocky, moderately fertile, and well-drained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Benchlands</a:t>
            </a:r>
            <a:r>
              <a:rPr lang="en-US" sz="1200" kern="1200" dirty="0">
                <a:solidFill>
                  <a:schemeClr val="tx1"/>
                </a:solidFill>
                <a:effectLst/>
                <a:latin typeface="+mn-lt"/>
                <a:ea typeface="+mn-ea"/>
                <a:cs typeface="+mn-cs"/>
              </a:rPr>
              <a:t> tend to be less fertile than fluvial soils, but more fertile than the hillsides, producing broader and more powerful wines packed with ripe black fruit and silky tannins.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Rutherford Bench and Oakville Bench are famous examples </a:t>
            </a:r>
          </a:p>
          <a:p>
            <a:pPr marL="171450" lvl="0" indent="-171450">
              <a:buFont typeface="Arial" panose="020B0604020202020204" pitchFamily="34" charset="0"/>
              <a:buChar char="•"/>
            </a:pPr>
            <a:r>
              <a:rPr lang="en-US" sz="1200" kern="1200" dirty="0">
                <a:solidFill>
                  <a:schemeClr val="tx1"/>
                </a:solidFill>
                <a:latin typeface="+mn-lt"/>
                <a:ea typeface="+mn-ea"/>
                <a:cs typeface="+mn-cs"/>
              </a:rPr>
              <a:t>Mountain vineyards, on the other hand, have thinner, less fertile soils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C00000"/>
                </a:solidFill>
                <a:latin typeface="Helvetica Neue"/>
                <a:cs typeface="Arial"/>
              </a:rPr>
              <a:t>Small, intensely flavored berries with </a:t>
            </a:r>
            <a:r>
              <a:rPr lang="en-US" sz="1200" b="1" dirty="0">
                <a:solidFill>
                  <a:srgbClr val="C00000"/>
                </a:solidFill>
                <a:latin typeface="Helvetica Neue"/>
                <a:cs typeface="Arial"/>
              </a:rPr>
              <a:t>structured tannins </a:t>
            </a:r>
            <a:r>
              <a:rPr lang="en-US" sz="1200" dirty="0">
                <a:solidFill>
                  <a:srgbClr val="C00000"/>
                </a:solidFill>
                <a:latin typeface="Helvetica Neue"/>
                <a:cs typeface="Arial"/>
              </a:rPr>
              <a:t>and </a:t>
            </a:r>
            <a:r>
              <a:rPr lang="en-US" sz="1200" b="1" dirty="0">
                <a:solidFill>
                  <a:srgbClr val="C00000"/>
                </a:solidFill>
                <a:latin typeface="Helvetica Neue"/>
                <a:cs typeface="Arial"/>
              </a:rPr>
              <a:t>complex aromatics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They are highly prized for their concentration.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Each of the mountain ranges: the Mayacamas to the west and </a:t>
            </a:r>
            <a:r>
              <a:rPr lang="en-US" sz="1200" kern="1200" dirty="0" err="1">
                <a:solidFill>
                  <a:schemeClr val="tx1"/>
                </a:solidFill>
                <a:effectLst/>
                <a:latin typeface="+mn-lt"/>
                <a:ea typeface="+mn-ea"/>
                <a:cs typeface="+mn-cs"/>
              </a:rPr>
              <a:t>Vacas</a:t>
            </a:r>
            <a:r>
              <a:rPr lang="en-US" sz="1200" kern="1200" dirty="0">
                <a:solidFill>
                  <a:schemeClr val="tx1"/>
                </a:solidFill>
                <a:effectLst/>
                <a:latin typeface="+mn-lt"/>
                <a:ea typeface="+mn-ea"/>
                <a:cs typeface="+mn-cs"/>
              </a:rPr>
              <a:t> to the east, reaches approximately 2,500 feet above the valley floor.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This provides different climatic influences</a:t>
            </a:r>
          </a:p>
          <a:p>
            <a:pPr lvl="0"/>
            <a:endParaRPr lang="en-US" sz="10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29</a:t>
            </a:fld>
            <a:endParaRPr lang="en-US"/>
          </a:p>
        </p:txBody>
      </p:sp>
    </p:spTree>
    <p:extLst>
      <p:ext uri="{BB962C8B-B14F-4D97-AF65-F5344CB8AC3E}">
        <p14:creationId xmlns:p14="http://schemas.microsoft.com/office/powerpoint/2010/main" val="3649548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In 2015, the Napa Valley Vintners established the goal that all its eligible members will be in the Napa Green environmental certification program by the end of 2020 – Green Vineyard and Winery</a:t>
            </a:r>
          </a:p>
          <a:p>
            <a:pPr marL="171450" indent="-171450">
              <a:buFont typeface="Arial" panose="020B0604020202020204" pitchFamily="34" charset="0"/>
              <a:buChar char="•"/>
            </a:pPr>
            <a:r>
              <a:rPr lang="en-US" b="1" dirty="0"/>
              <a:t>As of 2019, NVV is 70% of the way towards achieving this goal</a:t>
            </a:r>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UC Davis is important resource</a:t>
            </a:r>
          </a:p>
          <a:p>
            <a:pPr marL="171450" indent="-171450">
              <a:buFont typeface="Arial" panose="020B0604020202020204" pitchFamily="34" charset="0"/>
              <a:buChar char="•"/>
            </a:pPr>
            <a:r>
              <a:rPr lang="en-US" dirty="0"/>
              <a:t>40-acre Oakville Station research vineyard</a:t>
            </a:r>
          </a:p>
          <a:p>
            <a:pPr marL="171450" indent="-171450">
              <a:buFont typeface="Arial" panose="020B0604020202020204" pitchFamily="34" charset="0"/>
              <a:buChar char="•"/>
            </a:pPr>
            <a:r>
              <a:rPr lang="en-US" dirty="0"/>
              <a:t>Time tested farming meets latest technology</a:t>
            </a:r>
          </a:p>
          <a:p>
            <a:pPr marL="171450" indent="-171450">
              <a:buFont typeface="Arial" panose="020B0604020202020204" pitchFamily="34" charset="0"/>
              <a:buChar char="•"/>
            </a:pPr>
            <a:r>
              <a:rPr lang="en-US" dirty="0"/>
              <a:t>Experiments with Clones, rootstocks, vine spacing, pruning levels, irrigation </a:t>
            </a:r>
          </a:p>
          <a:p>
            <a:pPr marL="171450" indent="-171450">
              <a:buFont typeface="Arial" panose="020B0604020202020204" pitchFamily="34" charset="0"/>
              <a:buChar char="•"/>
            </a:pPr>
            <a:r>
              <a:rPr lang="en-US" dirty="0"/>
              <a:t>NASA satellite vineyard mapping</a:t>
            </a:r>
          </a:p>
          <a:p>
            <a:pPr marL="171450" indent="-171450">
              <a:buFont typeface="Arial" panose="020B0604020202020204" pitchFamily="34" charset="0"/>
              <a:buChar char="•"/>
            </a:pPr>
            <a:r>
              <a:rPr lang="en-US" dirty="0"/>
              <a:t>Drones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Just to name a few</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30</a:t>
            </a:fld>
            <a:endParaRPr lang="en-US"/>
          </a:p>
        </p:txBody>
      </p:sp>
    </p:spTree>
    <p:extLst>
      <p:ext uri="{BB962C8B-B14F-4D97-AF65-F5344CB8AC3E}">
        <p14:creationId xmlns:p14="http://schemas.microsoft.com/office/powerpoint/2010/main" val="1122919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Following this session you will walk away with an understanding of how Napa Valley Cabernet Sauvignon fits into the world of top cabernet sauvignons. This webinar looks into key influences causing the various styles so that members can feel confident comparing styles of Cabernet Sauvignon and discussing how Napa Valley differentiates itself on the world stage. </a:t>
            </a:r>
          </a:p>
          <a:p>
            <a:endParaRPr lang="en-US" dirty="0"/>
          </a:p>
        </p:txBody>
      </p:sp>
      <p:sp>
        <p:nvSpPr>
          <p:cNvPr id="4" name="Slide Number Placeholder 3"/>
          <p:cNvSpPr>
            <a:spLocks noGrp="1"/>
          </p:cNvSpPr>
          <p:nvPr>
            <p:ph type="sldNum" sz="quarter" idx="5"/>
          </p:nvPr>
        </p:nvSpPr>
        <p:spPr/>
        <p:txBody>
          <a:bodyPr/>
          <a:lstStyle/>
          <a:p>
            <a:fld id="{705D77B3-0885-4C87-92AE-3C569B628AF0}" type="slidenum">
              <a:rPr lang="en-US" smtClean="0"/>
              <a:t>3</a:t>
            </a:fld>
            <a:endParaRPr lang="en-US"/>
          </a:p>
        </p:txBody>
      </p:sp>
    </p:spTree>
    <p:extLst>
      <p:ext uri="{BB962C8B-B14F-4D97-AF65-F5344CB8AC3E}">
        <p14:creationId xmlns:p14="http://schemas.microsoft.com/office/powerpoint/2010/main" val="3428756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Conjunctive labelling in 1990</a:t>
            </a:r>
          </a:p>
          <a:p>
            <a:pPr marL="171450" indent="-171450">
              <a:buFont typeface="Arial" panose="020B0604020202020204" pitchFamily="34" charset="0"/>
              <a:buChar char="•"/>
            </a:pPr>
            <a:r>
              <a:rPr lang="en-US" dirty="0"/>
              <a:t>Awareness of Napa Valley AND the nested AVA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AVA system was launched in 1980 by the US government  under the branch of the </a:t>
            </a:r>
            <a:r>
              <a:rPr lang="en-US" sz="1200" b="0" i="0" kern="1200" dirty="0">
                <a:solidFill>
                  <a:schemeClr val="tx1"/>
                </a:solidFill>
                <a:effectLst/>
                <a:latin typeface="+mn-lt"/>
                <a:ea typeface="+mn-ea"/>
                <a:cs typeface="+mn-cs"/>
                <a:sym typeface="Calibri"/>
              </a:rPr>
              <a:t>Alcohol and Tobacco Tax and Trade Bureau, aka </a:t>
            </a:r>
            <a:r>
              <a:rPr lang="en-US" dirty="0"/>
              <a:t>TTB, in order to recognize specific regions for growing wine grapes.  </a:t>
            </a:r>
          </a:p>
          <a:p>
            <a:pPr marL="171450" indent="-171450">
              <a:buFont typeface="Arial" panose="020B0604020202020204" pitchFamily="34" charset="0"/>
              <a:buChar char="•"/>
            </a:pPr>
            <a:r>
              <a:rPr lang="en-US" dirty="0"/>
              <a:t>It might surprise you to know that Napa Valley was not the first official AVA in the US.  It was Augusta MO</a:t>
            </a:r>
          </a:p>
          <a:p>
            <a:pPr marL="171450" indent="-171450">
              <a:buFont typeface="Arial" panose="020B0604020202020204" pitchFamily="34" charset="0"/>
              <a:buChar char="•"/>
            </a:pPr>
            <a:r>
              <a:rPr lang="en-US" dirty="0"/>
              <a:t>Rules, with some exceptions</a:t>
            </a:r>
          </a:p>
          <a:p>
            <a:pPr marL="628650" lvl="1" indent="-171450">
              <a:buFont typeface="Arial" panose="020B0604020202020204" pitchFamily="34" charset="0"/>
              <a:buChar char="•"/>
            </a:pPr>
            <a:r>
              <a:rPr lang="en-US" dirty="0"/>
              <a:t>75% grape variety</a:t>
            </a:r>
          </a:p>
          <a:p>
            <a:pPr marL="628650" lvl="1" indent="-171450">
              <a:buFont typeface="Arial" panose="020B0604020202020204" pitchFamily="34" charset="0"/>
              <a:buChar char="•"/>
            </a:pPr>
            <a:r>
              <a:rPr lang="en-US" dirty="0"/>
              <a:t>State = 100%</a:t>
            </a:r>
          </a:p>
          <a:p>
            <a:pPr marL="628650" lvl="1" indent="-171450">
              <a:buFont typeface="Arial" panose="020B0604020202020204" pitchFamily="34" charset="0"/>
              <a:buChar char="•"/>
            </a:pPr>
            <a:r>
              <a:rPr lang="en-US" dirty="0"/>
              <a:t>County = 75%</a:t>
            </a:r>
          </a:p>
          <a:p>
            <a:pPr marL="628650" lvl="1" indent="-171450">
              <a:buFont typeface="Arial" panose="020B0604020202020204" pitchFamily="34" charset="0"/>
              <a:buChar char="•"/>
            </a:pPr>
            <a:r>
              <a:rPr lang="en-US" dirty="0"/>
              <a:t>AVA = 85%</a:t>
            </a:r>
          </a:p>
          <a:p>
            <a:pPr marL="628650" lvl="1" indent="-171450">
              <a:buFont typeface="Arial" panose="020B0604020202020204" pitchFamily="34" charset="0"/>
              <a:buChar char="•"/>
            </a:pPr>
            <a:r>
              <a:rPr lang="en-US" dirty="0"/>
              <a:t>Vineyard = 95%</a:t>
            </a: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31</a:t>
            </a:fld>
            <a:endParaRPr lang="en-US"/>
          </a:p>
        </p:txBody>
      </p:sp>
    </p:spTree>
    <p:extLst>
      <p:ext uri="{BB962C8B-B14F-4D97-AF65-F5344CB8AC3E}">
        <p14:creationId xmlns:p14="http://schemas.microsoft.com/office/powerpoint/2010/main" val="612842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Deep/opaque color; high tannins; relatively high bright acidity.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Distinctive aromas and flavors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that transcend its vineyard location, no matter where it is planted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Pronounced aromas and flavors that range from black fruits to some herbal/floral (violet) and pungent spice</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Less-ripe cabernet sauvignon can take on green (bell pepper) aromas and flavors.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It is not unusual to find 100% Cabernet Sauvignon wines in Napa Valley, but it is often blended with Bordeaux Varietals, as they compliment each other so well.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Valley rounder tannins vs. mountains more formidable tannic structure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05D77B3-0885-4C87-92AE-3C569B628AF0}" type="slidenum">
              <a:rPr lang="en-US" smtClean="0"/>
              <a:t>32</a:t>
            </a:fld>
            <a:endParaRPr lang="en-US"/>
          </a:p>
        </p:txBody>
      </p:sp>
    </p:spTree>
    <p:extLst>
      <p:ext uri="{BB962C8B-B14F-4D97-AF65-F5344CB8AC3E}">
        <p14:creationId xmlns:p14="http://schemas.microsoft.com/office/powerpoint/2010/main" val="2486022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Sonoma Co. has a wide range of microclimates and growing conditions across its 17 unique nested AVAs – 18 if you include Northern Sonoma (Chalk Hill, Knights Valley, Alexander Valley, Dry Creek Valley, Russian River Valley and part of Rockpile &amp; Pine Mountain-Cloverdale Peak.</a:t>
            </a:r>
          </a:p>
          <a:p>
            <a:pPr marL="171450" indent="-171450">
              <a:buFont typeface="Arial" panose="020B0604020202020204" pitchFamily="34" charset="0"/>
              <a:buChar char="•"/>
            </a:pPr>
            <a:r>
              <a:rPr lang="en-US" b="1" dirty="0"/>
              <a:t>60+ grapes compared to 35+ in Napa</a:t>
            </a:r>
          </a:p>
          <a:p>
            <a:pPr marL="171450" indent="-171450">
              <a:buFont typeface="Arial" panose="020B0604020202020204" pitchFamily="34" charset="0"/>
              <a:buChar char="•"/>
            </a:pPr>
            <a:r>
              <a:rPr lang="en-US" b="1" dirty="0"/>
              <a:t>85% family owned – Napa is 95% family owned</a:t>
            </a:r>
          </a:p>
          <a:p>
            <a:endParaRPr lang="en-US" sz="1200" b="1"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33</a:t>
            </a:fld>
            <a:endParaRPr lang="en-US"/>
          </a:p>
        </p:txBody>
      </p:sp>
    </p:spTree>
    <p:extLst>
      <p:ext uri="{BB962C8B-B14F-4D97-AF65-F5344CB8AC3E}">
        <p14:creationId xmlns:p14="http://schemas.microsoft.com/office/powerpoint/2010/main" val="275581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u="none" strike="noStrike" kern="1200" dirty="0">
                <a:solidFill>
                  <a:schemeClr val="tx1"/>
                </a:solidFill>
                <a:effectLst/>
                <a:latin typeface="+mn-lt"/>
                <a:ea typeface="+mn-ea"/>
                <a:cs typeface="+mn-cs"/>
                <a:hlinkClick r:id="rId3"/>
              </a:rPr>
              <a:t>1812</a:t>
            </a:r>
            <a:r>
              <a:rPr lang="en-US" sz="1200" b="1"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Russian Colonists planted grapes at Fort Ross (Sonoma Coast.) followed by Spanish missionaries in the town of Sonoma in 1823</a:t>
            </a:r>
          </a:p>
          <a:p>
            <a:pPr fontAlgn="base"/>
            <a:r>
              <a:rPr lang="en-US" sz="1200" b="1" i="0" u="none" strike="noStrike" kern="1200" dirty="0">
                <a:solidFill>
                  <a:schemeClr val="tx1"/>
                </a:solidFill>
                <a:effectLst/>
                <a:latin typeface="+mn-lt"/>
                <a:ea typeface="+mn-ea"/>
                <a:cs typeface="+mn-cs"/>
                <a:hlinkClick r:id="rId3"/>
              </a:rPr>
              <a:t>1857</a:t>
            </a:r>
            <a:r>
              <a:rPr lang="en-US" sz="1200" b="1"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Hungarian Count </a:t>
            </a:r>
            <a:r>
              <a:rPr lang="en-US" sz="1200" b="0" i="0" kern="1200" dirty="0" err="1">
                <a:solidFill>
                  <a:schemeClr val="tx1"/>
                </a:solidFill>
                <a:effectLst/>
                <a:latin typeface="+mn-lt"/>
                <a:ea typeface="+mn-ea"/>
                <a:cs typeface="+mn-cs"/>
              </a:rPr>
              <a:t>Agoston</a:t>
            </a:r>
            <a:r>
              <a:rPr lang="en-US" sz="1200" b="0" i="0" kern="1200" dirty="0">
                <a:solidFill>
                  <a:schemeClr val="tx1"/>
                </a:solidFill>
                <a:effectLst/>
                <a:latin typeface="+mn-lt"/>
                <a:ea typeface="+mn-ea"/>
                <a:cs typeface="+mn-cs"/>
              </a:rPr>
              <a:t> Haraszthy “The Father of California Wine Industry” founded Buena Vista winery in Sonoma Valley. Brought many vinifera vines</a:t>
            </a:r>
          </a:p>
          <a:p>
            <a:pPr fontAlgn="base"/>
            <a:r>
              <a:rPr lang="en-US" sz="1200" b="1" i="0" u="none" strike="noStrike" kern="1200" dirty="0">
                <a:solidFill>
                  <a:schemeClr val="tx1"/>
                </a:solidFill>
                <a:effectLst/>
                <a:latin typeface="+mn-lt"/>
                <a:ea typeface="+mn-ea"/>
                <a:cs typeface="+mn-cs"/>
                <a:hlinkClick r:id="rId3"/>
              </a:rPr>
              <a:t>1873</a:t>
            </a:r>
            <a:r>
              <a:rPr lang="en-US" sz="1200" b="1"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Worldwide outbreak of phylloxera destroys vineyards.</a:t>
            </a:r>
          </a:p>
          <a:p>
            <a:pPr fontAlgn="base"/>
            <a:r>
              <a:rPr lang="en-US" sz="1200" b="1" i="0" u="none" strike="noStrike" kern="1200" dirty="0">
                <a:solidFill>
                  <a:schemeClr val="tx1"/>
                </a:solidFill>
                <a:effectLst/>
                <a:latin typeface="+mn-lt"/>
                <a:ea typeface="+mn-ea"/>
                <a:cs typeface="+mn-cs"/>
                <a:hlinkClick r:id="rId3"/>
              </a:rPr>
              <a:t>1920</a:t>
            </a:r>
            <a:r>
              <a:rPr lang="en-US" sz="1200" b="1" i="0" u="none" strike="noStrike"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There were 256 wineries</a:t>
            </a:r>
            <a:r>
              <a:rPr lang="en-US" sz="1200" b="0" i="0" kern="1200" dirty="0">
                <a:solidFill>
                  <a:schemeClr val="tx1"/>
                </a:solidFill>
                <a:effectLst/>
                <a:latin typeface="+mn-lt"/>
                <a:ea typeface="+mn-ea"/>
                <a:cs typeface="+mn-cs"/>
              </a:rPr>
              <a:t>. With more than 22,000 acres (8,900 ha) in production, Sonoma County had surpassed Los Angeles.</a:t>
            </a:r>
          </a:p>
          <a:p>
            <a:pPr fontAlgn="base"/>
            <a:r>
              <a:rPr lang="en-US" sz="1200" b="1" i="0" u="none" strike="noStrike" kern="1200" dirty="0">
                <a:solidFill>
                  <a:schemeClr val="tx1"/>
                </a:solidFill>
                <a:effectLst/>
                <a:latin typeface="+mn-lt"/>
                <a:ea typeface="+mn-ea"/>
                <a:cs typeface="+mn-cs"/>
                <a:hlinkClick r:id="rId3"/>
              </a:rPr>
              <a:t>1920 – 1933</a:t>
            </a:r>
            <a:r>
              <a:rPr lang="en-US" sz="1200" b="1"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By the time Prohibition is repealed, </a:t>
            </a:r>
            <a:r>
              <a:rPr lang="en-US" sz="1200" b="1" i="0" kern="1200" dirty="0">
                <a:solidFill>
                  <a:schemeClr val="tx1"/>
                </a:solidFill>
                <a:effectLst/>
                <a:latin typeface="+mn-lt"/>
                <a:ea typeface="+mn-ea"/>
                <a:cs typeface="+mn-cs"/>
              </a:rPr>
              <a:t>Less than 50 wineries </a:t>
            </a:r>
            <a:r>
              <a:rPr lang="en-US" sz="1200" b="0" i="0" kern="1200" dirty="0">
                <a:solidFill>
                  <a:schemeClr val="tx1"/>
                </a:solidFill>
                <a:effectLst/>
                <a:latin typeface="+mn-lt"/>
                <a:ea typeface="+mn-ea"/>
                <a:cs typeface="+mn-cs"/>
              </a:rPr>
              <a:t>in Sonoma County survive.</a:t>
            </a:r>
          </a:p>
          <a:p>
            <a:pPr fontAlgn="base"/>
            <a:r>
              <a:rPr lang="en-US" sz="1200" b="1" i="0" u="none" strike="noStrike" kern="1200" dirty="0">
                <a:solidFill>
                  <a:schemeClr val="tx1"/>
                </a:solidFill>
                <a:effectLst/>
                <a:latin typeface="+mn-lt"/>
                <a:ea typeface="+mn-ea"/>
                <a:cs typeface="+mn-cs"/>
                <a:hlinkClick r:id="rId3"/>
              </a:rPr>
              <a:t>1933 - 1945</a:t>
            </a:r>
            <a:endParaRPr lang="en-US" sz="1200" b="1" i="0" kern="1200" dirty="0">
              <a:solidFill>
                <a:schemeClr val="tx1"/>
              </a:solidFill>
              <a:effectLst/>
              <a:latin typeface="+mn-lt"/>
              <a:ea typeface="+mn-ea"/>
              <a:cs typeface="+mn-cs"/>
            </a:endParaRPr>
          </a:p>
          <a:p>
            <a:pPr fontAlgn="base"/>
            <a:r>
              <a:rPr lang="en-US" sz="1200" b="1" i="0" u="none" strike="noStrike" kern="1200" dirty="0">
                <a:solidFill>
                  <a:schemeClr val="tx1"/>
                </a:solidFill>
                <a:effectLst/>
                <a:latin typeface="+mn-lt"/>
                <a:ea typeface="+mn-ea"/>
                <a:cs typeface="+mn-cs"/>
                <a:hlinkClick r:id="rId3"/>
              </a:rPr>
              <a:t>1960’s</a:t>
            </a:r>
            <a:r>
              <a:rPr lang="en-US" sz="1200" b="1"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Americans developed a taste for wine and demand began to grow.</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hlinkClick r:id="rId3"/>
              </a:rPr>
              <a:t>1970</a:t>
            </a:r>
            <a:r>
              <a:rPr lang="en-US" sz="1200" b="1"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 second generation of wineries are started, following a nationwide wine boom. Consumption grows at a 40% rate.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Andre T consults with Simi, Jordan, Buena Vista.</a:t>
            </a:r>
          </a:p>
          <a:p>
            <a:pPr fontAlgn="base"/>
            <a:r>
              <a:rPr lang="en-US" sz="1200" b="1" i="0" u="none" strike="noStrike" kern="1200" dirty="0">
                <a:solidFill>
                  <a:schemeClr val="tx1"/>
                </a:solidFill>
                <a:effectLst/>
                <a:latin typeface="+mn-lt"/>
                <a:ea typeface="+mn-ea"/>
                <a:cs typeface="+mn-cs"/>
                <a:hlinkClick r:id="rId3"/>
              </a:rPr>
              <a:t>1976</a:t>
            </a:r>
            <a:r>
              <a:rPr lang="en-US" sz="1200" b="1" i="0" u="none" strike="noStrike" kern="1200" dirty="0">
                <a:solidFill>
                  <a:schemeClr val="tx1"/>
                </a:solidFill>
                <a:effectLst/>
                <a:latin typeface="+mn-lt"/>
                <a:ea typeface="+mn-ea"/>
                <a:cs typeface="+mn-cs"/>
              </a:rPr>
              <a:t> N</a:t>
            </a:r>
            <a:r>
              <a:rPr lang="en-US" sz="1200" b="0" i="0" kern="1200" dirty="0">
                <a:solidFill>
                  <a:schemeClr val="tx1"/>
                </a:solidFill>
                <a:effectLst/>
                <a:latin typeface="+mn-lt"/>
                <a:ea typeface="+mn-ea"/>
                <a:cs typeface="+mn-cs"/>
              </a:rPr>
              <a:t>o doubt few knew that 20 tons (nearly half) of the chardonnay fruit for the Chateau Montelena chardonnay came from Sonoma County vineyards JOP. </a:t>
            </a:r>
            <a:r>
              <a:rPr lang="en-US" sz="1200" b="0" i="0" kern="1200" dirty="0" err="1">
                <a:solidFill>
                  <a:schemeClr val="tx1"/>
                </a:solidFill>
                <a:effectLst/>
                <a:latin typeface="+mn-lt"/>
                <a:ea typeface="+mn-ea"/>
                <a:cs typeface="+mn-cs"/>
              </a:rPr>
              <a:t>Bacigalupi</a:t>
            </a:r>
            <a:r>
              <a:rPr lang="en-US" sz="1200" b="0" i="0" kern="1200" dirty="0">
                <a:solidFill>
                  <a:schemeClr val="tx1"/>
                </a:solidFill>
                <a:effectLst/>
                <a:latin typeface="+mn-lt"/>
                <a:ea typeface="+mn-ea"/>
                <a:cs typeface="+mn-cs"/>
              </a:rPr>
              <a:t> Vineyards (14 acres)</a:t>
            </a:r>
          </a:p>
          <a:p>
            <a:pPr fontAlgn="base"/>
            <a:r>
              <a:rPr lang="en-US" sz="1200" b="1" i="0" u="none" strike="noStrike" kern="1200" dirty="0">
                <a:solidFill>
                  <a:schemeClr val="tx1"/>
                </a:solidFill>
                <a:effectLst/>
                <a:latin typeface="+mn-lt"/>
                <a:ea typeface="+mn-ea"/>
                <a:cs typeface="+mn-cs"/>
                <a:hlinkClick r:id="rId3"/>
              </a:rPr>
              <a:t>1980’s</a:t>
            </a:r>
            <a:r>
              <a:rPr lang="en-US" sz="1200" b="1"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Sonoma County made the transition from being known as a producer dairy, grain and fruit crops with grapes in fourth position. </a:t>
            </a:r>
          </a:p>
          <a:p>
            <a:pPr fontAlgn="base"/>
            <a:r>
              <a:rPr lang="en-US" sz="1200" b="0" i="0" kern="1200" dirty="0">
                <a:solidFill>
                  <a:schemeClr val="tx1"/>
                </a:solidFill>
                <a:effectLst/>
                <a:latin typeface="+mn-lt"/>
                <a:ea typeface="+mn-ea"/>
                <a:cs typeface="+mn-cs"/>
              </a:rPr>
              <a:t>By 1989 grapes were Sonoma County’s top revenue-generating agricultural crop. </a:t>
            </a:r>
          </a:p>
          <a:p>
            <a:pPr fontAlgn="base"/>
            <a:r>
              <a:rPr lang="en-US" sz="1200" b="0" i="0" kern="1200" dirty="0">
                <a:solidFill>
                  <a:schemeClr val="tx1"/>
                </a:solidFill>
                <a:effectLst/>
                <a:latin typeface="+mn-lt"/>
                <a:ea typeface="+mn-ea"/>
                <a:cs typeface="+mn-cs"/>
              </a:rPr>
              <a:t>Today, i</a:t>
            </a:r>
            <a:r>
              <a:rPr lang="en-US" sz="1200" kern="1200" dirty="0">
                <a:solidFill>
                  <a:schemeClr val="tx1"/>
                </a:solidFill>
                <a:effectLst/>
                <a:latin typeface="+mn-lt"/>
                <a:ea typeface="+mn-ea"/>
                <a:cs typeface="+mn-cs"/>
              </a:rPr>
              <a:t>cons of the industry like </a:t>
            </a:r>
            <a:r>
              <a:rPr lang="en-US" sz="1200" kern="1200" dirty="0" err="1">
                <a:solidFill>
                  <a:schemeClr val="tx1"/>
                </a:solidFill>
                <a:effectLst/>
                <a:latin typeface="+mn-lt"/>
                <a:ea typeface="+mn-ea"/>
                <a:cs typeface="+mn-cs"/>
              </a:rPr>
              <a:t>Beringer</a:t>
            </a:r>
            <a:r>
              <a:rPr lang="en-US" sz="1200" kern="1200" dirty="0">
                <a:solidFill>
                  <a:schemeClr val="tx1"/>
                </a:solidFill>
                <a:effectLst/>
                <a:latin typeface="+mn-lt"/>
                <a:ea typeface="+mn-ea"/>
                <a:cs typeface="+mn-cs"/>
              </a:rPr>
              <a:t> and Louis Martini were sourcing Cabernet Sauvignon grapes from Sonoma County vineyards.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05D77B3-0885-4C87-92AE-3C569B628AF0}" type="slidenum">
              <a:rPr lang="en-US" smtClean="0"/>
              <a:t>34</a:t>
            </a:fld>
            <a:endParaRPr lang="en-US"/>
          </a:p>
        </p:txBody>
      </p:sp>
    </p:spTree>
    <p:extLst>
      <p:ext uri="{BB962C8B-B14F-4D97-AF65-F5344CB8AC3E}">
        <p14:creationId xmlns:p14="http://schemas.microsoft.com/office/powerpoint/2010/main" val="2315678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Despite proximity to Napa County AVA these two neighbors are distinctly different. Sonoma County AVA is more than double the size of Napa County, with 60,000 acres dedicated to winegrowing, as compared to Napa’s 45,000.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Cabernet sauvignon is planted on some 12,628 acres of Sonoma County vineyard land, and claims only slightly less acreage than Pinot Noir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Cabernet sauvignon represents 21% of the county’s total vineyard acreage and  ~30% of the county’s total red wine grape acreage.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Popular in warmer appellation such as Knights Valley, Alexander Valley, Dry Creek Valley and Sonoma Valley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largest and most planted of Sonoma’s AVAs for CS is Alexander Valley. This warm AVA, along with Knights Valley, could be referred to as the Napa Valley of Sonoma County.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Their sheltered inland positions and the gravelly soils combined with the warm climate produce powerful cabernet.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The majority of plantings are on the valley floor although some producers are now creeping into the hillside vineyards in search of better quality, more balance, freshness and nuanced complexity. </a:t>
            </a: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35</a:t>
            </a:fld>
            <a:endParaRPr lang="en-US"/>
          </a:p>
        </p:txBody>
      </p:sp>
    </p:spTree>
    <p:extLst>
      <p:ext uri="{BB962C8B-B14F-4D97-AF65-F5344CB8AC3E}">
        <p14:creationId xmlns:p14="http://schemas.microsoft.com/office/powerpoint/2010/main" val="3958742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Sonoma’s weather patterns are shaped by the cool Pacific Ocean which runs along 60 miles of the region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Being closer to the ocean with fewer mountains to protect, winter rains are heavier (48” Healdsburg, 38” Santa Rosa, 37” St. Helena, 27” Napa)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Even in the warmest appellations, during summer the Pacific pushes cooling fogs and ocean breezes into the regions many valleys cooling temperatures to 40F or 50F at night, preserving the grapes acidity and balance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These many valleys crisscross the region, running both north to south and east to west.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along with Sonoma’s size and the impact of the cool Pacific Ocean, creates an array of climates.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means that Sonoma vintages can vary and that a great year for Pinot noir and Chardonnay may not be great for Cabernet and Zinfandel.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Alexander Valley is cooled from south to north by marine air moving in from the Pacific Ocean via the Petaluma wind gap and the Russian River valley. The combination of enough heat to ripen the crop but a big enough cool down to preserve freshness and acidity are keys to wine quality.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36</a:t>
            </a:fld>
            <a:endParaRPr lang="en-US"/>
          </a:p>
        </p:txBody>
      </p:sp>
    </p:spTree>
    <p:extLst>
      <p:ext uri="{BB962C8B-B14F-4D97-AF65-F5344CB8AC3E}">
        <p14:creationId xmlns:p14="http://schemas.microsoft.com/office/powerpoint/2010/main" val="567324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44546A"/>
                </a:solidFill>
                <a:latin typeface="Proxima Nova Light"/>
              </a:rPr>
              <a:t>Historic geological events led to wide soil variations </a:t>
            </a:r>
            <a:r>
              <a:rPr lang="en-US" dirty="0"/>
              <a:t>resulting in 11 major soil formations, 31 soil series with variations within each series (Napa has 12 soil orders and 33 different soil series)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As we find in Napa Valley, soil fertility varies from valley floors, to well-drained alluvial </a:t>
            </a:r>
            <a:r>
              <a:rPr lang="en-US" sz="1200" b="0" i="0" kern="1200" dirty="0" err="1">
                <a:solidFill>
                  <a:schemeClr val="tx1"/>
                </a:solidFill>
                <a:effectLst/>
                <a:latin typeface="+mn-lt"/>
                <a:ea typeface="+mn-ea"/>
                <a:cs typeface="+mn-cs"/>
              </a:rPr>
              <a:t>benchlands</a:t>
            </a:r>
            <a:r>
              <a:rPr lang="en-US" sz="1200" b="0" i="0" kern="1200" dirty="0">
                <a:solidFill>
                  <a:schemeClr val="tx1"/>
                </a:solidFill>
                <a:effectLst/>
                <a:latin typeface="+mn-lt"/>
                <a:ea typeface="+mn-ea"/>
                <a:cs typeface="+mn-cs"/>
              </a:rPr>
              <a:t> and finally rising up to the mountains on the west side of the Mayacamas.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Alexander &amp; Knights Valley - T</a:t>
            </a:r>
            <a:r>
              <a:rPr lang="en-US" sz="1200" b="0" i="0" kern="1200" dirty="0">
                <a:solidFill>
                  <a:schemeClr val="tx1"/>
                </a:solidFill>
                <a:effectLst/>
                <a:latin typeface="+mn-lt"/>
                <a:ea typeface="+mn-ea"/>
                <a:cs typeface="+mn-cs"/>
              </a:rPr>
              <a:t>end to a mixture of volcanic, ancient seabed and river gravel deposits from the Russian River.</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37</a:t>
            </a:fld>
            <a:endParaRPr lang="en-US"/>
          </a:p>
        </p:txBody>
      </p:sp>
    </p:spTree>
    <p:extLst>
      <p:ext uri="{BB962C8B-B14F-4D97-AF65-F5344CB8AC3E}">
        <p14:creationId xmlns:p14="http://schemas.microsoft.com/office/powerpoint/2010/main" val="2337047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largest and most planted of Sonoma’s AVAs is Alexander Valley. The warmest valley in the AVA, along with Knights Valley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Their sheltered inland positions and the gravelly soils combined with the warm climate produce powerful cabernet. </a:t>
            </a:r>
            <a:endParaRPr lang="en-US"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Elevations in Alex Valley range from 400 to 2500 feet. Stronger UV light causes thicker skins that add color, flavor, and structure.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Higher elevation vineyards receive slightly more sunshine because the fog line burns off sooner—but their stressed soil conditions, and slightly cooler temperatures  extends the maturation up to two weeks later than the </a:t>
            </a:r>
            <a:r>
              <a:rPr lang="en-US" sz="1200" b="0" i="0" kern="1200" dirty="0" err="1">
                <a:solidFill>
                  <a:schemeClr val="tx1"/>
                </a:solidFill>
                <a:effectLst/>
                <a:latin typeface="+mn-lt"/>
                <a:ea typeface="+mn-ea"/>
                <a:cs typeface="+mn-cs"/>
              </a:rPr>
              <a:t>benchlands</a:t>
            </a:r>
            <a:r>
              <a:rPr lang="en-US" sz="1200" b="0" i="0" kern="1200" dirty="0">
                <a:solidFill>
                  <a:schemeClr val="tx1"/>
                </a:solidFill>
                <a:effectLst/>
                <a:latin typeface="+mn-lt"/>
                <a:ea typeface="+mn-ea"/>
                <a:cs typeface="+mn-cs"/>
              </a:rPr>
              <a:t> and valley floor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80% of the Alexander Valley vineyard parcels are grown in the valley’s </a:t>
            </a:r>
            <a:r>
              <a:rPr lang="en-US" sz="1200" b="0" i="0" kern="1200" dirty="0" err="1">
                <a:solidFill>
                  <a:schemeClr val="tx1"/>
                </a:solidFill>
                <a:effectLst/>
                <a:latin typeface="+mn-lt"/>
                <a:ea typeface="+mn-ea"/>
                <a:cs typeface="+mn-cs"/>
              </a:rPr>
              <a:t>benchlands</a:t>
            </a:r>
            <a:r>
              <a:rPr lang="en-US" sz="1200" b="0" i="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This is found in Knights Valley too.</a:t>
            </a:r>
          </a:p>
          <a:p>
            <a:pPr marL="171450" indent="-171450">
              <a:buFont typeface="Arial" panose="020B0604020202020204" pitchFamily="34" charset="0"/>
              <a:buChar char="•"/>
            </a:pPr>
            <a:r>
              <a:rPr lang="en-US" dirty="0">
                <a:solidFill>
                  <a:srgbClr val="44546A"/>
                </a:solidFill>
                <a:latin typeface="Proxima Nova Light" panose="02000506030000020004" pitchFamily="2" charset="0"/>
              </a:rPr>
              <a:t>It’s the most remote AVA on the f</a:t>
            </a:r>
            <a:r>
              <a:rPr lang="en-US" sz="2400" dirty="0">
                <a:solidFill>
                  <a:srgbClr val="44546A"/>
                </a:solidFill>
                <a:latin typeface="Proxima Nova Light" panose="02000506030000020004" pitchFamily="2" charset="0"/>
              </a:rPr>
              <a:t>oothills of Mt. St. Helena featuring many </a:t>
            </a:r>
            <a:r>
              <a:rPr lang="en-US" sz="2400" dirty="0" err="1">
                <a:solidFill>
                  <a:srgbClr val="44546A"/>
                </a:solidFill>
                <a:latin typeface="Proxima Nova Light" panose="02000506030000020004" pitchFamily="2" charset="0"/>
              </a:rPr>
              <a:t>benchland</a:t>
            </a:r>
            <a:r>
              <a:rPr lang="en-US" sz="2400" dirty="0">
                <a:solidFill>
                  <a:srgbClr val="44546A"/>
                </a:solidFill>
                <a:latin typeface="Proxima Nova Light" panose="02000506030000020004" pitchFamily="2" charset="0"/>
              </a:rPr>
              <a:t> and mountain vineyards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Weathering, erosion, gravity, and water movement have further moved and settled things into a hodgepodge of soils that require testing and experience to match the right variety, rootstock, amendments and irrigation schemes to each site.</a:t>
            </a: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38</a:t>
            </a:fld>
            <a:endParaRPr lang="en-US"/>
          </a:p>
        </p:txBody>
      </p:sp>
    </p:spTree>
    <p:extLst>
      <p:ext uri="{BB962C8B-B14F-4D97-AF65-F5344CB8AC3E}">
        <p14:creationId xmlns:p14="http://schemas.microsoft.com/office/powerpoint/2010/main" val="1258916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Conjunctive labeling passed in 2010 for any wines after 2014 – 20 years after Napa instituted this legislation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AVA system was launched in 1980 by the US government  under the branch of the </a:t>
            </a:r>
            <a:r>
              <a:rPr lang="en-US" sz="1200" b="0" i="0" kern="1200" dirty="0">
                <a:solidFill>
                  <a:schemeClr val="tx1"/>
                </a:solidFill>
                <a:effectLst/>
                <a:latin typeface="+mn-lt"/>
                <a:ea typeface="+mn-ea"/>
                <a:cs typeface="+mn-cs"/>
                <a:sym typeface="Calibri"/>
              </a:rPr>
              <a:t>Alcohol and Tobacco Tax and Trade Bureau, aka </a:t>
            </a:r>
            <a:r>
              <a:rPr lang="en-US" dirty="0"/>
              <a:t>TTB, in order to recognize specific regions for growing wine grapes.  </a:t>
            </a:r>
          </a:p>
          <a:p>
            <a:pPr marL="171450" indent="-171450">
              <a:buFont typeface="Arial" panose="020B0604020202020204" pitchFamily="34" charset="0"/>
              <a:buChar char="•"/>
            </a:pPr>
            <a:r>
              <a:rPr lang="en-US" dirty="0"/>
              <a:t>It might surprise you to know that Napa Valley was not the first official AVA in the US.  It was Augusta MO</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Rules, with some exceptions</a:t>
            </a:r>
          </a:p>
          <a:p>
            <a:pPr marL="628650" lvl="1" indent="-171450">
              <a:buFont typeface="Arial" panose="020B0604020202020204" pitchFamily="34" charset="0"/>
              <a:buChar char="•"/>
            </a:pPr>
            <a:r>
              <a:rPr lang="en-US" dirty="0"/>
              <a:t>75% grape variety</a:t>
            </a:r>
          </a:p>
          <a:p>
            <a:pPr marL="628650" lvl="1" indent="-171450">
              <a:buFont typeface="Arial" panose="020B0604020202020204" pitchFamily="34" charset="0"/>
              <a:buChar char="•"/>
            </a:pPr>
            <a:r>
              <a:rPr lang="en-US" dirty="0"/>
              <a:t>State = 100%</a:t>
            </a:r>
          </a:p>
          <a:p>
            <a:pPr marL="628650" lvl="1" indent="-171450">
              <a:buFont typeface="Arial" panose="020B0604020202020204" pitchFamily="34" charset="0"/>
              <a:buChar char="•"/>
            </a:pPr>
            <a:r>
              <a:rPr lang="en-US" dirty="0"/>
              <a:t>County = 75%</a:t>
            </a:r>
          </a:p>
          <a:p>
            <a:pPr marL="628650" lvl="1" indent="-171450">
              <a:buFont typeface="Arial" panose="020B0604020202020204" pitchFamily="34" charset="0"/>
              <a:buChar char="•"/>
            </a:pPr>
            <a:r>
              <a:rPr lang="en-US" dirty="0"/>
              <a:t>AVA = 85%</a:t>
            </a:r>
          </a:p>
          <a:p>
            <a:pPr marL="628650" lvl="1" indent="-171450">
              <a:buFont typeface="Arial" panose="020B0604020202020204" pitchFamily="34" charset="0"/>
              <a:buChar char="•"/>
            </a:pPr>
            <a:r>
              <a:rPr lang="en-US" dirty="0"/>
              <a:t>Vineyard = 95%</a:t>
            </a: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39</a:t>
            </a:fld>
            <a:endParaRPr lang="en-US"/>
          </a:p>
        </p:txBody>
      </p:sp>
    </p:spTree>
    <p:extLst>
      <p:ext uri="{BB962C8B-B14F-4D97-AF65-F5344CB8AC3E}">
        <p14:creationId xmlns:p14="http://schemas.microsoft.com/office/powerpoint/2010/main" val="34479706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As in Napa, cabernet sauvignon is celebrated for its black-fruited concentration and tannic structure. Sonoma Cabernet is often more approachable when young than its Napa counterpart – and often less expensive.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Sonoma CS can be fleshy and voluptuous displaying distinct chocolatey warmth though in a leaner style and often with a hint of herbaceousness as compared to Napa.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Alexander valley - </a:t>
            </a:r>
            <a:r>
              <a:rPr lang="en-US" sz="1200" b="0" i="0" kern="1200" dirty="0">
                <a:solidFill>
                  <a:schemeClr val="tx1"/>
                </a:solidFill>
                <a:effectLst/>
                <a:latin typeface="+mn-lt"/>
                <a:ea typeface="+mn-ea"/>
                <a:cs typeface="+mn-cs"/>
              </a:rPr>
              <a:t>intense blackberry aroma and layers of tannin, giving broad flavors and supple tannins to the wine’s palate and contributing to a long elegant finish. All things being equal, AV will be a bit softer and will likely show more herbaceous character compared to Napa.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Knights Valley - </a:t>
            </a:r>
            <a:r>
              <a:rPr lang="en-US" sz="1200" dirty="0">
                <a:solidFill>
                  <a:srgbClr val="44546A"/>
                </a:solidFill>
                <a:latin typeface="Proxima Nova Light" panose="02000506030000020004"/>
              </a:rPr>
              <a:t>Powerful, fleshy with nuanced complexity, especially if coming from hillsides – you might say they are between a SLD CS and a Howell Mt. 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rgbClr val="44546A"/>
                </a:solidFill>
                <a:effectLst/>
                <a:latin typeface="Proxima Nova Light" panose="02000506030000020004"/>
                <a:ea typeface="+mn-ea"/>
                <a:cs typeface="+mn-cs"/>
              </a:rPr>
              <a:t>Finally, many experts believe CS of Napa tend to show a longer aging potential than Sonoma, although this has never been proven. Maybe a good project for a MW research paper.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rgbClr val="44546A"/>
                </a:solidFill>
                <a:effectLst/>
                <a:latin typeface="Proxima Nova Light" panose="02000506030000020004"/>
                <a:ea typeface="+mn-ea"/>
                <a:cs typeface="+mn-cs"/>
              </a:rPr>
              <a:t>That may be due to growers and winemakers taking greater care in making the wines since the price of Napa Valley CS allows them to do so.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rgbClr val="44546A"/>
                </a:solidFill>
                <a:effectLst/>
                <a:latin typeface="Proxima Nova Light" panose="02000506030000020004"/>
                <a:ea typeface="+mn-ea"/>
                <a:cs typeface="+mn-cs"/>
              </a:rPr>
              <a:t>Or it may be related to the fact the yields for CS are lower in Napa than in Sonoma (3.6 tons/acre vs. 3.8)</a:t>
            </a:r>
            <a:endParaRPr lang="en-US" sz="1200" b="0" i="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05D77B3-0885-4C87-92AE-3C569B628AF0}" type="slidenum">
              <a:rPr lang="en-US" smtClean="0"/>
              <a:t>40</a:t>
            </a:fld>
            <a:endParaRPr lang="en-US"/>
          </a:p>
        </p:txBody>
      </p:sp>
    </p:spTree>
    <p:extLst>
      <p:ext uri="{BB962C8B-B14F-4D97-AF65-F5344CB8AC3E}">
        <p14:creationId xmlns:p14="http://schemas.microsoft.com/office/powerpoint/2010/main" val="331120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do a brief overview of Cabernet Sauvignon the grape</a:t>
            </a:r>
          </a:p>
          <a:p>
            <a:r>
              <a:rPr lang="en-US" dirty="0"/>
              <a:t>Then look at Napa Valley’s CS’s style and how climate, soil and winemaking influences its style</a:t>
            </a:r>
          </a:p>
          <a:p>
            <a:r>
              <a:rPr lang="en-US" dirty="0"/>
              <a:t>And finally, we’ll spend most of today diving into other major CS regions around the world, comparing and contrasting with Napa Valley</a:t>
            </a:r>
          </a:p>
          <a:p>
            <a:r>
              <a:rPr lang="en-US" dirty="0"/>
              <a:t>Let’s go!</a:t>
            </a:r>
          </a:p>
        </p:txBody>
      </p:sp>
      <p:sp>
        <p:nvSpPr>
          <p:cNvPr id="4" name="Slide Number Placeholder 3"/>
          <p:cNvSpPr>
            <a:spLocks noGrp="1"/>
          </p:cNvSpPr>
          <p:nvPr>
            <p:ph type="sldNum" sz="quarter" idx="5"/>
          </p:nvPr>
        </p:nvSpPr>
        <p:spPr/>
        <p:txBody>
          <a:bodyPr/>
          <a:lstStyle/>
          <a:p>
            <a:fld id="{1EC5502E-24B2-864C-99B6-8E395A01E9BE}" type="slidenum">
              <a:rPr lang="en-US" smtClean="0"/>
              <a:t>4</a:t>
            </a:fld>
            <a:endParaRPr lang="en-US"/>
          </a:p>
        </p:txBody>
      </p:sp>
    </p:spTree>
    <p:extLst>
      <p:ext uri="{BB962C8B-B14F-4D97-AF65-F5344CB8AC3E}">
        <p14:creationId xmlns:p14="http://schemas.microsoft.com/office/powerpoint/2010/main" val="23894841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buFont typeface="Arial" panose="020B0604020202020204" pitchFamily="34" charset="0"/>
              <a:buChar char="•"/>
            </a:pPr>
            <a:r>
              <a:rPr lang="en-US" dirty="0">
                <a:solidFill>
                  <a:srgbClr val="44546A"/>
                </a:solidFill>
              </a:rPr>
              <a:t>Center of the Central Coast AVA – between Monterey and Santa Barbara counties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Napa is 1/3 the size of Paso Robles</a:t>
            </a:r>
          </a:p>
          <a:p>
            <a:pPr marL="171450" indent="-171450">
              <a:lnSpc>
                <a:spcPct val="100000"/>
              </a:lnSpc>
              <a:buFont typeface="Arial" panose="020B0604020202020204" pitchFamily="34" charset="0"/>
              <a:buChar char="•"/>
            </a:pPr>
            <a:r>
              <a:rPr lang="en-US" dirty="0">
                <a:solidFill>
                  <a:srgbClr val="44546A"/>
                </a:solidFill>
              </a:rPr>
              <a:t>Santa Lucia Mountains to the west </a:t>
            </a:r>
          </a:p>
          <a:p>
            <a:pPr marL="171450" indent="-171450">
              <a:lnSpc>
                <a:spcPct val="100000"/>
              </a:lnSpc>
              <a:buFont typeface="Arial" panose="020B0604020202020204" pitchFamily="34" charset="0"/>
              <a:buChar char="•"/>
            </a:pPr>
            <a:r>
              <a:rPr lang="en-US" dirty="0" err="1">
                <a:solidFill>
                  <a:srgbClr val="44546A"/>
                </a:solidFill>
              </a:rPr>
              <a:t>Cholame</a:t>
            </a:r>
            <a:r>
              <a:rPr lang="en-US" dirty="0"/>
              <a:t> </a:t>
            </a:r>
            <a:r>
              <a:rPr lang="en-US" dirty="0">
                <a:solidFill>
                  <a:srgbClr val="44546A"/>
                </a:solidFill>
              </a:rPr>
              <a:t>Hills to the east</a:t>
            </a:r>
          </a:p>
          <a:p>
            <a:pPr marL="171450" indent="-171450">
              <a:buFont typeface="Arial" panose="020B0604020202020204" pitchFamily="34" charset="0"/>
              <a:buChar char="•"/>
            </a:pPr>
            <a:r>
              <a:rPr lang="en-US" dirty="0"/>
              <a:t>Paso Robles was the largest un-subdivided AVA in CA until 2014 when 11 nested AVAs were approved</a:t>
            </a:r>
          </a:p>
        </p:txBody>
      </p:sp>
      <p:sp>
        <p:nvSpPr>
          <p:cNvPr id="4" name="Slide Number Placeholder 3"/>
          <p:cNvSpPr>
            <a:spLocks noGrp="1"/>
          </p:cNvSpPr>
          <p:nvPr>
            <p:ph type="sldNum" sz="quarter" idx="5"/>
          </p:nvPr>
        </p:nvSpPr>
        <p:spPr/>
        <p:txBody>
          <a:bodyPr/>
          <a:lstStyle/>
          <a:p>
            <a:fld id="{1EC5502E-24B2-864C-99B6-8E395A01E9BE}" type="slidenum">
              <a:rPr lang="en-US" smtClean="0"/>
              <a:t>41</a:t>
            </a:fld>
            <a:endParaRPr lang="en-US"/>
          </a:p>
        </p:txBody>
      </p:sp>
    </p:spTree>
    <p:extLst>
      <p:ext uri="{BB962C8B-B14F-4D97-AF65-F5344CB8AC3E}">
        <p14:creationId xmlns:p14="http://schemas.microsoft.com/office/powerpoint/2010/main" val="33368341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1790: Winemaking and wine grape growing introduced by the Franciscan Friars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1828: Name recorded as “El Paso de Robles” (the pass of the oaks), but later shortened to Paso Robles.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1882: 1</a:t>
            </a:r>
            <a:r>
              <a:rPr lang="en-US" sz="1200" b="0" i="0" kern="1200" baseline="30000" dirty="0">
                <a:solidFill>
                  <a:schemeClr val="tx1"/>
                </a:solidFill>
                <a:effectLst/>
                <a:latin typeface="+mn-lt"/>
                <a:ea typeface="+mn-ea"/>
                <a:cs typeface="+mn-cs"/>
              </a:rPr>
              <a:t>st</a:t>
            </a:r>
            <a:r>
              <a:rPr lang="en-US" sz="1200" b="0" i="0" kern="1200" dirty="0">
                <a:solidFill>
                  <a:schemeClr val="tx1"/>
                </a:solidFill>
                <a:effectLst/>
                <a:latin typeface="+mn-lt"/>
                <a:ea typeface="+mn-ea"/>
                <a:cs typeface="+mn-cs"/>
              </a:rPr>
              <a:t> winery where York Mountain Winery is today and planted Zinfandel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1920-1930: Zin flourishes – </a:t>
            </a:r>
            <a:r>
              <a:rPr lang="en-US" sz="1200" b="0" i="0" kern="1200" dirty="0" err="1">
                <a:solidFill>
                  <a:schemeClr val="tx1"/>
                </a:solidFill>
                <a:effectLst/>
                <a:latin typeface="+mn-lt"/>
                <a:ea typeface="+mn-ea"/>
                <a:cs typeface="+mn-cs"/>
              </a:rPr>
              <a:t>Pesenti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Dusi</a:t>
            </a:r>
            <a:r>
              <a:rPr lang="en-US" sz="1200" b="0" i="0" kern="1200" dirty="0">
                <a:solidFill>
                  <a:schemeClr val="tx1"/>
                </a:solidFill>
                <a:effectLst/>
                <a:latin typeface="+mn-lt"/>
                <a:ea typeface="+mn-ea"/>
                <a:cs typeface="+mn-cs"/>
              </a:rPr>
              <a:t> vineyards just to name a few</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1960s-1970s: Dr. Stanly Hoffman plants CS, PN, CH – Hoffman Mountain Ranch Vineyard (now </a:t>
            </a:r>
            <a:r>
              <a:rPr lang="en-US" sz="1200" b="0" i="0" kern="1200" dirty="0" err="1">
                <a:solidFill>
                  <a:schemeClr val="tx1"/>
                </a:solidFill>
                <a:effectLst/>
                <a:latin typeface="+mn-lt"/>
                <a:ea typeface="+mn-ea"/>
                <a:cs typeface="+mn-cs"/>
              </a:rPr>
              <a:t>Adelaida</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1970s: Gary Eberle and Syrah’s first commercial vineyard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1983: AVA</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1997: JUSTIN Vineyards &amp; Winery’s Bordeaux-style ISOSCELES named one of the top 10 wines in the world by the Wine Spectator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2014: 11 nested AVAs approved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Today in Paso Robles – next slide</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05D77B3-0885-4C87-92AE-3C569B628AF0}" type="slidenum">
              <a:rPr lang="en-US" smtClean="0"/>
              <a:t>42</a:t>
            </a:fld>
            <a:endParaRPr lang="en-US"/>
          </a:p>
        </p:txBody>
      </p:sp>
    </p:spTree>
    <p:extLst>
      <p:ext uri="{BB962C8B-B14F-4D97-AF65-F5344CB8AC3E}">
        <p14:creationId xmlns:p14="http://schemas.microsoft.com/office/powerpoint/2010/main" val="18967951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43</a:t>
            </a:fld>
            <a:endParaRPr lang="en-US"/>
          </a:p>
        </p:txBody>
      </p:sp>
    </p:spTree>
    <p:extLst>
      <p:ext uri="{BB962C8B-B14F-4D97-AF65-F5344CB8AC3E}">
        <p14:creationId xmlns:p14="http://schemas.microsoft.com/office/powerpoint/2010/main" val="2307269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AVA is 35 miles wide and 25 miles N to S</a:t>
            </a:r>
          </a:p>
          <a:p>
            <a:pPr marL="171450" indent="-171450">
              <a:buFont typeface="Arial" panose="020B0604020202020204" pitchFamily="34" charset="0"/>
              <a:buChar char="•"/>
            </a:pPr>
            <a:r>
              <a:rPr lang="en-US" dirty="0"/>
              <a:t>Paso Robles Willow Creek District (close to the coast) is Region II based on Degree Days with average 20F diurnal shift during the growing season</a:t>
            </a:r>
          </a:p>
          <a:p>
            <a:pPr marL="171450" indent="-171450">
              <a:buFont typeface="Arial" panose="020B0604020202020204" pitchFamily="34" charset="0"/>
              <a:buChar char="•"/>
            </a:pPr>
            <a:r>
              <a:rPr lang="en-US" dirty="0"/>
              <a:t>whereas further inland the Paso Robles Highlands District is Region IV and has 50+F diurnal swings.</a:t>
            </a:r>
          </a:p>
          <a:p>
            <a:pPr marL="171450" indent="-171450">
              <a:buFont typeface="Arial" panose="020B0604020202020204" pitchFamily="34" charset="0"/>
              <a:buChar char="•"/>
            </a:pPr>
            <a:r>
              <a:rPr lang="en-US" dirty="0"/>
              <a:t>This is due to where the fog from the Pacific Ocean can make its way inland</a:t>
            </a:r>
          </a:p>
          <a:p>
            <a:pPr marL="171450" indent="-171450">
              <a:buFont typeface="Arial" panose="020B0604020202020204" pitchFamily="34" charset="0"/>
              <a:buChar char="•"/>
            </a:pPr>
            <a:r>
              <a:rPr lang="en-US" dirty="0"/>
              <a:t>Large temperature swings are the norm due to the Templeton Gap in the Santa Lucia range.</a:t>
            </a:r>
          </a:p>
          <a:p>
            <a:pPr marL="171450" indent="-171450">
              <a:buFont typeface="Arial" panose="020B0604020202020204" pitchFamily="34" charset="0"/>
              <a:buChar char="•"/>
            </a:pPr>
            <a:r>
              <a:rPr lang="en-US" dirty="0"/>
              <a:t>Creating 11 nested AVAs was a smart move, even though at first some found it more confusing, because there are so many distinct microclimates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44</a:t>
            </a:fld>
            <a:endParaRPr lang="en-US"/>
          </a:p>
        </p:txBody>
      </p:sp>
    </p:spTree>
    <p:extLst>
      <p:ext uri="{BB962C8B-B14F-4D97-AF65-F5344CB8AC3E}">
        <p14:creationId xmlns:p14="http://schemas.microsoft.com/office/powerpoint/2010/main" val="28527001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Over 30 parent soil series are found in the Paso Robles AVA – again Napa has 33 and covers a much smaller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44546A"/>
                </a:solidFill>
                <a:latin typeface="Proxima Nova Light" panose="02000506030000020004"/>
              </a:rPr>
              <a:t>Granite, marine sediment and volcanic bedrock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Calcareous shale is plentiful, especially on Paso Robles’ west side hills, where it combines with clay-based soils and plentiful winter rainfall to make it possible for some vines to be dry-farmed.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Further inland is much dryer and requires irrigation </a:t>
            </a:r>
            <a:endParaRPr lang="en-US" sz="1200" dirty="0">
              <a:solidFill>
                <a:srgbClr val="44546A"/>
              </a:solidFill>
              <a:latin typeface="Proxima Nova Light" panose="02000506030000020004"/>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45</a:t>
            </a:fld>
            <a:endParaRPr lang="en-US"/>
          </a:p>
        </p:txBody>
      </p:sp>
    </p:spTree>
    <p:extLst>
      <p:ext uri="{BB962C8B-B14F-4D97-AF65-F5344CB8AC3E}">
        <p14:creationId xmlns:p14="http://schemas.microsoft.com/office/powerpoint/2010/main" val="11148421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a greater day-to-night temperature swing than any other appellation in California, distinct microclimates, diverse soils and a long growing season, Paso Robles is a unique wine region blessed with optimal growing conditions for producing premium and ultra-premium wines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44546A"/>
                </a:solidFill>
                <a:latin typeface="Proxima Nova Light" panose="02000506030000020004"/>
              </a:rPr>
              <a:t>Cab </a:t>
            </a:r>
            <a:r>
              <a:rPr lang="en-US" sz="1200" dirty="0" err="1">
                <a:solidFill>
                  <a:srgbClr val="44546A"/>
                </a:solidFill>
                <a:latin typeface="Proxima Nova Light" panose="02000506030000020004"/>
              </a:rPr>
              <a:t>Sauv</a:t>
            </a:r>
            <a:r>
              <a:rPr lang="en-US" sz="1200" dirty="0">
                <a:solidFill>
                  <a:srgbClr val="44546A"/>
                </a:solidFill>
                <a:latin typeface="Proxima Nova Light" panose="02000506030000020004"/>
              </a:rPr>
              <a:t> more prevalent on the vineyards east of Salinas River (Hwy 101), but aspect has a big impact on where it does best</a:t>
            </a:r>
            <a:endParaRPr lang="en-US" dirty="0"/>
          </a:p>
          <a:p>
            <a:pPr marL="171450" indent="-171450">
              <a:buFont typeface="Arial" panose="020B0604020202020204" pitchFamily="34" charset="0"/>
              <a:buChar char="•"/>
            </a:pPr>
            <a:r>
              <a:rPr lang="en-US" dirty="0"/>
              <a:t>There are a number of distinct grape growing regions generally characterized by rolling hills east of the Salinas River and steeper hillsides, cut by small canyons, west of the Salinas River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California’s fastest growing wine region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Ranks 3</a:t>
            </a:r>
            <a:r>
              <a:rPr lang="en-US" baseline="30000" dirty="0"/>
              <a:t>rd</a:t>
            </a:r>
            <a:r>
              <a:rPr lang="en-US" dirty="0"/>
              <a:t> in acreage behind Sonoma &amp; Monterey (Napa 4</a:t>
            </a:r>
            <a:r>
              <a:rPr lang="en-US" baseline="30000" dirty="0"/>
              <a:t>th</a:t>
            </a:r>
            <a:r>
              <a:rPr lang="en-US" dirty="0"/>
              <a:t>)</a:t>
            </a:r>
          </a:p>
          <a:p>
            <a:pPr marL="171450" indent="-171450">
              <a:buFont typeface="Arial" panose="020B0604020202020204" pitchFamily="34" charset="0"/>
              <a:buChar char="•"/>
            </a:pPr>
            <a:endParaRPr lang="en-US" dirty="0">
              <a:solidFill>
                <a:schemeClr val="tx2">
                  <a:lumMod val="60000"/>
                  <a:lumOff val="40000"/>
                </a:schemeClr>
              </a:solidFill>
              <a:latin typeface="Proxima Nova Light" panose="02000506030000020004" pitchFamily="2" charset="0"/>
            </a:endParaRP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46</a:t>
            </a:fld>
            <a:endParaRPr lang="en-US"/>
          </a:p>
        </p:txBody>
      </p:sp>
    </p:spTree>
    <p:extLst>
      <p:ext uri="{BB962C8B-B14F-4D97-AF65-F5344CB8AC3E}">
        <p14:creationId xmlns:p14="http://schemas.microsoft.com/office/powerpoint/2010/main" val="32396376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Conjunctive labelling in 2007</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AVA system was launched in 1980 by the US government  under the branch of the </a:t>
            </a:r>
            <a:r>
              <a:rPr lang="en-US" sz="1200" b="0" i="0" kern="1200" dirty="0">
                <a:solidFill>
                  <a:schemeClr val="tx1"/>
                </a:solidFill>
                <a:effectLst/>
                <a:latin typeface="+mn-lt"/>
                <a:ea typeface="+mn-ea"/>
                <a:cs typeface="+mn-cs"/>
                <a:sym typeface="Calibri"/>
              </a:rPr>
              <a:t>Alcohol and Tobacco Tax and Trade Bureau, aka </a:t>
            </a:r>
            <a:r>
              <a:rPr lang="en-US" dirty="0"/>
              <a:t>TTB, in order to recognize specific regions for growing wine grapes.  </a:t>
            </a:r>
          </a:p>
          <a:p>
            <a:pPr marL="171450" indent="-171450">
              <a:buFont typeface="Arial" panose="020B0604020202020204" pitchFamily="34" charset="0"/>
              <a:buChar char="•"/>
            </a:pPr>
            <a:r>
              <a:rPr lang="en-US" dirty="0"/>
              <a:t>It might surprise you to know that Napa Valley was not the first official AVA in the US.  It was Augusta MO</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Rules, with some exceptions</a:t>
            </a:r>
          </a:p>
          <a:p>
            <a:pPr marL="628650" lvl="1" indent="-171450">
              <a:buFont typeface="Arial" panose="020B0604020202020204" pitchFamily="34" charset="0"/>
              <a:buChar char="•"/>
            </a:pPr>
            <a:r>
              <a:rPr lang="en-US" dirty="0"/>
              <a:t>75% grape variety</a:t>
            </a:r>
          </a:p>
          <a:p>
            <a:pPr marL="628650" lvl="1" indent="-171450">
              <a:buFont typeface="Arial" panose="020B0604020202020204" pitchFamily="34" charset="0"/>
              <a:buChar char="•"/>
            </a:pPr>
            <a:r>
              <a:rPr lang="en-US" dirty="0"/>
              <a:t>State = 100%</a:t>
            </a:r>
          </a:p>
          <a:p>
            <a:pPr marL="628650" lvl="1" indent="-171450">
              <a:buFont typeface="Arial" panose="020B0604020202020204" pitchFamily="34" charset="0"/>
              <a:buChar char="•"/>
            </a:pPr>
            <a:r>
              <a:rPr lang="en-US" dirty="0"/>
              <a:t>County = 75%</a:t>
            </a:r>
          </a:p>
          <a:p>
            <a:pPr marL="628650" lvl="1" indent="-171450">
              <a:buFont typeface="Arial" panose="020B0604020202020204" pitchFamily="34" charset="0"/>
              <a:buChar char="•"/>
            </a:pPr>
            <a:r>
              <a:rPr lang="en-US" dirty="0"/>
              <a:t>AVA = 85%</a:t>
            </a:r>
          </a:p>
          <a:p>
            <a:pPr marL="628650" lvl="1" indent="-171450">
              <a:buFont typeface="Arial" panose="020B0604020202020204" pitchFamily="34" charset="0"/>
              <a:buChar char="•"/>
            </a:pPr>
            <a:r>
              <a:rPr lang="en-US" dirty="0"/>
              <a:t>Vineyard = 95%</a:t>
            </a: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47</a:t>
            </a:fld>
            <a:endParaRPr lang="en-US"/>
          </a:p>
        </p:txBody>
      </p:sp>
    </p:spTree>
    <p:extLst>
      <p:ext uri="{BB962C8B-B14F-4D97-AF65-F5344CB8AC3E}">
        <p14:creationId xmlns:p14="http://schemas.microsoft.com/office/powerpoint/2010/main" val="5389495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CS here is beautifully ripe but at the same time balanced and fresh from the acidity that is retained during those chilly nights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To paint </a:t>
            </a:r>
            <a:r>
              <a:rPr lang="en-US" sz="1200" b="0" i="0" u="none" strike="noStrike" kern="1200" dirty="0">
                <a:solidFill>
                  <a:schemeClr val="tx1"/>
                </a:solidFill>
                <a:effectLst/>
                <a:latin typeface="+mn-lt"/>
                <a:ea typeface="+mn-ea"/>
                <a:cs typeface="+mn-cs"/>
              </a:rPr>
              <a:t>Paso Robles Cabernet </a:t>
            </a:r>
            <a:r>
              <a:rPr lang="en-US" sz="1200" b="0" i="0" kern="1200" dirty="0">
                <a:solidFill>
                  <a:schemeClr val="tx1"/>
                </a:solidFill>
                <a:effectLst/>
                <a:latin typeface="+mn-lt"/>
                <a:ea typeface="+mn-ea"/>
                <a:cs typeface="+mn-cs"/>
              </a:rPr>
              <a:t>in broad strokes, though, is to do it a disservice, as it is in Napa</a:t>
            </a:r>
          </a:p>
          <a:p>
            <a:pPr marL="171450" indent="-171450">
              <a:buFont typeface="Arial" panose="020B0604020202020204" pitchFamily="34" charset="0"/>
              <a:buChar char="•"/>
            </a:pPr>
            <a:r>
              <a:rPr lang="en-US" sz="1200" dirty="0">
                <a:solidFill>
                  <a:srgbClr val="44546A"/>
                </a:solidFill>
                <a:latin typeface="Proxima Nova Light" panose="02000506030000020004" pitchFamily="2" charset="0"/>
              </a:rPr>
              <a:t>That said, the Cabernets here are intense and concentrated with fruit-forward aromas and flavors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44546A"/>
                </a:solidFill>
                <a:latin typeface="Proxima Nova Light" panose="02000506030000020004" pitchFamily="2" charset="0"/>
              </a:rPr>
              <a:t>Similar flavors to Napa but with riper, softer tannins and warming alcohol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 the last decade, the Cabernet producers honed their growing practices and cellar efforts, and they are turning out complex, more elegant bottles, as opposed to the very ripe Cabs in the past</a:t>
            </a:r>
          </a:p>
          <a:p>
            <a:pPr marL="171450" indent="-171450">
              <a:buFont typeface="Arial" panose="020B0604020202020204" pitchFamily="34" charset="0"/>
              <a:buChar char="•"/>
            </a:pPr>
            <a:r>
              <a:rPr lang="en-US" sz="1200" dirty="0">
                <a:solidFill>
                  <a:srgbClr val="44546A"/>
                </a:solidFill>
                <a:latin typeface="Proxima Nova Light" panose="02000506030000020004" pitchFamily="2" charset="0"/>
              </a:rPr>
              <a:t>Generally priced lower than Napa and Sonoma, but there are a few expensive outliers</a:t>
            </a:r>
          </a:p>
          <a:p>
            <a:pPr marL="171450" indent="-171450">
              <a:buFont typeface="Arial" panose="020B0604020202020204" pitchFamily="34" charset="0"/>
              <a:buChar char="•"/>
            </a:pPr>
            <a:r>
              <a:rPr lang="en-US" sz="1200" dirty="0">
                <a:solidFill>
                  <a:srgbClr val="44546A"/>
                </a:solidFill>
                <a:latin typeface="Proxima Nova Light" panose="02000506030000020004" pitchFamily="2" charset="0"/>
              </a:rPr>
              <a:t>And if you think about it, Paso Robles is not too far from Los Angeles where visitors can easily drive to and spend money, just like Silicon Valley folks travel to Napa.</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5D77B3-0885-4C87-92AE-3C569B628AF0}" type="slidenum">
              <a:rPr lang="en-US" smtClean="0"/>
              <a:t>48</a:t>
            </a:fld>
            <a:endParaRPr lang="en-US"/>
          </a:p>
        </p:txBody>
      </p:sp>
    </p:spTree>
    <p:extLst>
      <p:ext uri="{BB962C8B-B14F-4D97-AF65-F5344CB8AC3E}">
        <p14:creationId xmlns:p14="http://schemas.microsoft.com/office/powerpoint/2010/main" val="6927544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buFont typeface="Arial" panose="020B0604020202020204" pitchFamily="34" charset="0"/>
              <a:buChar char="•"/>
            </a:pPr>
            <a:r>
              <a:rPr lang="en-AU" sz="1200" kern="1200" dirty="0">
                <a:solidFill>
                  <a:schemeClr val="tx1"/>
                </a:solidFill>
                <a:effectLst/>
                <a:latin typeface="+mn-lt"/>
                <a:ea typeface="+mn-ea"/>
                <a:cs typeface="+mn-cs"/>
              </a:rPr>
              <a:t>Western half of the state sits in the last temperate rainforest on earth, while east of the Cascades is a desert-like due to the rain shadow effect.</a:t>
            </a:r>
          </a:p>
          <a:p>
            <a:pPr marL="171450" indent="-171450">
              <a:lnSpc>
                <a:spcPct val="100000"/>
              </a:lnSpc>
              <a:buFont typeface="Arial" panose="020B0604020202020204" pitchFamily="34" charset="0"/>
              <a:buChar char="•"/>
            </a:pPr>
            <a:r>
              <a:rPr lang="en-AU" sz="1200" kern="1200" dirty="0">
                <a:solidFill>
                  <a:schemeClr val="tx1"/>
                </a:solidFill>
                <a:effectLst/>
                <a:latin typeface="+mn-lt"/>
                <a:ea typeface="+mn-ea"/>
                <a:cs typeface="+mn-cs"/>
              </a:rPr>
              <a:t>95% of its vineyards are located east of the Cascade Mountains, and the arid land necessitates irrigation. </a:t>
            </a:r>
            <a:endParaRPr lang="en-US" sz="1200" kern="1200" dirty="0">
              <a:solidFill>
                <a:srgbClr val="44546A"/>
              </a:solidFill>
              <a:effectLst/>
              <a:latin typeface="Proxima Nova Light" panose="02000506030000020004"/>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Columbia Valley AVA is the largest appellation in the state, covering 11 million acres—over one-quarter of Washington’s landmass.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Most of Washington's other AVAs, including Yakima Valley, Walla Walla Valley, and Horse Heaven Hills—the most important vineyard areas in the state—are nested within its borders.</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Yakima Valley was approved as Washington’s first AVA in 1983; it contains over one-third of the state’s vineyards, and it also has three nested AVAs: Snipes Mountain, Rattlesnake Hills, and Red Mountain all significant for producing excellent CS.</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Red Mountain is Washington's warmest growing region and its smallest. It has developed a reputation for noteworthy, powerful, tannic Cabernet Sauvignon</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Walla Walla Valley, along with Yakima Valley and its nested AVAs, also produces great CS.</a:t>
            </a:r>
            <a:endParaRPr lang="en-US" dirty="0"/>
          </a:p>
          <a:p>
            <a:endParaRPr lang="en-US" dirty="0"/>
          </a:p>
          <a:p>
            <a:r>
              <a:rPr lang="en-AU"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49</a:t>
            </a:fld>
            <a:endParaRPr lang="en-US"/>
          </a:p>
        </p:txBody>
      </p:sp>
    </p:spTree>
    <p:extLst>
      <p:ext uri="{BB962C8B-B14F-4D97-AF65-F5344CB8AC3E}">
        <p14:creationId xmlns:p14="http://schemas.microsoft.com/office/powerpoint/2010/main" val="18876635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4650" y="4400549"/>
            <a:ext cx="5797550" cy="4284663"/>
          </a:xfrm>
        </p:spPr>
        <p:txBody>
          <a:bodyPr/>
          <a:lstStyle/>
          <a:p>
            <a:r>
              <a:rPr lang="en-US"/>
              <a:t>Pinot = pine cone shape</a:t>
            </a:r>
          </a:p>
        </p:txBody>
      </p:sp>
      <p:sp>
        <p:nvSpPr>
          <p:cNvPr id="4" name="Slide Number Placeholder 3"/>
          <p:cNvSpPr>
            <a:spLocks noGrp="1"/>
          </p:cNvSpPr>
          <p:nvPr>
            <p:ph type="sldNum" sz="quarter" idx="5"/>
          </p:nvPr>
        </p:nvSpPr>
        <p:spPr/>
        <p:txBody>
          <a:bodyPr/>
          <a:lstStyle/>
          <a:p>
            <a:fld id="{705D77B3-0885-4C87-92AE-3C569B628AF0}" type="slidenum">
              <a:rPr lang="en-US" smtClean="0"/>
              <a:t>50</a:t>
            </a:fld>
            <a:endParaRPr lang="en-US"/>
          </a:p>
        </p:txBody>
      </p:sp>
    </p:spTree>
    <p:extLst>
      <p:ext uri="{BB962C8B-B14F-4D97-AF65-F5344CB8AC3E}">
        <p14:creationId xmlns:p14="http://schemas.microsoft.com/office/powerpoint/2010/main" val="2110990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200" b="0" kern="1200" dirty="0">
                <a:effectLst/>
                <a:latin typeface="+mn-lt"/>
                <a:ea typeface="+mn-ea"/>
                <a:cs typeface="+mn-cs"/>
              </a:rPr>
              <a:t>CS Originated in the Gironde in Southwest France (Bordeaux), earliest mentions are under the name </a:t>
            </a:r>
            <a:r>
              <a:rPr lang="en-US" sz="1200" b="0" i="1" kern="1200" dirty="0">
                <a:effectLst/>
                <a:latin typeface="+mn-lt"/>
                <a:ea typeface="+mn-ea"/>
                <a:cs typeface="+mn-cs"/>
              </a:rPr>
              <a:t>Petit Cabernet</a:t>
            </a:r>
            <a:r>
              <a:rPr lang="en-US" sz="1200" b="0" kern="1200" dirty="0">
                <a:effectLst/>
              </a:rPr>
              <a:t> in 1760s and 1770s. </a:t>
            </a:r>
            <a:endParaRPr lang="en-US" b="0" dirty="0"/>
          </a:p>
          <a:p>
            <a:pPr marL="171450" indent="-171450">
              <a:buClr>
                <a:schemeClr val="tx1"/>
              </a:buClr>
              <a:buFont typeface="Arial" panose="020B0604020202020204" pitchFamily="34" charset="0"/>
              <a:buChar char="•"/>
            </a:pPr>
            <a:r>
              <a:rPr lang="en-GB" sz="1200" dirty="0"/>
              <a:t>Sauvignon comes from the French word </a:t>
            </a:r>
            <a:r>
              <a:rPr lang="en-GB" sz="1200" dirty="0" err="1"/>
              <a:t>sauvage</a:t>
            </a:r>
            <a:r>
              <a:rPr lang="en-GB" sz="1200" dirty="0"/>
              <a:t> meaning wild, and Cabernet Sauvignon got its name from the fact that its wood and leaves resembled those of sauvignon blanc that has an appearance similar to wild grapevines</a:t>
            </a:r>
          </a:p>
          <a:p>
            <a:pPr marL="171450" indent="-171450">
              <a:buClr>
                <a:schemeClr val="tx1"/>
              </a:buClr>
              <a:buFont typeface="Arial" panose="020B0604020202020204" pitchFamily="34" charset="0"/>
              <a:buChar char="•"/>
            </a:pPr>
            <a:r>
              <a:rPr lang="en-US" sz="1200" b="0" kern="1200" dirty="0">
                <a:effectLst/>
                <a:latin typeface="+mn-lt"/>
                <a:ea typeface="+mn-ea"/>
                <a:cs typeface="+mn-cs"/>
              </a:rPr>
              <a:t>Cabernet Sauvignon is the most important, most planted and most expensive grape variety in The Napa Valley and truly the lifeblood of farming, winemaking, tourism and our economy.  </a:t>
            </a:r>
          </a:p>
          <a:p>
            <a:pPr>
              <a:buClr>
                <a:schemeClr val="tx1"/>
              </a:buClr>
            </a:pPr>
            <a:endParaRPr lang="en-US" dirty="0"/>
          </a:p>
        </p:txBody>
      </p:sp>
      <p:sp>
        <p:nvSpPr>
          <p:cNvPr id="4" name="Slide Number Placeholder 3"/>
          <p:cNvSpPr>
            <a:spLocks noGrp="1"/>
          </p:cNvSpPr>
          <p:nvPr>
            <p:ph type="sldNum" sz="quarter" idx="5"/>
          </p:nvPr>
        </p:nvSpPr>
        <p:spPr/>
        <p:txBody>
          <a:bodyPr/>
          <a:lstStyle/>
          <a:p>
            <a:fld id="{705D77B3-0885-4C87-92AE-3C569B628AF0}" type="slidenum">
              <a:rPr lang="en-US" smtClean="0"/>
              <a:t>5</a:t>
            </a:fld>
            <a:endParaRPr lang="en-US"/>
          </a:p>
        </p:txBody>
      </p:sp>
    </p:spTree>
    <p:extLst>
      <p:ext uri="{BB962C8B-B14F-4D97-AF65-F5344CB8AC3E}">
        <p14:creationId xmlns:p14="http://schemas.microsoft.com/office/powerpoint/2010/main" val="27447071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Chateau Ste. Michelle</a:t>
            </a:r>
          </a:p>
          <a:p>
            <a:r>
              <a:rPr lang="en-US" dirty="0"/>
              <a:t>1967</a:t>
            </a:r>
          </a:p>
        </p:txBody>
      </p:sp>
      <p:sp>
        <p:nvSpPr>
          <p:cNvPr id="4" name="Slide Number Placeholder 3"/>
          <p:cNvSpPr>
            <a:spLocks noGrp="1"/>
          </p:cNvSpPr>
          <p:nvPr>
            <p:ph type="sldNum" sz="quarter" idx="5"/>
          </p:nvPr>
        </p:nvSpPr>
        <p:spPr/>
        <p:txBody>
          <a:bodyPr/>
          <a:lstStyle/>
          <a:p>
            <a:fld id="{705D77B3-0885-4C87-92AE-3C569B628AF0}" type="slidenum">
              <a:rPr lang="en-US" smtClean="0"/>
              <a:t>51</a:t>
            </a:fld>
            <a:endParaRPr lang="en-US"/>
          </a:p>
        </p:txBody>
      </p:sp>
    </p:spTree>
    <p:extLst>
      <p:ext uri="{BB962C8B-B14F-4D97-AF65-F5344CB8AC3E}">
        <p14:creationId xmlns:p14="http://schemas.microsoft.com/office/powerpoint/2010/main" val="13363321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Washington’s first grapes were planted at Fort Vancouver in 1825.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Large-scale irrigation, fueled by runoff from the melting snowcaps of the Cascade Mountains, began in eastern Washington in 1903, unlocking the potential of the area’s sunny, dry climate.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Italian and German varietals were planted in the Yakima and Columbia Valleys and wine grape acreage expanded rapidly in the early part of the 20th century.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arrival of Prohibition in 1920 put a damper on wine grape production, but ironically may have helped spawn early interest in home winemaking.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first commercial-scale plantings began in the 1960s.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Andre Tchelistcheff consulted with and helped guide Chateau Ste. Michelle’s early efforts and mentored modern winemaking in the state.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1,000+ wineries in WA today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Over 40% of these vines have been planted in the last 10 years as the industry rapidly expands.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Washington State Wine Commission, similar to the NVV, was established in 1987. Great website for information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2003, the Washington Wine Institute invested $2.3 million investment to create new 2-year and 4-year degree programs supporting Washington’s growing wine industry.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5 years ago a world-class Wine Science Center at Washington State University opened in June 2015, which the industry helped fund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WA state has strong educational programs to prepare students for future careers in the wine industry just as Napa Valley does with NV College and UC Davis.</a:t>
            </a:r>
          </a:p>
          <a:p>
            <a:endParaRPr lang="en-US" dirty="0"/>
          </a:p>
        </p:txBody>
      </p:sp>
      <p:sp>
        <p:nvSpPr>
          <p:cNvPr id="4" name="Slide Number Placeholder 3"/>
          <p:cNvSpPr>
            <a:spLocks noGrp="1"/>
          </p:cNvSpPr>
          <p:nvPr>
            <p:ph type="sldNum" sz="quarter" idx="5"/>
          </p:nvPr>
        </p:nvSpPr>
        <p:spPr/>
        <p:txBody>
          <a:bodyPr/>
          <a:lstStyle/>
          <a:p>
            <a:fld id="{705D77B3-0885-4C87-92AE-3C569B628AF0}" type="slidenum">
              <a:rPr lang="en-US" smtClean="0"/>
              <a:t>52</a:t>
            </a:fld>
            <a:endParaRPr lang="en-US"/>
          </a:p>
        </p:txBody>
      </p:sp>
    </p:spTree>
    <p:extLst>
      <p:ext uri="{BB962C8B-B14F-4D97-AF65-F5344CB8AC3E}">
        <p14:creationId xmlns:p14="http://schemas.microsoft.com/office/powerpoint/2010/main" val="19726946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largest premium wine producing State in the US, accounting for 5% of the nations wine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14 nested AVAs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Many varieties are successful in WA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59% of production is of red wine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60,000+ acres planted, almost 19,000 acres is Cabernet Sauvignon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WA wine has become an influential $8.4 billion-plus industry within the state. </a:t>
            </a:r>
          </a:p>
          <a:p>
            <a:pPr lvl="0"/>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53</a:t>
            </a:fld>
            <a:endParaRPr lang="en-US"/>
          </a:p>
        </p:txBody>
      </p:sp>
    </p:spTree>
    <p:extLst>
      <p:ext uri="{BB962C8B-B14F-4D97-AF65-F5344CB8AC3E}">
        <p14:creationId xmlns:p14="http://schemas.microsoft.com/office/powerpoint/2010/main" val="21089051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Continental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Being so far north in latitude the growing season is shorter than regions further south, but the additional daylight hours means the grapes still ripen.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Despite having a slightly shorter growing season because of its northerly latitude, the number of sun hours received in Washington is equal to Napa Valley due to the incredibly long days at this higher latitude.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growing regions receive an average of 16 hours of sunlight per day in the growing season (1 hour more than Napa)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Dry continental climate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Only 7-12 inches of rain fall in Eastern Washington during the year due to rain shadow, as opposed to 35-38 inches in the western region.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44546A"/>
                </a:solidFill>
                <a:latin typeface="Proxima Nova Light" panose="02000506030000020004" pitchFamily="2" charset="0"/>
              </a:rPr>
              <a:t>Low disease pressure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44546A"/>
                </a:solidFill>
                <a:latin typeface="Proxima Nova Light" panose="02000506030000020004" pitchFamily="2" charset="0"/>
              </a:rPr>
              <a:t>Irrigation is essential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Warm-to-hot days in the high 80s and 90s during the growing season, with large diurnal swings maintain freshness/acidity, again similar to Napa Valley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And winter freeze and vine kill is a major hazard in the region, but again, CS can withstand this well.</a:t>
            </a:r>
          </a:p>
        </p:txBody>
      </p:sp>
      <p:sp>
        <p:nvSpPr>
          <p:cNvPr id="4" name="Slide Number Placeholder 3"/>
          <p:cNvSpPr>
            <a:spLocks noGrp="1"/>
          </p:cNvSpPr>
          <p:nvPr>
            <p:ph type="sldNum" sz="quarter" idx="5"/>
          </p:nvPr>
        </p:nvSpPr>
        <p:spPr/>
        <p:txBody>
          <a:bodyPr/>
          <a:lstStyle/>
          <a:p>
            <a:fld id="{1EC5502E-24B2-864C-99B6-8E395A01E9BE}" type="slidenum">
              <a:rPr lang="en-US" smtClean="0"/>
              <a:t>54</a:t>
            </a:fld>
            <a:endParaRPr lang="en-US"/>
          </a:p>
        </p:txBody>
      </p:sp>
    </p:spTree>
    <p:extLst>
      <p:ext uri="{BB962C8B-B14F-4D97-AF65-F5344CB8AC3E}">
        <p14:creationId xmlns:p14="http://schemas.microsoft.com/office/powerpoint/2010/main" val="22760316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mn-lt"/>
                <a:ea typeface="+mn-ea"/>
                <a:cs typeface="+mn-cs"/>
              </a:rPr>
              <a:t>Generalizations can be made about soil and geology east of the Cascades—the bedrock is invariably basalt, overlaid by sediments deposited by the Missoula Floods, a catastrophic cycle of massive floods that occurred repeatedly at the end of the last ice age, some 12,000 to 18,000 years ago.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Vineyards in eastern Washington are thus generally planted on sandy or silty loam soils derived from the flood-borne sediments.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Poor Nitrogen Content in these types of soils, makes the vines work harder to send nutrients to the grapes thus spending less energy on the foliage.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Sandy/rocky soils provide excellent drainage and the vine’s roots must dig deep to find it.</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Despite broad similarities in climate and soil, however, eastern Washington's vineyards tend to be spread out, with great distances between large vineyard plots.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55</a:t>
            </a:fld>
            <a:endParaRPr lang="en-US"/>
          </a:p>
        </p:txBody>
      </p:sp>
    </p:spTree>
    <p:extLst>
      <p:ext uri="{BB962C8B-B14F-4D97-AF65-F5344CB8AC3E}">
        <p14:creationId xmlns:p14="http://schemas.microsoft.com/office/powerpoint/2010/main" val="1536787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region is planted on its own rootstocks because phylloxera cannot survive the harsh winters and the region is so isolated.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These cold winter temperatures kill many vineyard disease-carrying pests such as phylloxera, moths, mites and nematodes.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 a result, the viticulture is remarkably sustainable, many practicing organic and pesticide free.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Yet at the same time, there’s often a lack of nutrients in the soils and Eastern WA vineyards require fertilization. There is a strong presence of organic composts and teas being utilized to maintain proper health of the soil.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Washington has an abundance of water sources, from the Columbia River basin for irrigation - which is essential on these soils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Due to the high drainage of the soil and the heat of the summer the more sensitive Cabernet and Merlot vines will often shut down and stop metabolizing sugars, allowing the grapes to hang well into September and October to ripen and avoid green, herbal flavors.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But one challenge they have which Napa doesn’t is that they must harvest before early autumn freezing temperatures hit. Ripeness – both sugar and physiological ripeness – may be affected if they must harvest before the freezing temperatures occur.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44546A"/>
                </a:solidFill>
                <a:latin typeface="Proxima Nova Light" panose="02000506030000020004"/>
              </a:rPr>
              <a:t>Unlike Napa, machine harvest is very common</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As Cabernet is such a late </a:t>
            </a:r>
            <a:r>
              <a:rPr lang="en-US" sz="1200" kern="1200" dirty="0" err="1">
                <a:solidFill>
                  <a:schemeClr val="tx1"/>
                </a:solidFill>
                <a:effectLst/>
                <a:latin typeface="+mn-lt"/>
                <a:ea typeface="+mn-ea"/>
                <a:cs typeface="+mn-cs"/>
              </a:rPr>
              <a:t>ripener</a:t>
            </a:r>
            <a:r>
              <a:rPr lang="en-US" sz="1200" kern="1200" dirty="0">
                <a:solidFill>
                  <a:schemeClr val="tx1"/>
                </a:solidFill>
                <a:effectLst/>
                <a:latin typeface="+mn-lt"/>
                <a:ea typeface="+mn-ea"/>
                <a:cs typeface="+mn-cs"/>
              </a:rPr>
              <a:t> and green flavors are not desirable the grapes will often hang until the leaves turn yellow and start falling off, it is at this point that the vines are dumping K (potassium) into the fruit (making them more appealing to birds) and acid levels plummet.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For this reason acidulation is always required to adjust pH in the wine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56</a:t>
            </a:fld>
            <a:endParaRPr lang="en-US"/>
          </a:p>
        </p:txBody>
      </p:sp>
    </p:spTree>
    <p:extLst>
      <p:ext uri="{BB962C8B-B14F-4D97-AF65-F5344CB8AC3E}">
        <p14:creationId xmlns:p14="http://schemas.microsoft.com/office/powerpoint/2010/main" val="27241279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What are the standards for claiming or implying that the appellation of origin is “Washington?”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the label states “Washington,” at least 95 percent of the grapes used in the production of the wine must have been grown in Washington.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If the label states “Washington” and the name of an American Viticultural Area (AVA) located entirely within Washington, at least 95 percent of the grapes used in the production of the wine must have been grown in Washington.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If the label states “Washington” and the name of an AVA located in both Washington and an adjoining state, at least 95 percent of the grapes used in the production of the wine </a:t>
            </a:r>
            <a:r>
              <a:rPr lang="en-US" sz="1200" b="1" i="0" kern="1200" dirty="0">
                <a:solidFill>
                  <a:schemeClr val="tx1"/>
                </a:solidFill>
                <a:effectLst/>
                <a:latin typeface="+mn-lt"/>
                <a:ea typeface="+mn-ea"/>
                <a:cs typeface="+mn-cs"/>
              </a:rPr>
              <a:t>must have been grown in the AVA or </a:t>
            </a:r>
            <a:r>
              <a:rPr lang="en-US" sz="1200" b="0" i="0" kern="1200" dirty="0">
                <a:solidFill>
                  <a:schemeClr val="tx1"/>
                </a:solidFill>
                <a:effectLst/>
                <a:latin typeface="+mn-lt"/>
                <a:ea typeface="+mn-ea"/>
                <a:cs typeface="+mn-cs"/>
              </a:rPr>
              <a:t>in Washington.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Overlapping AVAs with OR - Walla Walla and Columbia Gorge</a:t>
            </a:r>
          </a:p>
          <a:p>
            <a:r>
              <a:rPr lang="en-US" sz="1200" b="0" i="0" kern="1200" dirty="0">
                <a:solidFill>
                  <a:schemeClr val="tx1"/>
                </a:solidFill>
                <a:effectLst/>
                <a:latin typeface="+mn-lt"/>
                <a:ea typeface="+mn-ea"/>
                <a:cs typeface="+mn-cs"/>
              </a:rPr>
              <a:t>Lewis-Clark Valley with Idaho</a:t>
            </a:r>
          </a:p>
          <a:p>
            <a:br>
              <a:rPr lang="en-US" dirty="0"/>
            </a:br>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57</a:t>
            </a:fld>
            <a:endParaRPr lang="en-US"/>
          </a:p>
        </p:txBody>
      </p:sp>
    </p:spTree>
    <p:extLst>
      <p:ext uri="{BB962C8B-B14F-4D97-AF65-F5344CB8AC3E}">
        <p14:creationId xmlns:p14="http://schemas.microsoft.com/office/powerpoint/2010/main" val="33596982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wines are generally inky purple with high alcohols and moderately fresh acids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Firm tannins derived from both fruit and oak – especially grainy tannins if the grapes are harvested earlier than desired due to an early freeze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Savory Cabernets, with classic cassis, mint and some dark earthy humus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wines are big and structured and are made in the model of Napa but few have the elegance and detail that Napa Cabernet displays.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find many of the Cabernet can be Foursquare = lacks some subtlety or nuances and is more direct and rock-solid in its flavor and 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Is Syrah or Riesling in their future?</a:t>
            </a:r>
          </a:p>
        </p:txBody>
      </p:sp>
      <p:sp>
        <p:nvSpPr>
          <p:cNvPr id="4" name="Slide Number Placeholder 3"/>
          <p:cNvSpPr>
            <a:spLocks noGrp="1"/>
          </p:cNvSpPr>
          <p:nvPr>
            <p:ph type="sldNum" sz="quarter" idx="5"/>
          </p:nvPr>
        </p:nvSpPr>
        <p:spPr/>
        <p:txBody>
          <a:bodyPr/>
          <a:lstStyle/>
          <a:p>
            <a:fld id="{705D77B3-0885-4C87-92AE-3C569B628AF0}" type="slidenum">
              <a:rPr lang="en-US" smtClean="0"/>
              <a:t>58</a:t>
            </a:fld>
            <a:endParaRPr lang="en-US"/>
          </a:p>
        </p:txBody>
      </p:sp>
    </p:spTree>
    <p:extLst>
      <p:ext uri="{BB962C8B-B14F-4D97-AF65-F5344CB8AC3E}">
        <p14:creationId xmlns:p14="http://schemas.microsoft.com/office/powerpoint/2010/main" val="18326834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546A"/>
                </a:solidFill>
                <a:latin typeface="Proxima Nova Light" panose="02000506030000020004"/>
              </a:rPr>
              <a:t>Renowned wine region in SW France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Bordeaux enjoys the distinction of being the largest AOC vineyard of France, and this can be attributed to its great diversity of high-quality terroirs. </a:t>
            </a:r>
          </a:p>
          <a:p>
            <a:r>
              <a:rPr lang="en-US" sz="1200" b="0" i="0" kern="1200" dirty="0">
                <a:solidFill>
                  <a:schemeClr val="tx1"/>
                </a:solidFill>
                <a:effectLst/>
                <a:latin typeface="+mn-lt"/>
                <a:ea typeface="+mn-ea"/>
                <a:cs typeface="+mn-cs"/>
              </a:rPr>
              <a:t>We separate the Left and Right Banks</a:t>
            </a:r>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60</a:t>
            </a:fld>
            <a:endParaRPr lang="en-US"/>
          </a:p>
        </p:txBody>
      </p:sp>
    </p:spTree>
    <p:extLst>
      <p:ext uri="{BB962C8B-B14F-4D97-AF65-F5344CB8AC3E}">
        <p14:creationId xmlns:p14="http://schemas.microsoft.com/office/powerpoint/2010/main" val="30832053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546A"/>
                </a:solidFill>
                <a:latin typeface="Proxima Nova Light" panose="02000506030000020004"/>
              </a:rPr>
              <a:t>60 diverse appellations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546A"/>
                </a:solidFill>
                <a:latin typeface="Proxima Nova Light" panose="02000506030000020004"/>
              </a:rPr>
              <a:t>Produces 15% of all French wine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546A"/>
                </a:solidFill>
                <a:latin typeface="Proxima Nova Light" panose="02000506030000020004"/>
              </a:rPr>
              <a:t>89% RED compared to 76% Red in NAPA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44546A"/>
                </a:solidFill>
                <a:latin typeface="Proxima Nova Light" panose="02000506030000020004"/>
              </a:rPr>
              <a:t>Approx</a:t>
            </a:r>
            <a:r>
              <a:rPr lang="en-US" dirty="0">
                <a:solidFill>
                  <a:srgbClr val="44546A"/>
                </a:solidFill>
                <a:latin typeface="Proxima Nova Light" panose="02000506030000020004"/>
              </a:rPr>
              <a:t> 6,000 chateaux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broad range of wines and prices that it produces offers wine lovers a wide selection to choose from</a:t>
            </a:r>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61</a:t>
            </a:fld>
            <a:endParaRPr lang="en-US"/>
          </a:p>
        </p:txBody>
      </p:sp>
    </p:spTree>
    <p:extLst>
      <p:ext uri="{BB962C8B-B14F-4D97-AF65-F5344CB8AC3E}">
        <p14:creationId xmlns:p14="http://schemas.microsoft.com/office/powerpoint/2010/main" val="1969919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Cabernet Sauvignon’s origins for long remained shrouded in mystery but all was revealed in 1996, thanks to </a:t>
            </a:r>
            <a:r>
              <a:rPr lang="en-US" sz="1200" kern="1200" dirty="0" err="1">
                <a:solidFill>
                  <a:schemeClr val="tx1"/>
                </a:solidFill>
                <a:effectLst/>
                <a:latin typeface="+mn-lt"/>
                <a:ea typeface="+mn-ea"/>
                <a:cs typeface="+mn-cs"/>
              </a:rPr>
              <a:t>dna</a:t>
            </a:r>
            <a:r>
              <a:rPr lang="en-US" sz="1200" kern="1200" dirty="0">
                <a:solidFill>
                  <a:schemeClr val="tx1"/>
                </a:solidFill>
                <a:effectLst/>
                <a:latin typeface="+mn-lt"/>
                <a:ea typeface="+mn-ea"/>
                <a:cs typeface="+mn-cs"/>
              </a:rPr>
              <a:t> profiling by our own Carole Meredith (</a:t>
            </a:r>
            <a:r>
              <a:rPr lang="en-US" sz="1200" kern="1200" dirty="0" err="1">
                <a:solidFill>
                  <a:schemeClr val="tx1"/>
                </a:solidFill>
                <a:effectLst/>
                <a:latin typeface="+mn-lt"/>
                <a:ea typeface="+mn-ea"/>
                <a:cs typeface="+mn-cs"/>
              </a:rPr>
              <a:t>Lagier</a:t>
            </a:r>
            <a:r>
              <a:rPr lang="en-US" sz="1200" kern="1200" dirty="0">
                <a:solidFill>
                  <a:schemeClr val="tx1"/>
                </a:solidFill>
                <a:effectLst/>
                <a:latin typeface="+mn-lt"/>
                <a:ea typeface="+mn-ea"/>
                <a:cs typeface="+mn-cs"/>
              </a:rPr>
              <a:t>-Meredith) of UC Davis and her research assistant John Bowers determined it was a cross of Cab Franc and </a:t>
            </a:r>
            <a:r>
              <a:rPr lang="en-US" sz="1200" kern="1200" dirty="0" err="1">
                <a:solidFill>
                  <a:schemeClr val="tx1"/>
                </a:solidFill>
                <a:effectLst/>
                <a:latin typeface="+mn-lt"/>
                <a:ea typeface="+mn-ea"/>
                <a:cs typeface="+mn-cs"/>
              </a:rPr>
              <a:t>Sauv</a:t>
            </a:r>
            <a:r>
              <a:rPr lang="en-US" sz="1200" kern="1200" dirty="0">
                <a:solidFill>
                  <a:schemeClr val="tx1"/>
                </a:solidFill>
                <a:effectLst/>
                <a:latin typeface="+mn-lt"/>
                <a:ea typeface="+mn-ea"/>
                <a:cs typeface="+mn-cs"/>
              </a:rPr>
              <a:t> Blanc. Most likely this was a natural occurrence in the vineyard and this neatly explains why Cabernet Sauvignon can smell like either or both of its parents</a:t>
            </a:r>
          </a:p>
          <a:p>
            <a:pPr marL="171450" indent="-171450">
              <a:buClr>
                <a:schemeClr val="tx1"/>
              </a:buClr>
              <a:buFont typeface="Arial" panose="020B0604020202020204" pitchFamily="34" charset="0"/>
              <a:buChar char="•"/>
            </a:pPr>
            <a:r>
              <a:rPr lang="en-US" sz="1200" b="0" kern="1200" dirty="0">
                <a:effectLst/>
                <a:latin typeface="+mn-lt"/>
                <a:ea typeface="+mn-ea"/>
                <a:cs typeface="+mn-cs"/>
              </a:rPr>
              <a:t>Its homeland in the Bordeaux, France and it’s also grown in many warm regions of California, including Sonoma County, Paso Robles and the Central Valley, but it is truly king in Napa Valley.  It is also grown around the world, as we’ll see</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Cabernet is the world’s most renowned red wine grape and the most cultivated grape variety, planted in almost every country that produces wine, representing 5% of the total world area under vines. As such, it is known as an “international variety”.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Proxima Nova Light" panose="02000506030000020004" pitchFamily="2"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05D77B3-0885-4C87-92AE-3C569B628AF0}" type="slidenum">
              <a:rPr lang="en-US" smtClean="0"/>
              <a:t>6</a:t>
            </a:fld>
            <a:endParaRPr lang="en-US"/>
          </a:p>
        </p:txBody>
      </p:sp>
    </p:spTree>
    <p:extLst>
      <p:ext uri="{BB962C8B-B14F-4D97-AF65-F5344CB8AC3E}">
        <p14:creationId xmlns:p14="http://schemas.microsoft.com/office/powerpoint/2010/main" val="11377141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Bordeaux wine has been produced here since the Romans planted the first vineyards to make wine for the soldiers almost 2,000 years ago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Region takes its name from the region’s capital city.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 1152 Eleanor, Duchess of Aquitaine married King Henry of England and for the next 300 years the region was under English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Bordeaux wine trade flourished as a result of trade with England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 the 17th century, Dutch began to drain the marshland around the Médoc on the Left Bank and planted more vineyards.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1855 Classification for Medoc, Sauternes + Haut </a:t>
            </a:r>
            <a:r>
              <a:rPr lang="en-US" sz="1200" b="0" i="0" kern="1200" dirty="0" err="1">
                <a:solidFill>
                  <a:schemeClr val="tx1"/>
                </a:solidFill>
                <a:effectLst/>
                <a:latin typeface="+mn-lt"/>
                <a:ea typeface="+mn-ea"/>
                <a:cs typeface="+mn-cs"/>
              </a:rPr>
              <a:t>Brion</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 the late 19th century, almost all Bordeaux vineyards were destroyed by Phylloxera, then rescued by grafting native French vines onto pest-resistant American rootstock.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1882: Bordeaux mixture was discovered – sulfur and copper to combat downy mildew (more problematic than powdery mildew)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Easier to grow grapes in Napa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 order to guarantee quality and provenance, the INAO or </a:t>
            </a:r>
            <a:r>
              <a:rPr lang="en-US" sz="1200" b="0" i="0" kern="1200" dirty="0" err="1">
                <a:solidFill>
                  <a:schemeClr val="tx1"/>
                </a:solidFill>
                <a:effectLst/>
                <a:latin typeface="+mn-lt"/>
                <a:ea typeface="+mn-ea"/>
                <a:cs typeface="+mn-cs"/>
              </a:rPr>
              <a:t>Institut</a:t>
            </a:r>
            <a:r>
              <a:rPr lang="en-US" sz="1200" b="0" i="0" kern="1200" dirty="0">
                <a:solidFill>
                  <a:schemeClr val="tx1"/>
                </a:solidFill>
                <a:effectLst/>
                <a:latin typeface="+mn-lt"/>
                <a:ea typeface="+mn-ea"/>
                <a:cs typeface="+mn-cs"/>
              </a:rPr>
              <a:t> National des Appellations </a:t>
            </a:r>
            <a:r>
              <a:rPr lang="en-US" sz="1200" b="0" i="0" kern="1200" dirty="0" err="1">
                <a:solidFill>
                  <a:schemeClr val="tx1"/>
                </a:solidFill>
                <a:effectLst/>
                <a:latin typeface="+mn-lt"/>
                <a:ea typeface="+mn-ea"/>
                <a:cs typeface="+mn-cs"/>
              </a:rPr>
              <a:t>d’Origine</a:t>
            </a:r>
            <a:r>
              <a:rPr lang="en-US" sz="1200" b="0" i="0" kern="1200" dirty="0">
                <a:solidFill>
                  <a:schemeClr val="tx1"/>
                </a:solidFill>
                <a:effectLst/>
                <a:latin typeface="+mn-lt"/>
                <a:ea typeface="+mn-ea"/>
                <a:cs typeface="+mn-cs"/>
              </a:rPr>
              <a:t>, passed laws in 1936 stating that all regions in France had to name their wines by the place in which they had been produced.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44546A"/>
                </a:solidFill>
                <a:latin typeface="Proxima Nova Light" panose="02000506030000020004" pitchFamily="2" charset="0"/>
                <a:ea typeface="MS Mincho" panose="02020609040205080304" pitchFamily="49" charset="-128"/>
                <a:cs typeface="Times New Roman" panose="02020603050405020304" pitchFamily="18" charset="0"/>
              </a:rPr>
              <a:t>1972 – chateau bottling mandatory for classified growths – used to be bottled in London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Within Bordeaux the more agriculturally dependable Merlot is almost three times as popular. For Reds 22.5% is CS vs. 66% for Merlot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Cabernet’s stronghold is on the left bank of the River Gironde, most notably the famously well-drained gravels of the Médoc and Graves.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5D77B3-0885-4C87-92AE-3C569B628AF0}" type="slidenum">
              <a:rPr lang="en-US" smtClean="0"/>
              <a:t>62</a:t>
            </a:fld>
            <a:endParaRPr lang="en-US"/>
          </a:p>
        </p:txBody>
      </p:sp>
    </p:spTree>
    <p:extLst>
      <p:ext uri="{BB962C8B-B14F-4D97-AF65-F5344CB8AC3E}">
        <p14:creationId xmlns:p14="http://schemas.microsoft.com/office/powerpoint/2010/main" val="40638498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Bordeaux introduced the concept of classification in 1855 under Napoleon III, and it now serves as an expression of quality and prestige worldwide.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Ranked the top properties of Bordeaux by price prior to international exposure at the Universal Exposition in Paris later that year</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Only Medoc (and Sauternes) plus Ch. Haut </a:t>
            </a:r>
            <a:r>
              <a:rPr lang="en-AU" sz="1200" kern="1200" dirty="0" err="1">
                <a:solidFill>
                  <a:schemeClr val="tx1"/>
                </a:solidFill>
                <a:effectLst/>
                <a:latin typeface="+mn-lt"/>
                <a:ea typeface="+mn-ea"/>
                <a:cs typeface="+mn-cs"/>
              </a:rPr>
              <a:t>Brion</a:t>
            </a: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1</a:t>
            </a:r>
            <a:r>
              <a:rPr lang="en-AU" sz="1200" kern="1200" baseline="30000" dirty="0">
                <a:solidFill>
                  <a:schemeClr val="tx1"/>
                </a:solidFill>
                <a:effectLst/>
                <a:latin typeface="+mn-lt"/>
                <a:ea typeface="+mn-ea"/>
                <a:cs typeface="+mn-cs"/>
              </a:rPr>
              <a:t>st</a:t>
            </a:r>
            <a:r>
              <a:rPr lang="en-AU" sz="1200" kern="1200" dirty="0">
                <a:solidFill>
                  <a:schemeClr val="tx1"/>
                </a:solidFill>
                <a:effectLst/>
                <a:latin typeface="+mn-lt"/>
                <a:ea typeface="+mn-ea"/>
                <a:cs typeface="+mn-cs"/>
              </a:rPr>
              <a:t> through 5</a:t>
            </a:r>
            <a:r>
              <a:rPr lang="en-AU" sz="1200" kern="1200" baseline="30000" dirty="0">
                <a:solidFill>
                  <a:schemeClr val="tx1"/>
                </a:solidFill>
                <a:effectLst/>
                <a:latin typeface="+mn-lt"/>
                <a:ea typeface="+mn-ea"/>
                <a:cs typeface="+mn-cs"/>
              </a:rPr>
              <a:t>th</a:t>
            </a:r>
            <a:r>
              <a:rPr lang="en-AU" sz="1200" kern="1200" dirty="0">
                <a:solidFill>
                  <a:schemeClr val="tx1"/>
                </a:solidFill>
                <a:effectLst/>
                <a:latin typeface="+mn-lt"/>
                <a:ea typeface="+mn-ea"/>
                <a:cs typeface="+mn-cs"/>
              </a:rPr>
              <a:t> growth</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It should be emphasized that a wine or appellation can still be outstanding even if it is not a part of these classifications!</a:t>
            </a:r>
          </a:p>
          <a:p>
            <a:pPr marL="171450" indent="-171450">
              <a:buFont typeface="Arial" panose="020B0604020202020204" pitchFamily="34" charset="0"/>
              <a:buChar char="•"/>
            </a:pPr>
            <a:endParaRPr lang="en-US" sz="1200" b="0" i="0" u="sng"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lang="en-US" sz="1200" b="0" i="0" u="sng"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The Crus Artisans classification</a:t>
            </a:r>
            <a:endParaRPr lang="en-US" sz="1200" b="0" i="0" u="sng"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1973 Mouton $850 vs $350</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There are several classifications in Gironde, listed in order of seniority: </a:t>
            </a:r>
          </a:p>
          <a:p>
            <a:pPr marL="171450" indent="-171450">
              <a:buFont typeface="Arial" panose="020B0604020202020204" pitchFamily="34" charset="0"/>
              <a:buChar char="•"/>
            </a:pPr>
            <a:r>
              <a:rPr lang="en-US" sz="1200" b="0" i="0" u="sng" strike="noStrike"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The 1855 classification</a:t>
            </a:r>
            <a:endParaRPr lang="en-US" sz="1200" b="0" i="0" u="sng"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sng" strike="noStrike" kern="1200" dirty="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The Graves classification</a:t>
            </a:r>
            <a:endParaRPr lang="en-US" sz="1200" b="0" i="0" u="sng"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sng" strike="noStrike" kern="1200" dirty="0">
                <a:solidFill>
                  <a:srgbClr val="0563C1"/>
                </a:solidFill>
                <a:effectLst/>
                <a:latin typeface="+mn-lt"/>
                <a:ea typeface="+mn-ea"/>
                <a:cs typeface="+mn-cs"/>
                <a:hlinkClick r:id="rId6">
                  <a:extLst>
                    <a:ext uri="{A12FA001-AC4F-418D-AE19-62706E023703}">
                      <ahyp:hlinkClr xmlns:ahyp="http://schemas.microsoft.com/office/drawing/2018/hyperlinkcolor" val="tx"/>
                    </a:ext>
                  </a:extLst>
                </a:hlinkClick>
              </a:rPr>
              <a:t>The Saint-Émilion</a:t>
            </a:r>
            <a:r>
              <a:rPr lang="en-US" sz="1200" b="0" i="0" u="sng" strike="noStrike" kern="1200" dirty="0">
                <a:solidFill>
                  <a:schemeClr val="tx1"/>
                </a:solidFill>
                <a:effectLst/>
                <a:latin typeface="+mn-lt"/>
                <a:ea typeface="+mn-ea"/>
                <a:cs typeface="+mn-cs"/>
                <a:hlinkClick r:id="rId6">
                  <a:extLst>
                    <a:ext uri="{A12FA001-AC4F-418D-AE19-62706E023703}">
                      <ahyp:hlinkClr xmlns:ahyp="http://schemas.microsoft.com/office/drawing/2018/hyperlinkcolor" val="tx"/>
                    </a:ext>
                  </a:extLst>
                </a:hlinkClick>
              </a:rPr>
              <a:t> classification</a:t>
            </a:r>
            <a:endParaRPr lang="en-US" sz="1200" b="0" i="0" u="sng"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sng" strike="noStrike" kern="1200" dirty="0">
                <a:solidFill>
                  <a:schemeClr val="tx1"/>
                </a:solidFill>
                <a:effectLst/>
                <a:latin typeface="+mn-lt"/>
                <a:ea typeface="+mn-ea"/>
                <a:cs typeface="+mn-cs"/>
                <a:hlinkClick r:id="rId7">
                  <a:extLst>
                    <a:ext uri="{A12FA001-AC4F-418D-AE19-62706E023703}">
                      <ahyp:hlinkClr xmlns:ahyp="http://schemas.microsoft.com/office/drawing/2018/hyperlinkcolor" val="tx"/>
                    </a:ext>
                  </a:extLst>
                </a:hlinkClick>
              </a:rPr>
              <a:t>The Crus Bourgeois du Médoc </a:t>
            </a:r>
            <a:r>
              <a:rPr lang="en-US" sz="1200" b="0" i="0" u="sng" strike="noStrike" kern="1200" dirty="0" err="1">
                <a:solidFill>
                  <a:schemeClr val="tx1"/>
                </a:solidFill>
                <a:effectLst/>
                <a:latin typeface="+mn-lt"/>
                <a:ea typeface="+mn-ea"/>
                <a:cs typeface="+mn-cs"/>
                <a:hlinkClick r:id="rId7">
                  <a:extLst>
                    <a:ext uri="{A12FA001-AC4F-418D-AE19-62706E023703}">
                      <ahyp:hlinkClr xmlns:ahyp="http://schemas.microsoft.com/office/drawing/2018/hyperlinkcolor" val="tx"/>
                    </a:ext>
                  </a:extLst>
                </a:hlinkClick>
              </a:rPr>
              <a:t>cla</a:t>
            </a:r>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63</a:t>
            </a:fld>
            <a:endParaRPr lang="en-US"/>
          </a:p>
        </p:txBody>
      </p:sp>
    </p:spTree>
    <p:extLst>
      <p:ext uri="{BB962C8B-B14F-4D97-AF65-F5344CB8AC3E}">
        <p14:creationId xmlns:p14="http://schemas.microsoft.com/office/powerpoint/2010/main" val="27029883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1973 Mouton $850 vs $350</a:t>
            </a:r>
          </a:p>
          <a:p>
            <a:r>
              <a:rPr lang="en-US" dirty="0"/>
              <a:t>Nowadays price is perhaps, but not always, a better indication of quality</a:t>
            </a:r>
          </a:p>
          <a:p>
            <a:r>
              <a:rPr lang="en-US" dirty="0"/>
              <a:t>Yet the 1855 Classification is still held up as a measurement of greatness and uniqueness of Bordeaux</a:t>
            </a:r>
          </a:p>
          <a:p>
            <a:endParaRPr lang="en-US" dirty="0"/>
          </a:p>
          <a:p>
            <a:r>
              <a:rPr lang="en-US" sz="1200" b="0" kern="1200" cap="all" dirty="0">
                <a:solidFill>
                  <a:schemeClr val="tx1"/>
                </a:solidFill>
                <a:effectLst/>
                <a:latin typeface="+mn-lt"/>
                <a:ea typeface="+mn-ea"/>
                <a:cs typeface="+mn-cs"/>
              </a:rPr>
              <a:t>THE FIVE BORDEAUX WINE CLASSIFICATIONS</a:t>
            </a:r>
          </a:p>
          <a:p>
            <a:r>
              <a:rPr lang="en-US" sz="1200" b="0" i="0" kern="1200" dirty="0">
                <a:solidFill>
                  <a:schemeClr val="tx1"/>
                </a:solidFill>
                <a:effectLst/>
                <a:latin typeface="+mn-lt"/>
                <a:ea typeface="+mn-ea"/>
                <a:cs typeface="+mn-cs"/>
              </a:rPr>
              <a:t>Bordeaux introduced the concept of classification in 1855 under Napoleon III, and it now serves as an expression of quality and prestige worldwide. The principle of the crus </a:t>
            </a:r>
            <a:r>
              <a:rPr lang="en-US" sz="1200" b="0" i="0" kern="1200" dirty="0" err="1">
                <a:solidFill>
                  <a:schemeClr val="tx1"/>
                </a:solidFill>
                <a:effectLst/>
                <a:latin typeface="+mn-lt"/>
                <a:ea typeface="+mn-ea"/>
                <a:cs typeface="+mn-cs"/>
              </a:rPr>
              <a:t>classés</a:t>
            </a:r>
            <a:r>
              <a:rPr lang="en-US" sz="1200" b="0" i="0" kern="1200" dirty="0">
                <a:solidFill>
                  <a:schemeClr val="tx1"/>
                </a:solidFill>
                <a:effectLst/>
                <a:latin typeface="+mn-lt"/>
                <a:ea typeface="+mn-ea"/>
                <a:cs typeface="+mn-cs"/>
              </a:rPr>
              <a:t> (“classified growths”) perfectly illustrates the synthesis of a terroir’s typical characteristics and dedicated human intervention over many generations to ensure quality.</a:t>
            </a:r>
          </a:p>
          <a:p>
            <a:r>
              <a:rPr lang="en-US" sz="1200" b="0" i="0" kern="1200" dirty="0">
                <a:solidFill>
                  <a:schemeClr val="tx1"/>
                </a:solidFill>
                <a:effectLst/>
                <a:latin typeface="+mn-lt"/>
                <a:ea typeface="+mn-ea"/>
                <a:cs typeface="+mn-cs"/>
              </a:rPr>
              <a:t>It should be emphasized that a wine or appellation can still be outstanding even if it is not a part of these classifications!</a:t>
            </a:r>
          </a:p>
          <a:p>
            <a:r>
              <a:rPr lang="en-US" sz="1200" b="0" i="0" kern="1200" dirty="0">
                <a:solidFill>
                  <a:schemeClr val="tx1"/>
                </a:solidFill>
                <a:effectLst/>
                <a:latin typeface="+mn-lt"/>
                <a:ea typeface="+mn-ea"/>
                <a:cs typeface="+mn-cs"/>
              </a:rPr>
              <a:t>There are several classifications in Gironde, listed in order of seniority: </a:t>
            </a:r>
          </a:p>
          <a:p>
            <a:r>
              <a:rPr lang="en-US" sz="1200" b="0" i="0" u="none" strike="noStrike" kern="1200" dirty="0">
                <a:solidFill>
                  <a:schemeClr val="tx1"/>
                </a:solidFill>
                <a:effectLst/>
                <a:latin typeface="+mn-lt"/>
                <a:ea typeface="+mn-ea"/>
                <a:cs typeface="+mn-cs"/>
                <a:hlinkClick r:id="rId3"/>
              </a:rPr>
              <a:t>The 1855 classification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4"/>
              </a:rPr>
              <a:t>The Graves classification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5"/>
              </a:rPr>
              <a:t>The Saint-</a:t>
            </a:r>
            <a:r>
              <a:rPr lang="en-US" sz="1200" b="0" i="0" u="none" strike="noStrike" kern="1200" dirty="0" err="1">
                <a:solidFill>
                  <a:schemeClr val="tx1"/>
                </a:solidFill>
                <a:effectLst/>
                <a:latin typeface="+mn-lt"/>
                <a:ea typeface="+mn-ea"/>
                <a:cs typeface="+mn-cs"/>
                <a:hlinkClick r:id="rId5"/>
              </a:rPr>
              <a:t>Émilion</a:t>
            </a:r>
            <a:r>
              <a:rPr lang="en-US" sz="1200" b="0" i="0" u="none" strike="noStrike" kern="1200" dirty="0">
                <a:solidFill>
                  <a:schemeClr val="tx1"/>
                </a:solidFill>
                <a:effectLst/>
                <a:latin typeface="+mn-lt"/>
                <a:ea typeface="+mn-ea"/>
                <a:cs typeface="+mn-cs"/>
                <a:hlinkClick r:id="rId5"/>
              </a:rPr>
              <a:t> classification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6"/>
              </a:rPr>
              <a:t>The Crus Bourgeois du Médoc classification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a:rPr>
              <a:t>The Crus Artisans classification</a:t>
            </a:r>
            <a:endParaRPr lang="en-US" sz="1200" b="0" i="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22CDD-9D6C-4F63-9EC2-648226624108}" type="slidenum">
              <a:rPr kumimoji="0" lang="en-US" sz="1200" b="0" i="0" u="none" strike="noStrike" kern="1200" cap="none" spc="0" normalizeH="0" baseline="0" noProof="0" smtClean="0">
                <a:ln>
                  <a:noFill/>
                </a:ln>
                <a:solidFill>
                  <a:srgbClr val="514A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514A40"/>
              </a:solidFill>
              <a:effectLst/>
              <a:uLnTx/>
              <a:uFillTx/>
              <a:latin typeface="Cambria"/>
              <a:ea typeface="+mn-ea"/>
              <a:cs typeface="+mn-cs"/>
            </a:endParaRPr>
          </a:p>
        </p:txBody>
      </p:sp>
    </p:spTree>
    <p:extLst>
      <p:ext uri="{BB962C8B-B14F-4D97-AF65-F5344CB8AC3E}">
        <p14:creationId xmlns:p14="http://schemas.microsoft.com/office/powerpoint/2010/main" val="14861645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44546A"/>
                </a:solidFill>
                <a:latin typeface="Proxima Nova Light" panose="02000506030000020004"/>
              </a:rPr>
              <a:t>$6.48 bottle price vs. $35-$40 for Napa? but no one knows for sure, unless some of you might know.</a:t>
            </a:r>
          </a:p>
          <a:p>
            <a:pPr marL="171450" indent="-171450">
              <a:lnSpc>
                <a:spcPct val="100000"/>
              </a:lnSpc>
              <a:buFont typeface="Arial" panose="020B0604020202020204" pitchFamily="34" charset="0"/>
              <a:buChar char="•"/>
            </a:pPr>
            <a:endParaRPr lang="en-US" b="1" dirty="0">
              <a:solidFill>
                <a:srgbClr val="44546A"/>
              </a:solidFill>
              <a:latin typeface="Proxima Nova Light" panose="02000506030000020004"/>
            </a:endParaRPr>
          </a:p>
        </p:txBody>
      </p:sp>
      <p:sp>
        <p:nvSpPr>
          <p:cNvPr id="4" name="Slide Number Placeholder 3"/>
          <p:cNvSpPr>
            <a:spLocks noGrp="1"/>
          </p:cNvSpPr>
          <p:nvPr>
            <p:ph type="sldNum" sz="quarter" idx="5"/>
          </p:nvPr>
        </p:nvSpPr>
        <p:spPr/>
        <p:txBody>
          <a:bodyPr/>
          <a:lstStyle/>
          <a:p>
            <a:fld id="{1EC5502E-24B2-864C-99B6-8E395A01E9BE}" type="slidenum">
              <a:rPr lang="en-US" smtClean="0"/>
              <a:t>65</a:t>
            </a:fld>
            <a:endParaRPr lang="en-US"/>
          </a:p>
        </p:txBody>
      </p:sp>
    </p:spTree>
    <p:extLst>
      <p:ext uri="{BB962C8B-B14F-4D97-AF65-F5344CB8AC3E}">
        <p14:creationId xmlns:p14="http://schemas.microsoft.com/office/powerpoint/2010/main" val="33768930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44546A"/>
                </a:solidFill>
                <a:latin typeface="Proxima Nova Light" panose="02000506030000020004"/>
              </a:rPr>
              <a:t>$6.48 bottle price vs. $35-$40 for Napa? but no one knows for sure, unless some of you might know.</a:t>
            </a:r>
          </a:p>
          <a:p>
            <a:pPr marL="171450" indent="-171450">
              <a:lnSpc>
                <a:spcPct val="100000"/>
              </a:lnSpc>
              <a:buFont typeface="Arial" panose="020B0604020202020204" pitchFamily="34" charset="0"/>
              <a:buChar char="•"/>
            </a:pPr>
            <a:endParaRPr lang="en-US" b="1" dirty="0">
              <a:solidFill>
                <a:srgbClr val="44546A"/>
              </a:solidFill>
              <a:latin typeface="Proxima Nova Light" panose="02000506030000020004"/>
            </a:endParaRPr>
          </a:p>
        </p:txBody>
      </p:sp>
      <p:sp>
        <p:nvSpPr>
          <p:cNvPr id="4" name="Slide Number Placeholder 3"/>
          <p:cNvSpPr>
            <a:spLocks noGrp="1"/>
          </p:cNvSpPr>
          <p:nvPr>
            <p:ph type="sldNum" sz="quarter" idx="5"/>
          </p:nvPr>
        </p:nvSpPr>
        <p:spPr/>
        <p:txBody>
          <a:bodyPr/>
          <a:lstStyle/>
          <a:p>
            <a:fld id="{1EC5502E-24B2-864C-99B6-8E395A01E9BE}" type="slidenum">
              <a:rPr lang="en-US" smtClean="0"/>
              <a:t>66</a:t>
            </a:fld>
            <a:endParaRPr lang="en-US"/>
          </a:p>
        </p:txBody>
      </p:sp>
    </p:spTree>
    <p:extLst>
      <p:ext uri="{BB962C8B-B14F-4D97-AF65-F5344CB8AC3E}">
        <p14:creationId xmlns:p14="http://schemas.microsoft.com/office/powerpoint/2010/main" val="24457048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buFont typeface="Arial" panose="020B0604020202020204" pitchFamily="34" charset="0"/>
              <a:buChar char="•"/>
            </a:pPr>
            <a:r>
              <a:rPr lang="en-US" dirty="0">
                <a:solidFill>
                  <a:srgbClr val="44546A"/>
                </a:solidFill>
                <a:latin typeface="Proxima Nova Light" panose="02000506030000020004"/>
              </a:rPr>
              <a:t>Produces 80 million cases of wine </a:t>
            </a:r>
            <a:r>
              <a:rPr lang="en-US" b="1" dirty="0">
                <a:solidFill>
                  <a:srgbClr val="44546A"/>
                </a:solidFill>
                <a:latin typeface="Proxima Nova Light" panose="02000506030000020004"/>
              </a:rPr>
              <a:t>vs. &lt;10 million in Napa</a:t>
            </a:r>
          </a:p>
          <a:p>
            <a:pPr marL="171450" indent="-171450">
              <a:lnSpc>
                <a:spcPct val="100000"/>
              </a:lnSpc>
              <a:buFont typeface="Arial" panose="020B0604020202020204" pitchFamily="34" charset="0"/>
              <a:buChar char="•"/>
            </a:pPr>
            <a:r>
              <a:rPr lang="en-US" b="1" dirty="0">
                <a:solidFill>
                  <a:srgbClr val="44546A"/>
                </a:solidFill>
                <a:latin typeface="Proxima Nova Light" panose="02000506030000020004"/>
              </a:rPr>
              <a:t>So if Napa is 1/6 the size of Bordeaux, yet the production 1/8, then the yields in Bordeaux are much higher</a:t>
            </a:r>
          </a:p>
          <a:p>
            <a:pPr marL="171450" indent="-171450">
              <a:lnSpc>
                <a:spcPct val="100000"/>
              </a:lnSpc>
              <a:buFont typeface="Arial" panose="020B0604020202020204" pitchFamily="34" charset="0"/>
              <a:buChar char="•"/>
            </a:pPr>
            <a:r>
              <a:rPr lang="en-US" dirty="0">
                <a:solidFill>
                  <a:srgbClr val="44546A"/>
                </a:solidFill>
                <a:latin typeface="Proxima Nova Light" panose="02000506030000020004"/>
              </a:rPr>
              <a:t>2.6% of world’s production</a:t>
            </a:r>
          </a:p>
          <a:p>
            <a:pPr marL="171450" indent="-171450">
              <a:lnSpc>
                <a:spcPct val="100000"/>
              </a:lnSpc>
              <a:buFont typeface="Arial" panose="020B0604020202020204" pitchFamily="34" charset="0"/>
              <a:buChar char="•"/>
            </a:pPr>
            <a:r>
              <a:rPr lang="en-US" sz="1800" dirty="0">
                <a:solidFill>
                  <a:srgbClr val="44546A"/>
                </a:solidFill>
                <a:latin typeface="Proxima Nova Light" panose="02000506030000020004"/>
              </a:rPr>
              <a:t>More than 25% of all French AOC wine</a:t>
            </a:r>
          </a:p>
          <a:p>
            <a:pPr marL="171450" indent="-171450">
              <a:lnSpc>
                <a:spcPct val="100000"/>
              </a:lnSpc>
              <a:buFont typeface="Arial" panose="020B0604020202020204" pitchFamily="34" charset="0"/>
              <a:buChar char="•"/>
            </a:pPr>
            <a:r>
              <a:rPr lang="en-US" dirty="0">
                <a:solidFill>
                  <a:srgbClr val="44546A"/>
                </a:solidFill>
                <a:latin typeface="Proxima Nova Light" panose="02000506030000020004"/>
              </a:rPr>
              <a:t>Only 5% of Bordeaux’s production goes into Classified Growths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44546A"/>
                </a:solidFill>
                <a:latin typeface="Proxima Nova Light" panose="02000506030000020004"/>
              </a:rPr>
              <a:t>$6.48 bottle price vs. $35-$40 for Napa? but no one knows for sure, unless some of you might know.</a:t>
            </a:r>
          </a:p>
          <a:p>
            <a:pPr marL="171450" indent="-171450">
              <a:lnSpc>
                <a:spcPct val="100000"/>
              </a:lnSpc>
              <a:buFont typeface="Arial" panose="020B0604020202020204" pitchFamily="34" charset="0"/>
              <a:buChar char="•"/>
            </a:pPr>
            <a:endParaRPr lang="en-US" b="1" dirty="0">
              <a:solidFill>
                <a:srgbClr val="44546A"/>
              </a:solidFill>
              <a:latin typeface="Proxima Nova Light" panose="02000506030000020004"/>
            </a:endParaRPr>
          </a:p>
        </p:txBody>
      </p:sp>
      <p:sp>
        <p:nvSpPr>
          <p:cNvPr id="4" name="Slide Number Placeholder 3"/>
          <p:cNvSpPr>
            <a:spLocks noGrp="1"/>
          </p:cNvSpPr>
          <p:nvPr>
            <p:ph type="sldNum" sz="quarter" idx="5"/>
          </p:nvPr>
        </p:nvSpPr>
        <p:spPr/>
        <p:txBody>
          <a:bodyPr/>
          <a:lstStyle/>
          <a:p>
            <a:fld id="{1EC5502E-24B2-864C-99B6-8E395A01E9BE}" type="slidenum">
              <a:rPr lang="en-US" smtClean="0"/>
              <a:t>67</a:t>
            </a:fld>
            <a:endParaRPr lang="en-US"/>
          </a:p>
        </p:txBody>
      </p:sp>
    </p:spTree>
    <p:extLst>
      <p:ext uri="{BB962C8B-B14F-4D97-AF65-F5344CB8AC3E}">
        <p14:creationId xmlns:p14="http://schemas.microsoft.com/office/powerpoint/2010/main" val="17647361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region of Bordeaux sits adjacent to the Atlantic Ocean which provides it with a temperate maritime climate.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Straddled by two bodies water, the Atlantic and the Gironde estuary, they act as moderating influences on the region protecting the vines from winter freezes and spring frost, but the latter can occur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Winters are relatively mild and short, springtime is generally damp and summers reach high temperatures.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Coastal pine forests protect the Médoc vineyards from harsh west and northwesterly winds, as rain from the Atlantic can be a problem, especially at flowering and harvest.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growing season is mild and variable, fall rains declare the end of the vintage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For this reason much of the cabernet in Bordeaux will be harvested at potential alcohols of 12-13.5%.</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Vineyards closer to the river benefit from more gravel and silt soils, reflected sunlight and movement of air from the full and flowing Gironde.</a:t>
            </a: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68</a:t>
            </a:fld>
            <a:endParaRPr lang="en-US"/>
          </a:p>
        </p:txBody>
      </p:sp>
    </p:spTree>
    <p:extLst>
      <p:ext uri="{BB962C8B-B14F-4D97-AF65-F5344CB8AC3E}">
        <p14:creationId xmlns:p14="http://schemas.microsoft.com/office/powerpoint/2010/main" val="22261420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342900">
              <a:lnSpc>
                <a:spcPct val="110000"/>
              </a:lnSpc>
              <a:buFont typeface="Arial" panose="020B0604020202020204" pitchFamily="34" charset="0"/>
              <a:buChar char="•"/>
            </a:pPr>
            <a:r>
              <a:rPr lang="en-US" sz="2400" dirty="0">
                <a:solidFill>
                  <a:srgbClr val="44546A"/>
                </a:solidFill>
                <a:latin typeface="Proxima Nova Light"/>
              </a:rPr>
              <a:t>Cabernet Sauvignon is primary grape in Medoc and Graves (aka “Left Bank”)</a:t>
            </a:r>
          </a:p>
          <a:p>
            <a:pPr marL="571500" indent="-342900">
              <a:lnSpc>
                <a:spcPct val="110000"/>
              </a:lnSpc>
              <a:buFont typeface="Arial" panose="020B0604020202020204" pitchFamily="34" charset="0"/>
              <a:buChar char="•"/>
            </a:pPr>
            <a:r>
              <a:rPr lang="en-US" sz="2400" dirty="0">
                <a:solidFill>
                  <a:srgbClr val="44546A"/>
                </a:solidFill>
                <a:latin typeface="Proxima Nova Light"/>
              </a:rPr>
              <a:t>Merlot, Petit Verdot, Malbec and Cabernet France play supporting role</a:t>
            </a:r>
          </a:p>
          <a:p>
            <a:pPr marL="571500" indent="-342900">
              <a:lnSpc>
                <a:spcPct val="110000"/>
              </a:lnSpc>
              <a:buFont typeface="Arial" panose="020B0604020202020204" pitchFamily="34" charset="0"/>
              <a:buChar char="•"/>
            </a:pPr>
            <a:r>
              <a:rPr lang="en-US" sz="2400" dirty="0">
                <a:solidFill>
                  <a:srgbClr val="44546A"/>
                </a:solidFill>
                <a:latin typeface="Proxima Nova Light"/>
              </a:rPr>
              <a:t>Finest wines grown on gravel soil which are warmer than clay soils, thus CS thrives here.</a:t>
            </a:r>
          </a:p>
          <a:p>
            <a:pPr marL="1314450" lvl="1" indent="-171450">
              <a:lnSpc>
                <a:spcPct val="110000"/>
              </a:lnSpc>
              <a:buFont typeface="Arial" panose="020B0604020202020204" pitchFamily="34" charset="0"/>
              <a:buChar char="•"/>
            </a:pPr>
            <a:r>
              <a:rPr lang="en-US" dirty="0">
                <a:solidFill>
                  <a:srgbClr val="44546A"/>
                </a:solidFill>
                <a:latin typeface="Proxima Nova Light"/>
              </a:rPr>
              <a:t>Provides excellent drainage</a:t>
            </a:r>
          </a:p>
          <a:p>
            <a:pPr marL="1314450" lvl="1" indent="-171450">
              <a:lnSpc>
                <a:spcPct val="110000"/>
              </a:lnSpc>
              <a:buFont typeface="Arial" panose="020B0604020202020204" pitchFamily="34" charset="0"/>
              <a:buChar char="•"/>
            </a:pPr>
            <a:r>
              <a:rPr lang="en-US" dirty="0">
                <a:solidFill>
                  <a:srgbClr val="44546A"/>
                </a:solidFill>
                <a:latin typeface="Proxima Nova Light"/>
              </a:rPr>
              <a:t>Reflects sunlight</a:t>
            </a:r>
          </a:p>
          <a:p>
            <a:pPr marL="1314450" lvl="1" indent="-171450">
              <a:lnSpc>
                <a:spcPct val="110000"/>
              </a:lnSpc>
              <a:buFont typeface="Arial" panose="020B0604020202020204" pitchFamily="34" charset="0"/>
              <a:buChar char="•"/>
            </a:pPr>
            <a:r>
              <a:rPr lang="en-US" dirty="0">
                <a:solidFill>
                  <a:srgbClr val="44546A"/>
                </a:solidFill>
                <a:latin typeface="Proxima Nova Light"/>
              </a:rPr>
              <a:t>Grapes are more concentrated/flavorful</a:t>
            </a:r>
          </a:p>
          <a:p>
            <a:pPr marL="571500" indent="-342900">
              <a:lnSpc>
                <a:spcPct val="110000"/>
              </a:lnSpc>
              <a:buFont typeface="Arial" panose="020B0604020202020204" pitchFamily="34" charset="0"/>
              <a:buChar char="•"/>
            </a:pPr>
            <a:r>
              <a:rPr lang="en-US" sz="2400" dirty="0">
                <a:solidFill>
                  <a:srgbClr val="44546A"/>
                </a:solidFill>
                <a:latin typeface="Proxima Nova Light"/>
              </a:rPr>
              <a:t>“Left Bank” wines have more tannin and bigger structure than “Right Bank”</a:t>
            </a: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69</a:t>
            </a:fld>
            <a:endParaRPr lang="en-US"/>
          </a:p>
        </p:txBody>
      </p:sp>
    </p:spTree>
    <p:extLst>
      <p:ext uri="{BB962C8B-B14F-4D97-AF65-F5344CB8AC3E}">
        <p14:creationId xmlns:p14="http://schemas.microsoft.com/office/powerpoint/2010/main" val="40972725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Due to the timing of the rains in Bordeaux, grape growers have traditionally planted a mix or early and late varieties in order to hedge their bets for a successful vintage and to avoid under ripe green fruit or herbaceous flavors.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Typically in the Médoc, the usual blend is 75% Cabernet Sauvignon with a mixture of Merlot, Cabernet Franc and sometimes a little Petit Verdot. </a:t>
            </a:r>
          </a:p>
          <a:p>
            <a:pPr marL="342900" indent="-342900">
              <a:lnSpc>
                <a:spcPct val="100000"/>
              </a:lnSpc>
              <a:buFont typeface="Arial" panose="020B0604020202020204" pitchFamily="34" charset="0"/>
              <a:buChar char="•"/>
            </a:pPr>
            <a:r>
              <a:rPr lang="en-US" dirty="0">
                <a:solidFill>
                  <a:srgbClr val="44546A"/>
                </a:solidFill>
                <a:latin typeface="Proxima Nova Light"/>
              </a:rPr>
              <a:t>55% of Bordeaux’s vineyards are practicing sustainable farming</a:t>
            </a:r>
          </a:p>
          <a:p>
            <a:pPr marL="342900" indent="-342900">
              <a:lnSpc>
                <a:spcPct val="100000"/>
              </a:lnSpc>
              <a:buFont typeface="Arial" panose="020B0604020202020204" pitchFamily="34" charset="0"/>
              <a:buChar char="•"/>
            </a:pPr>
            <a:r>
              <a:rPr lang="en-US" dirty="0">
                <a:solidFill>
                  <a:srgbClr val="44546A"/>
                </a:solidFill>
                <a:latin typeface="Proxima Nova Light"/>
              </a:rPr>
              <a:t>10% of vineyards are organic or experimenting with organic farming</a:t>
            </a:r>
          </a:p>
          <a:p>
            <a:pPr marL="342900" indent="-342900">
              <a:lnSpc>
                <a:spcPct val="100000"/>
              </a:lnSpc>
              <a:buFont typeface="Arial" panose="020B0604020202020204" pitchFamily="34" charset="0"/>
              <a:buChar char="•"/>
            </a:pPr>
            <a:r>
              <a:rPr lang="en-US" dirty="0">
                <a:solidFill>
                  <a:srgbClr val="44546A"/>
                </a:solidFill>
                <a:latin typeface="Proxima Nova Light"/>
              </a:rPr>
              <a:t>Biodynamic farming rising</a:t>
            </a:r>
          </a:p>
          <a:p>
            <a:pPr marL="342900" indent="-342900">
              <a:lnSpc>
                <a:spcPct val="100000"/>
              </a:lnSpc>
              <a:buFont typeface="Arial" panose="020B0604020202020204" pitchFamily="34" charset="0"/>
              <a:buChar char="•"/>
            </a:pPr>
            <a:r>
              <a:rPr lang="en-US" dirty="0">
                <a:solidFill>
                  <a:srgbClr val="44546A"/>
                </a:solidFill>
                <a:latin typeface="Proxima Nova Light"/>
              </a:rPr>
              <a:t>Hand and machine harvesting common. Machine is easy because Bordeaux generally very flat.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majority of the regions great Cabernet vineyards are planted within sight of the Gironde estuary and on gravel soils with less clay content than the right bank. Vineyards closer to the river benefit from more gravel and silt soils, reflected sunlight and movement of air from the full and flowing Gironde.</a:t>
            </a: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70</a:t>
            </a:fld>
            <a:endParaRPr lang="en-US"/>
          </a:p>
        </p:txBody>
      </p:sp>
    </p:spTree>
    <p:extLst>
      <p:ext uri="{BB962C8B-B14F-4D97-AF65-F5344CB8AC3E}">
        <p14:creationId xmlns:p14="http://schemas.microsoft.com/office/powerpoint/2010/main" val="20904173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of Bordeaux is their UC Davis</a:t>
            </a:r>
          </a:p>
        </p:txBody>
      </p:sp>
      <p:sp>
        <p:nvSpPr>
          <p:cNvPr id="4" name="Slide Number Placeholder 3"/>
          <p:cNvSpPr>
            <a:spLocks noGrp="1"/>
          </p:cNvSpPr>
          <p:nvPr>
            <p:ph type="sldNum" sz="quarter" idx="5"/>
          </p:nvPr>
        </p:nvSpPr>
        <p:spPr/>
        <p:txBody>
          <a:bodyPr/>
          <a:lstStyle/>
          <a:p>
            <a:fld id="{1EC5502E-24B2-864C-99B6-8E395A01E9BE}" type="slidenum">
              <a:rPr lang="en-US" smtClean="0"/>
              <a:t>71</a:t>
            </a:fld>
            <a:endParaRPr lang="en-US"/>
          </a:p>
        </p:txBody>
      </p:sp>
    </p:spTree>
    <p:extLst>
      <p:ext uri="{BB962C8B-B14F-4D97-AF65-F5344CB8AC3E}">
        <p14:creationId xmlns:p14="http://schemas.microsoft.com/office/powerpoint/2010/main" val="3628912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its homeland and power base in Bordeaux, where it is almost always blended with other grapes, it was then planted in other French wine regions and also taken into much of the Old and New World growing regions.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 many regions it is blended to create Bordeaux blends and often with indigenous varieties.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 warmer climates, and many parts of the New World, it’s produced as pure varietal wine and labeled as such. </a:t>
            </a:r>
          </a:p>
          <a:p>
            <a:endParaRPr lang="en-US" dirty="0"/>
          </a:p>
        </p:txBody>
      </p:sp>
      <p:sp>
        <p:nvSpPr>
          <p:cNvPr id="4" name="Slide Number Placeholder 3"/>
          <p:cNvSpPr>
            <a:spLocks noGrp="1"/>
          </p:cNvSpPr>
          <p:nvPr>
            <p:ph type="sldNum" sz="quarter" idx="5"/>
          </p:nvPr>
        </p:nvSpPr>
        <p:spPr/>
        <p:txBody>
          <a:bodyPr/>
          <a:lstStyle/>
          <a:p>
            <a:fld id="{CB3BC37B-83FD-2D4F-BECF-3F7973DF4BB1}" type="slidenum">
              <a:rPr lang="en-US" smtClean="0"/>
              <a:t>7</a:t>
            </a:fld>
            <a:endParaRPr lang="en-US"/>
          </a:p>
        </p:txBody>
      </p:sp>
    </p:spTree>
    <p:extLst>
      <p:ext uri="{BB962C8B-B14F-4D97-AF65-F5344CB8AC3E}">
        <p14:creationId xmlns:p14="http://schemas.microsoft.com/office/powerpoint/2010/main" val="22325390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One of Bordeaux’s secret is its advantageous tannins that give it great aging potential.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To me, Bordeaux always has a certain angular, crunchy style to it, with an earthiness even in ripe, hot vintages – which you is not the case with Napa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Sometimes Brett is evident, not as much as in the past, but consumers seem to accept this from Bordeaux</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At best, the wines of the Médoc are medium-plus in body with bright, but rarely luscious, black fleshed berry fruits like ripe blackberry and mulberry, except in the hottest vintages</a:t>
            </a:r>
          </a:p>
          <a:p>
            <a:pPr marL="171450" indent="-171450">
              <a:buFont typeface="Arial" panose="020B0604020202020204" pitchFamily="34" charset="0"/>
              <a:buChar char="•"/>
            </a:pPr>
            <a:r>
              <a:rPr lang="en-US" dirty="0">
                <a:highlight>
                  <a:srgbClr val="FFFF00"/>
                </a:highlight>
              </a:rPr>
              <a:t>Aside from the grapes itself, the climate of a particular region can also greatly impact the wines personality, especially aromas and flavors.  </a:t>
            </a:r>
          </a:p>
          <a:p>
            <a:pPr marL="0" indent="0">
              <a:buFont typeface="Arial" panose="020B0604020202020204" pitchFamily="34" charset="0"/>
              <a:buNone/>
            </a:pPr>
            <a:r>
              <a:rPr lang="en-US" sz="1200" b="0" i="0" kern="1200" dirty="0">
                <a:solidFill>
                  <a:schemeClr val="tx1"/>
                </a:solidFill>
                <a:effectLst/>
                <a:latin typeface="+mn-lt"/>
                <a:ea typeface="+mn-ea"/>
                <a:cs typeface="+mn-cs"/>
              </a:rPr>
              <a:t>Left Bank style: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Usually dominated by Cabernet Sauvignon so more tannic</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Powerful, punchy style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Concentrated aromas and flavors of dark fruit which develop into truffle, cigar box, leather and spices with ageing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Often plenty of acidity as the grapes can struggle to ripen fully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Often require further ageing after release to soften their tannins, sometimes for decades, although like many places in the world, Bordeaux is making wines that are easier to drink when young, but not as easy as Napa is.</a:t>
            </a:r>
          </a:p>
          <a:p>
            <a:pPr marL="0" indent="0">
              <a:buFont typeface="Arial" panose="020B0604020202020204" pitchFamily="34" charset="0"/>
              <a:buNone/>
            </a:pPr>
            <a:r>
              <a:rPr lang="en-US" sz="1200" b="0" i="0" kern="1200" dirty="0">
                <a:solidFill>
                  <a:schemeClr val="tx1"/>
                </a:solidFill>
                <a:effectLst/>
                <a:latin typeface="+mn-lt"/>
                <a:ea typeface="+mn-ea"/>
                <a:cs typeface="+mn-cs"/>
              </a:rPr>
              <a:t>Right Bank style: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Usually dominated by Merlot so less tannic</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Softer, juicier style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Rich aromas and </a:t>
            </a:r>
            <a:r>
              <a:rPr lang="en-US" sz="1200" b="0" i="0" kern="1200" dirty="0" err="1">
                <a:solidFill>
                  <a:schemeClr val="tx1"/>
                </a:solidFill>
                <a:effectLst/>
                <a:latin typeface="+mn-lt"/>
                <a:ea typeface="+mn-ea"/>
                <a:cs typeface="+mn-cs"/>
              </a:rPr>
              <a:t>flavours</a:t>
            </a:r>
            <a:r>
              <a:rPr lang="en-US" sz="1200" b="0" i="0" kern="1200" dirty="0">
                <a:solidFill>
                  <a:schemeClr val="tx1"/>
                </a:solidFill>
                <a:effectLst/>
                <a:latin typeface="+mn-lt"/>
                <a:ea typeface="+mn-ea"/>
                <a:cs typeface="+mn-cs"/>
              </a:rPr>
              <a:t> of dark berries, chocolate and licorice which can develop into tobacco, fresh herbs and spices with ageing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Easier to drink young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Extended ageing can produce beautiful mature wines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Compared to Napa, which show darker fruit and spice, warmer/higher alcohols and softer acids than Cabernet from Bordeaux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Often a single variety unlike in Bordeaux</a:t>
            </a:r>
          </a:p>
          <a:p>
            <a:pPr marL="171450" indent="-171450">
              <a:buFont typeface="Arial" panose="020B0604020202020204" pitchFamily="34" charset="0"/>
              <a:buChar cha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5D77B3-0885-4C87-92AE-3C569B628AF0}" type="slidenum">
              <a:rPr lang="en-US" smtClean="0"/>
              <a:t>72</a:t>
            </a:fld>
            <a:endParaRPr lang="en-US"/>
          </a:p>
        </p:txBody>
      </p:sp>
    </p:spTree>
    <p:extLst>
      <p:ext uri="{BB962C8B-B14F-4D97-AF65-F5344CB8AC3E}">
        <p14:creationId xmlns:p14="http://schemas.microsoft.com/office/powerpoint/2010/main" val="18196714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While Sangiovese dominants the DOCG wines of Chianti and Tuscany, the region had diminished in its nobility in the 60’s and 70’s with straw covered wine bottles of cheap, not very good Chianti.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However, over the last 50 years, the Super Tuscan style, first released as </a:t>
            </a:r>
            <a:r>
              <a:rPr lang="en-AU" sz="1200" kern="1200" dirty="0" err="1">
                <a:solidFill>
                  <a:schemeClr val="tx1"/>
                </a:solidFill>
                <a:effectLst/>
                <a:latin typeface="+mn-lt"/>
                <a:ea typeface="+mn-ea"/>
                <a:cs typeface="+mn-cs"/>
              </a:rPr>
              <a:t>Sassicaia</a:t>
            </a:r>
            <a:r>
              <a:rPr lang="en-AU" sz="1200" kern="1200" dirty="0">
                <a:solidFill>
                  <a:schemeClr val="tx1"/>
                </a:solidFill>
                <a:effectLst/>
                <a:latin typeface="+mn-lt"/>
                <a:ea typeface="+mn-ea"/>
                <a:cs typeface="+mn-cs"/>
              </a:rPr>
              <a:t> in 1968 (by Marquis </a:t>
            </a:r>
            <a:r>
              <a:rPr lang="en-AU" sz="1200" kern="1200" dirty="0" err="1">
                <a:solidFill>
                  <a:schemeClr val="tx1"/>
                </a:solidFill>
                <a:effectLst/>
                <a:latin typeface="+mn-lt"/>
                <a:ea typeface="+mn-ea"/>
                <a:cs typeface="+mn-cs"/>
              </a:rPr>
              <a:t>Rocchetta</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Tenuta</a:t>
            </a:r>
            <a:r>
              <a:rPr lang="en-AU" sz="1200" kern="1200" dirty="0">
                <a:solidFill>
                  <a:schemeClr val="tx1"/>
                </a:solidFill>
                <a:effectLst/>
                <a:latin typeface="+mn-lt"/>
                <a:ea typeface="+mn-ea"/>
                <a:cs typeface="+mn-cs"/>
              </a:rPr>
              <a:t> San Guido) brought in barrel-aged Cabernet blend from </a:t>
            </a:r>
            <a:r>
              <a:rPr lang="en-AU" sz="1200" kern="1200" dirty="0" err="1">
                <a:solidFill>
                  <a:schemeClr val="tx1"/>
                </a:solidFill>
                <a:effectLst/>
                <a:latin typeface="+mn-lt"/>
                <a:ea typeface="+mn-ea"/>
                <a:cs typeface="+mn-cs"/>
              </a:rPr>
              <a:t>Bolgheri</a:t>
            </a:r>
            <a:r>
              <a:rPr lang="en-AU" sz="1200" kern="1200" dirty="0">
                <a:solidFill>
                  <a:schemeClr val="tx1"/>
                </a:solidFill>
                <a:effectLst/>
                <a:latin typeface="+mn-lt"/>
                <a:ea typeface="+mn-ea"/>
                <a:cs typeface="+mn-cs"/>
              </a:rPr>
              <a:t> and labelled as vino da tavola, is seen by many as being responsible for Tuscany’s return to noble wine production.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The French varieties added richness and flesh to the more acid-driven and austere Sangiovese.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Today Chianti can have up to 15% CS and Chianti </a:t>
            </a:r>
            <a:r>
              <a:rPr lang="en-AU" sz="1200" kern="1200" dirty="0" err="1">
                <a:solidFill>
                  <a:schemeClr val="tx1"/>
                </a:solidFill>
                <a:effectLst/>
                <a:latin typeface="+mn-lt"/>
                <a:ea typeface="+mn-ea"/>
                <a:cs typeface="+mn-cs"/>
              </a:rPr>
              <a:t>Classico</a:t>
            </a:r>
            <a:r>
              <a:rPr lang="en-AU" sz="1200" kern="1200" dirty="0">
                <a:solidFill>
                  <a:schemeClr val="tx1"/>
                </a:solidFill>
                <a:effectLst/>
                <a:latin typeface="+mn-lt"/>
                <a:ea typeface="+mn-ea"/>
                <a:cs typeface="+mn-cs"/>
              </a:rPr>
              <a:t> can have up to 10% CS</a:t>
            </a:r>
          </a:p>
          <a:p>
            <a:pPr marL="171450" indent="-171450">
              <a:buFont typeface="Arial" panose="020B0604020202020204" pitchFamily="34" charset="0"/>
              <a:buChar char="•"/>
            </a:pPr>
            <a:r>
              <a:rPr lang="en-US" sz="1200" b="0" i="0" kern="1200" dirty="0" err="1">
                <a:solidFill>
                  <a:schemeClr val="tx1"/>
                </a:solidFill>
                <a:effectLst/>
                <a:latin typeface="+mn-lt"/>
                <a:ea typeface="+mn-ea"/>
                <a:cs typeface="+mn-cs"/>
              </a:rPr>
              <a:t>Bolgheri</a:t>
            </a:r>
            <a:r>
              <a:rPr lang="en-US" sz="1200" b="0" i="0" kern="1200" dirty="0">
                <a:solidFill>
                  <a:schemeClr val="tx1"/>
                </a:solidFill>
                <a:effectLst/>
                <a:latin typeface="+mn-lt"/>
                <a:ea typeface="+mn-ea"/>
                <a:cs typeface="+mn-cs"/>
              </a:rPr>
              <a:t> and the </a:t>
            </a:r>
            <a:r>
              <a:rPr lang="en-US" sz="1200" b="0" i="0" kern="1200" dirty="0" err="1">
                <a:solidFill>
                  <a:schemeClr val="tx1"/>
                </a:solidFill>
                <a:effectLst/>
                <a:latin typeface="+mn-lt"/>
                <a:ea typeface="+mn-ea"/>
                <a:cs typeface="+mn-cs"/>
              </a:rPr>
              <a:t>Maremma</a:t>
            </a:r>
            <a:r>
              <a:rPr lang="en-US" sz="1200" b="0" i="0" kern="1200" dirty="0">
                <a:solidFill>
                  <a:schemeClr val="tx1"/>
                </a:solidFill>
                <a:effectLst/>
                <a:latin typeface="+mn-lt"/>
                <a:ea typeface="+mn-ea"/>
                <a:cs typeface="+mn-cs"/>
              </a:rPr>
              <a:t> are typically considered ground zero for red Super Tuscan blends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74</a:t>
            </a:fld>
            <a:endParaRPr lang="en-US"/>
          </a:p>
        </p:txBody>
      </p:sp>
    </p:spTree>
    <p:extLst>
      <p:ext uri="{BB962C8B-B14F-4D97-AF65-F5344CB8AC3E}">
        <p14:creationId xmlns:p14="http://schemas.microsoft.com/office/powerpoint/2010/main" val="4688386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The </a:t>
            </a:r>
            <a:r>
              <a:rPr lang="en-AU" sz="1200" kern="1200" dirty="0" err="1">
                <a:solidFill>
                  <a:schemeClr val="tx1"/>
                </a:solidFill>
                <a:effectLst/>
                <a:latin typeface="+mn-lt"/>
                <a:ea typeface="+mn-ea"/>
                <a:cs typeface="+mn-cs"/>
              </a:rPr>
              <a:t>Bolgheri</a:t>
            </a:r>
            <a:r>
              <a:rPr lang="en-AU" sz="1200" kern="1200" dirty="0">
                <a:solidFill>
                  <a:schemeClr val="tx1"/>
                </a:solidFill>
                <a:effectLst/>
                <a:latin typeface="+mn-lt"/>
                <a:ea typeface="+mn-ea"/>
                <a:cs typeface="+mn-cs"/>
              </a:rPr>
              <a:t> region on the Tuscan coast, home of the famed Super Tuscans, is bathed through out the growing season in the warm breezes off the Tyrrhenian Sea and in the afternoons with cool air flowing from the spine of Apennine Mountains further inland.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The soils are well drained sand and loams, unique to the region.  </a:t>
            </a:r>
          </a:p>
          <a:p>
            <a:pPr marL="171450" indent="-171450">
              <a:buFont typeface="Arial" panose="020B0604020202020204" pitchFamily="34" charset="0"/>
              <a:buChar char="•"/>
            </a:pPr>
            <a:r>
              <a:rPr lang="en-US" dirty="0"/>
              <a:t>Maremma is similar but warmer in the larger inland area.</a:t>
            </a:r>
          </a:p>
        </p:txBody>
      </p:sp>
      <p:sp>
        <p:nvSpPr>
          <p:cNvPr id="4" name="Slide Number Placeholder 3"/>
          <p:cNvSpPr>
            <a:spLocks noGrp="1"/>
          </p:cNvSpPr>
          <p:nvPr>
            <p:ph type="sldNum" sz="quarter" idx="5"/>
          </p:nvPr>
        </p:nvSpPr>
        <p:spPr/>
        <p:txBody>
          <a:bodyPr/>
          <a:lstStyle/>
          <a:p>
            <a:fld id="{1EC5502E-24B2-864C-99B6-8E395A01E9BE}" type="slidenum">
              <a:rPr lang="en-US" smtClean="0"/>
              <a:t>75</a:t>
            </a:fld>
            <a:endParaRPr lang="en-US"/>
          </a:p>
        </p:txBody>
      </p:sp>
    </p:spTree>
    <p:extLst>
      <p:ext uri="{BB962C8B-B14F-4D97-AF65-F5344CB8AC3E}">
        <p14:creationId xmlns:p14="http://schemas.microsoft.com/office/powerpoint/2010/main" val="16571306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Cabernet Sauvignon has a long history in Italian wines, being first introduced to the Piedmont region in 1820.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As mentioned, CS is allowed in Chianti to add dark fruit and body to the wine.</a:t>
            </a:r>
          </a:p>
          <a:p>
            <a:pPr marL="171450" indent="-171450">
              <a:buFont typeface="Arial" panose="020B0604020202020204" pitchFamily="34" charset="0"/>
              <a:buChar char="•"/>
            </a:pPr>
            <a:r>
              <a:rPr lang="en-AU" sz="1200" dirty="0" err="1">
                <a:solidFill>
                  <a:srgbClr val="44546A"/>
                </a:solidFill>
              </a:rPr>
              <a:t>Sassicaia</a:t>
            </a:r>
            <a:r>
              <a:rPr lang="en-US" sz="1200" dirty="0">
                <a:solidFill>
                  <a:srgbClr val="44546A"/>
                </a:solidFill>
              </a:rPr>
              <a:t> CS blend released in 1968</a:t>
            </a:r>
          </a:p>
          <a:p>
            <a:pPr marL="171450" indent="-171450">
              <a:buFont typeface="Arial" panose="020B0604020202020204" pitchFamily="34" charset="0"/>
              <a:buChar char="•"/>
            </a:pPr>
            <a:r>
              <a:rPr lang="en-US" sz="1200" dirty="0" err="1">
                <a:solidFill>
                  <a:srgbClr val="44546A"/>
                </a:solidFill>
              </a:rPr>
              <a:t>Tignanello</a:t>
            </a:r>
            <a:r>
              <a:rPr lang="en-US" sz="1200" dirty="0">
                <a:solidFill>
                  <a:srgbClr val="44546A"/>
                </a:solidFill>
              </a:rPr>
              <a:t> released  in 1978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 the mid-1970s, Cab </a:t>
            </a:r>
            <a:r>
              <a:rPr lang="en-US" sz="1200" b="0" i="0" kern="1200" dirty="0" err="1">
                <a:solidFill>
                  <a:schemeClr val="tx1"/>
                </a:solidFill>
                <a:effectLst/>
                <a:latin typeface="+mn-lt"/>
                <a:ea typeface="+mn-ea"/>
                <a:cs typeface="+mn-cs"/>
              </a:rPr>
              <a:t>Sauv</a:t>
            </a:r>
            <a:r>
              <a:rPr lang="en-US" sz="1200" b="0" i="0" kern="1200" dirty="0">
                <a:solidFill>
                  <a:schemeClr val="tx1"/>
                </a:solidFill>
                <a:effectLst/>
                <a:latin typeface="+mn-lt"/>
                <a:ea typeface="+mn-ea"/>
                <a:cs typeface="+mn-cs"/>
              </a:rPr>
              <a:t> earned notoriety and controversy as a component in the so-called "Super Tuscan" wines of Tuscany.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Many winemakers also felt stymied by the DOCG laws because they didn’t follow the Chianti recipe, thus they fell into the low-class Vino da Tavola category yet being some of the highest priced wines in Italy.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a:solidFill>
                  <a:schemeClr val="tx1"/>
                </a:solidFill>
                <a:effectLst/>
                <a:latin typeface="+mn-lt"/>
                <a:ea typeface="+mn-ea"/>
                <a:cs typeface="+mn-cs"/>
              </a:rPr>
              <a:t>IGT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Indicazione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Geografica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Tipica</a:t>
            </a:r>
            <a:r>
              <a:rPr lang="en-US" sz="1200" b="0" i="0" kern="1200" dirty="0">
                <a:solidFill>
                  <a:schemeClr val="tx1"/>
                </a:solidFill>
                <a:effectLst/>
                <a:latin typeface="+mn-lt"/>
                <a:ea typeface="+mn-ea"/>
                <a:cs typeface="+mn-cs"/>
              </a:rPr>
              <a:t>) was </a:t>
            </a:r>
            <a:r>
              <a:rPr lang="en-US" sz="1200" b="1" i="0" kern="1200" dirty="0">
                <a:solidFill>
                  <a:schemeClr val="tx1"/>
                </a:solidFill>
                <a:effectLst/>
                <a:latin typeface="+mn-lt"/>
                <a:ea typeface="+mn-ea"/>
                <a:cs typeface="+mn-cs"/>
              </a:rPr>
              <a:t>introduced</a:t>
            </a:r>
            <a:r>
              <a:rPr lang="en-US" sz="1200" b="0" i="0" kern="1200" dirty="0">
                <a:solidFill>
                  <a:schemeClr val="tx1"/>
                </a:solidFill>
                <a:effectLst/>
                <a:latin typeface="+mn-lt"/>
                <a:ea typeface="+mn-ea"/>
                <a:cs typeface="+mn-cs"/>
              </a:rPr>
              <a:t> in 1992, to allow a certain level of freedom to </a:t>
            </a:r>
            <a:r>
              <a:rPr lang="en-US" sz="1200" b="1" i="0" kern="1200" dirty="0">
                <a:solidFill>
                  <a:schemeClr val="tx1"/>
                </a:solidFill>
                <a:effectLst/>
                <a:latin typeface="+mn-lt"/>
                <a:ea typeface="+mn-ea"/>
                <a:cs typeface="+mn-cs"/>
              </a:rPr>
              <a:t>Italy's</a:t>
            </a:r>
            <a:r>
              <a:rPr lang="en-US" sz="1200" b="0" i="0" kern="1200" dirty="0">
                <a:solidFill>
                  <a:schemeClr val="tx1"/>
                </a:solidFill>
                <a:effectLst/>
                <a:latin typeface="+mn-lt"/>
                <a:ea typeface="+mn-ea"/>
                <a:cs typeface="+mn-cs"/>
              </a:rPr>
              <a:t> winemakers.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Many other producers began to create Super Tuscans, a term coined by either Robert Parker or Burton Anderson or David Cleave MW</a:t>
            </a:r>
            <a:endParaRPr lang="en-AU"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err="1">
                <a:solidFill>
                  <a:schemeClr val="tx1"/>
                </a:solidFill>
                <a:effectLst/>
                <a:latin typeface="+mn-lt"/>
                <a:ea typeface="+mn-ea"/>
                <a:cs typeface="+mn-cs"/>
              </a:rPr>
              <a:t>Bolgheri</a:t>
            </a:r>
            <a:r>
              <a:rPr lang="en-AU" sz="1200" kern="1200" dirty="0">
                <a:solidFill>
                  <a:schemeClr val="tx1"/>
                </a:solidFill>
                <a:effectLst/>
                <a:latin typeface="+mn-lt"/>
                <a:ea typeface="+mn-ea"/>
                <a:cs typeface="+mn-cs"/>
              </a:rPr>
              <a:t> DOC in 1983, </a:t>
            </a:r>
            <a:r>
              <a:rPr lang="en-AU" sz="1200" kern="1200" dirty="0" err="1">
                <a:solidFill>
                  <a:schemeClr val="tx1"/>
                </a:solidFill>
                <a:effectLst/>
                <a:latin typeface="+mn-lt"/>
                <a:ea typeface="+mn-ea"/>
                <a:cs typeface="+mn-cs"/>
              </a:rPr>
              <a:t>Bolgheri</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Sassicaia</a:t>
            </a:r>
            <a:r>
              <a:rPr lang="en-AU" sz="1200" kern="1200" dirty="0">
                <a:solidFill>
                  <a:schemeClr val="tx1"/>
                </a:solidFill>
                <a:effectLst/>
                <a:latin typeface="+mn-lt"/>
                <a:ea typeface="+mn-ea"/>
                <a:cs typeface="+mn-cs"/>
              </a:rPr>
              <a:t> (DOC in 2013), and Maremma (DOC in 2011) wines are permitted to be produced from pure varietal Cabernet Sauvignon, Merlot, and Cabernet Franc or Bordeaux-style blends with Syrah or Sangiovese.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Today - </a:t>
            </a:r>
            <a:r>
              <a:rPr lang="en-US" sz="1200" b="0" i="0" kern="1200" dirty="0" err="1">
                <a:solidFill>
                  <a:schemeClr val="tx1"/>
                </a:solidFill>
                <a:effectLst/>
                <a:latin typeface="+mn-lt"/>
                <a:ea typeface="+mn-ea"/>
                <a:cs typeface="+mn-cs"/>
              </a:rPr>
              <a:t>Gaja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Darmagi</a:t>
            </a:r>
            <a:r>
              <a:rPr lang="en-US" sz="1200" b="0" i="0" kern="1200" dirty="0">
                <a:solidFill>
                  <a:schemeClr val="tx1"/>
                </a:solidFill>
                <a:effectLst/>
                <a:latin typeface="+mn-lt"/>
                <a:ea typeface="+mn-ea"/>
                <a:cs typeface="+mn-cs"/>
              </a:rPr>
              <a:t> is nearly all 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5D77B3-0885-4C87-92AE-3C569B628AF0}" type="slidenum">
              <a:rPr lang="en-US" smtClean="0"/>
              <a:t>76</a:t>
            </a:fld>
            <a:endParaRPr lang="en-US"/>
          </a:p>
        </p:txBody>
      </p:sp>
    </p:spTree>
    <p:extLst>
      <p:ext uri="{BB962C8B-B14F-4D97-AF65-F5344CB8AC3E}">
        <p14:creationId xmlns:p14="http://schemas.microsoft.com/office/powerpoint/2010/main" val="14775474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77</a:t>
            </a:fld>
            <a:endParaRPr lang="en-US"/>
          </a:p>
        </p:txBody>
      </p:sp>
    </p:spTree>
    <p:extLst>
      <p:ext uri="{BB962C8B-B14F-4D97-AF65-F5344CB8AC3E}">
        <p14:creationId xmlns:p14="http://schemas.microsoft.com/office/powerpoint/2010/main" val="3016452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Sangiovese is 2/3 off all vineyards</a:t>
            </a:r>
          </a:p>
          <a:p>
            <a:pPr marL="171450" indent="-171450">
              <a:buFont typeface="Arial" panose="020B0604020202020204" pitchFamily="34" charset="0"/>
              <a:buChar char="•"/>
            </a:pPr>
            <a:r>
              <a:rPr lang="en-US" dirty="0" err="1"/>
              <a:t>Trebbiano</a:t>
            </a:r>
            <a:r>
              <a:rPr lang="en-US" dirty="0"/>
              <a:t> </a:t>
            </a:r>
          </a:p>
          <a:p>
            <a:pPr marL="171450" indent="-171450">
              <a:buFont typeface="Arial" panose="020B0604020202020204" pitchFamily="34" charset="0"/>
              <a:buChar char="•"/>
            </a:pPr>
            <a:r>
              <a:rPr lang="en-US" dirty="0"/>
              <a:t>CS</a:t>
            </a:r>
          </a:p>
          <a:p>
            <a:pPr marL="171450" indent="-171450">
              <a:buFont typeface="Arial" panose="020B0604020202020204" pitchFamily="34" charset="0"/>
              <a:buChar char="•"/>
            </a:pPr>
            <a:r>
              <a:rPr lang="en-US" dirty="0"/>
              <a:t>ML</a:t>
            </a:r>
          </a:p>
          <a:p>
            <a:pPr marL="171450" indent="-171450">
              <a:buFont typeface="Arial" panose="020B0604020202020204" pitchFamily="34" charset="0"/>
              <a:buChar char="•"/>
            </a:pPr>
            <a:r>
              <a:rPr lang="en-US" dirty="0"/>
              <a:t>SY</a:t>
            </a:r>
          </a:p>
          <a:p>
            <a:pPr marL="171450" indent="-171450">
              <a:buFont typeface="Arial" panose="020B0604020202020204" pitchFamily="34" charset="0"/>
              <a:buChar char="•"/>
            </a:pPr>
            <a:r>
              <a:rPr lang="en-US" dirty="0"/>
              <a:t>CF</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78</a:t>
            </a:fld>
            <a:endParaRPr lang="en-US"/>
          </a:p>
        </p:txBody>
      </p:sp>
    </p:spTree>
    <p:extLst>
      <p:ext uri="{BB962C8B-B14F-4D97-AF65-F5344CB8AC3E}">
        <p14:creationId xmlns:p14="http://schemas.microsoft.com/office/powerpoint/2010/main" val="38112075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sz="1200" b="0" i="0" kern="1200" dirty="0">
                <a:solidFill>
                  <a:schemeClr val="tx1"/>
                </a:solidFill>
                <a:effectLst/>
                <a:latin typeface="+mn-lt"/>
                <a:ea typeface="+mn-ea"/>
                <a:cs typeface="+mn-cs"/>
              </a:rPr>
              <a:t>Veneto (22%), Sicilia (21%), and Toscana (19%)</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28,137 acres of CS planted </a:t>
            </a:r>
          </a:p>
          <a:p>
            <a:pPr lvl="1">
              <a:lnSpc>
                <a:spcPct val="100000"/>
              </a:lnSpc>
            </a:pPr>
            <a:r>
              <a:rPr lang="en-US" dirty="0"/>
              <a:t>1/5</a:t>
            </a:r>
            <a:r>
              <a:rPr lang="en-US" baseline="30000" dirty="0"/>
              <a:t>th</a:t>
            </a:r>
            <a:r>
              <a:rPr lang="en-US" dirty="0"/>
              <a:t> of Sangiovese planting</a:t>
            </a:r>
          </a:p>
          <a:p>
            <a:pPr lvl="1">
              <a:lnSpc>
                <a:spcPct val="100000"/>
              </a:lnSpc>
            </a:pPr>
            <a:r>
              <a:rPr lang="en-US" dirty="0"/>
              <a:t>Primarily in Veneto (22%), Sicilia (21%), Toscana (19%)</a:t>
            </a:r>
          </a:p>
        </p:txBody>
      </p:sp>
      <p:sp>
        <p:nvSpPr>
          <p:cNvPr id="4" name="Slide Number Placeholder 3"/>
          <p:cNvSpPr>
            <a:spLocks noGrp="1"/>
          </p:cNvSpPr>
          <p:nvPr>
            <p:ph type="sldNum" sz="quarter" idx="5"/>
          </p:nvPr>
        </p:nvSpPr>
        <p:spPr/>
        <p:txBody>
          <a:bodyPr/>
          <a:lstStyle/>
          <a:p>
            <a:fld id="{1EC5502E-24B2-864C-99B6-8E395A01E9BE}" type="slidenum">
              <a:rPr lang="en-US" smtClean="0"/>
              <a:t>79</a:t>
            </a:fld>
            <a:endParaRPr lang="en-US"/>
          </a:p>
        </p:txBody>
      </p:sp>
    </p:spTree>
    <p:extLst>
      <p:ext uri="{BB962C8B-B14F-4D97-AF65-F5344CB8AC3E}">
        <p14:creationId xmlns:p14="http://schemas.microsoft.com/office/powerpoint/2010/main" val="39867459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Mediterranean climate and affected by the Tyrrhenian sea and wind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Its climate is warmer and more maritime than central Tuscany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While it gets warm here, over 100F, you don’t feel it because of the sea, but there is some humidity, unlike Napa which is very dry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Entire area is known as </a:t>
            </a:r>
            <a:r>
              <a:rPr lang="en-US" sz="1200" b="0" i="0" kern="1200" dirty="0" err="1">
                <a:solidFill>
                  <a:schemeClr val="tx1"/>
                </a:solidFill>
                <a:effectLst/>
                <a:latin typeface="+mn-lt"/>
                <a:ea typeface="+mn-ea"/>
                <a:cs typeface="+mn-cs"/>
              </a:rPr>
              <a:t>Maremma</a:t>
            </a:r>
            <a:r>
              <a:rPr lang="en-US" sz="1200" b="0" i="0" kern="1200" dirty="0">
                <a:solidFill>
                  <a:schemeClr val="tx1"/>
                </a:solidFill>
                <a:effectLst/>
                <a:latin typeface="+mn-lt"/>
                <a:ea typeface="+mn-ea"/>
                <a:cs typeface="+mn-cs"/>
              </a:rPr>
              <a:t> but </a:t>
            </a:r>
            <a:r>
              <a:rPr lang="en-US" sz="1200" b="0" i="0" kern="1200" dirty="0" err="1">
                <a:solidFill>
                  <a:schemeClr val="tx1"/>
                </a:solidFill>
                <a:effectLst/>
                <a:latin typeface="+mn-lt"/>
                <a:ea typeface="+mn-ea"/>
                <a:cs typeface="+mn-cs"/>
              </a:rPr>
              <a:t>Bolgheri</a:t>
            </a:r>
            <a:r>
              <a:rPr lang="en-US" sz="1200" b="0" i="0" kern="1200" dirty="0">
                <a:solidFill>
                  <a:schemeClr val="tx1"/>
                </a:solidFill>
                <a:effectLst/>
                <a:latin typeface="+mn-lt"/>
                <a:ea typeface="+mn-ea"/>
                <a:cs typeface="+mn-cs"/>
              </a:rPr>
              <a:t> was officially separated in 1983 as its own DOC</a:t>
            </a:r>
          </a:p>
          <a:p>
            <a:pPr marL="0" indent="0">
              <a:buFont typeface="Arial" panose="020B0604020202020204" pitchFamily="34" charset="0"/>
              <a:buNone/>
            </a:pPr>
            <a:r>
              <a:rPr lang="en-US" sz="1200" b="0" i="0" kern="1200" dirty="0" err="1">
                <a:solidFill>
                  <a:schemeClr val="tx1"/>
                </a:solidFill>
                <a:effectLst/>
                <a:latin typeface="+mn-lt"/>
                <a:ea typeface="+mn-ea"/>
                <a:cs typeface="+mn-cs"/>
              </a:rPr>
              <a:t>Bolgheri</a:t>
            </a:r>
            <a:r>
              <a:rPr lang="en-US" sz="1200" b="0" i="0" kern="1200" dirty="0">
                <a:solidFill>
                  <a:schemeClr val="tx1"/>
                </a:solidFill>
                <a:effectLst/>
                <a:latin typeface="+mn-lt"/>
                <a:ea typeface="+mn-ea"/>
                <a:cs typeface="+mn-cs"/>
              </a:rPr>
              <a:t>: (see picture)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Mountains and seacoast are parallel to each other with vineyards in a corridor in between</a:t>
            </a:r>
          </a:p>
          <a:p>
            <a:pPr marL="171450" indent="-171450">
              <a:buFont typeface="Arial" panose="020B0604020202020204" pitchFamily="34" charset="0"/>
              <a:buChar char="•"/>
            </a:pPr>
            <a:r>
              <a:rPr lang="en-US" sz="1200" b="0" i="0" u="non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Cool sea breezes moderate the climate</a:t>
            </a:r>
            <a:endParaRPr lang="en-US" u="none" dirty="0">
              <a:solidFill>
                <a:schemeClr val="tx1"/>
              </a:solidFill>
              <a:hlinkClick r:id="rId3">
                <a:extLst>
                  <a:ext uri="{A12FA001-AC4F-418D-AE19-62706E023703}">
                    <ahyp:hlinkClr xmlns:ahyp="http://schemas.microsoft.com/office/drawing/2018/hyperlinkcolor" val="tx"/>
                  </a:ext>
                </a:extLst>
              </a:hlinkClick>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Proxima Nova Light"/>
              </a:rPr>
              <a:t>Direct and reflective sunlight from the ocean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Proxima Nova Light"/>
              </a:rPr>
              <a:t>Slow ripening – lush, rich wines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Proxima Nova Light"/>
              </a:rPr>
              <a:t>Further inland as the elevation increases slightly (1,300), acidity is higher due to greater diurnal temperature swings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none" dirty="0" err="1">
                <a:solidFill>
                  <a:schemeClr val="tx1"/>
                </a:solidFill>
                <a:latin typeface="Proxima Nova Light"/>
                <a:hlinkClick r:id="rId3">
                  <a:extLst>
                    <a:ext uri="{A12FA001-AC4F-418D-AE19-62706E023703}">
                      <ahyp:hlinkClr xmlns:ahyp="http://schemas.microsoft.com/office/drawing/2018/hyperlinkcolor" val="tx"/>
                    </a:ext>
                  </a:extLst>
                </a:hlinkClick>
              </a:rPr>
              <a:t>Maremma</a:t>
            </a:r>
            <a:endParaRPr lang="en-US" u="none" dirty="0">
              <a:solidFill>
                <a:schemeClr val="tx1"/>
              </a:solidFill>
              <a:hlinkClick r:id="rId3">
                <a:extLst>
                  <a:ext uri="{A12FA001-AC4F-418D-AE19-62706E023703}">
                    <ahyp:hlinkClr xmlns:ahyp="http://schemas.microsoft.com/office/drawing/2018/hyperlinkcolor" val="tx"/>
                  </a:ext>
                </a:extLst>
              </a:hlinkClick>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err="1">
                <a:solidFill>
                  <a:schemeClr val="tx1"/>
                </a:solidFill>
                <a:effectLst/>
                <a:latin typeface="+mn-lt"/>
                <a:ea typeface="+mn-ea"/>
                <a:cs typeface="+mn-cs"/>
              </a:rPr>
              <a:t>Maremma</a:t>
            </a:r>
            <a:r>
              <a:rPr lang="en-US" sz="1200" b="0" i="0" kern="1200" dirty="0">
                <a:solidFill>
                  <a:schemeClr val="tx1"/>
                </a:solidFill>
                <a:effectLst/>
                <a:latin typeface="+mn-lt"/>
                <a:ea typeface="+mn-ea"/>
                <a:cs typeface="+mn-cs"/>
              </a:rPr>
              <a:t> is often referred to as the “Wild West”, both in terms of its landscapes and its winemaking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Larger and more diverse than </a:t>
            </a:r>
            <a:r>
              <a:rPr lang="en-US" sz="1200" b="0" i="0" kern="1200" dirty="0" err="1">
                <a:solidFill>
                  <a:schemeClr val="tx1"/>
                </a:solidFill>
                <a:effectLst/>
                <a:latin typeface="+mn-lt"/>
                <a:ea typeface="+mn-ea"/>
                <a:cs typeface="+mn-cs"/>
              </a:rPr>
              <a:t>Bolgheri</a:t>
            </a:r>
            <a:r>
              <a:rPr lang="en-US" sz="1200" b="0" i="0" kern="1200" dirty="0">
                <a:solidFill>
                  <a:schemeClr val="tx1"/>
                </a:solidFill>
                <a:effectLst/>
                <a:latin typeface="+mn-lt"/>
                <a:ea typeface="+mn-ea"/>
                <a:cs typeface="+mn-cs"/>
              </a:rPr>
              <a:t> is offers different landscapes and grows many grape varieties, both red and white</a:t>
            </a:r>
          </a:p>
          <a:p>
            <a:pPr marL="171450" indent="-171450">
              <a:buFont typeface="Arial" panose="020B0604020202020204" pitchFamily="34" charset="0"/>
              <a:buChar char="•"/>
            </a:pPr>
            <a:r>
              <a:rPr lang="en-US" dirty="0" err="1"/>
              <a:t>Maremma’s</a:t>
            </a:r>
            <a:r>
              <a:rPr lang="en-US" dirty="0"/>
              <a:t> name comes from a Spanish word meaning “marsh” and indeed this area has been drained many times over the years (and only completely in 1930s) to make it more suitable for vineyards.</a:t>
            </a:r>
          </a:p>
          <a:p>
            <a:pPr marL="171450" indent="-171450">
              <a:buFont typeface="Arial" panose="020B0604020202020204" pitchFamily="34" charset="0"/>
              <a:buChar char="•"/>
            </a:pPr>
            <a:r>
              <a:rPr lang="en-US" dirty="0"/>
              <a:t>See more Sangiovese here especially at higher altitude sites.</a:t>
            </a:r>
          </a:p>
          <a:p>
            <a:pPr marL="171450" indent="-171450">
              <a:buFont typeface="Arial" panose="020B0604020202020204" pitchFamily="34" charset="0"/>
              <a:buChar char="•"/>
            </a:pPr>
            <a:r>
              <a:rPr lang="en-US" dirty="0"/>
              <a:t>The eastern edge of </a:t>
            </a:r>
            <a:r>
              <a:rPr lang="en-US" dirty="0" err="1"/>
              <a:t>Maremma</a:t>
            </a:r>
            <a:r>
              <a:rPr lang="en-US" dirty="0"/>
              <a:t> abuts the Montalcino region</a:t>
            </a: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80</a:t>
            </a:fld>
            <a:endParaRPr lang="en-US"/>
          </a:p>
        </p:txBody>
      </p:sp>
    </p:spTree>
    <p:extLst>
      <p:ext uri="{BB962C8B-B14F-4D97-AF65-F5344CB8AC3E}">
        <p14:creationId xmlns:p14="http://schemas.microsoft.com/office/powerpoint/2010/main" val="33981192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Years ago, this area was used for cattle grazing and growing grains, vegetables, and olive trees.</a:t>
            </a:r>
          </a:p>
          <a:p>
            <a:r>
              <a:rPr lang="en-US" sz="1200" b="0" i="0" kern="1200" dirty="0" err="1">
                <a:solidFill>
                  <a:schemeClr val="tx1"/>
                </a:solidFill>
                <a:effectLst/>
                <a:latin typeface="+mn-lt"/>
                <a:ea typeface="+mn-ea"/>
                <a:cs typeface="+mn-cs"/>
              </a:rPr>
              <a:t>Bolgheri</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Sand, found near the sea</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Clay, which ranges up to approximately 270 feet elevation. Clay—she also called this brown soil—is fertile and retains water well.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Find some limestone mixed in with clay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kern="1200" dirty="0">
                <a:solidFill>
                  <a:schemeClr val="tx1"/>
                </a:solidFill>
                <a:effectLst/>
                <a:latin typeface="+mn-lt"/>
                <a:ea typeface="+mn-ea"/>
                <a:cs typeface="+mn-cs"/>
              </a:rPr>
              <a:t>Finally, alluvial soils on the hillsides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kern="1200" dirty="0" err="1">
                <a:solidFill>
                  <a:schemeClr val="tx1"/>
                </a:solidFill>
                <a:effectLst/>
                <a:latin typeface="+mn-lt"/>
                <a:ea typeface="+mn-ea"/>
                <a:cs typeface="+mn-cs"/>
              </a:rPr>
              <a:t>Sassicaia’s</a:t>
            </a:r>
            <a:r>
              <a:rPr lang="en-AU" sz="1200" b="0" kern="1200" dirty="0">
                <a:solidFill>
                  <a:schemeClr val="tx1"/>
                </a:solidFill>
                <a:effectLst/>
                <a:latin typeface="+mn-lt"/>
                <a:ea typeface="+mn-ea"/>
                <a:cs typeface="+mn-cs"/>
              </a:rPr>
              <a:t> name means “stony field” referring to the banks of gravel in the area.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latin typeface="+mn-lt"/>
                <a:ea typeface="+mn-ea"/>
                <a:cs typeface="+mn-cs"/>
              </a:rPr>
              <a:t>Maremma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kern="1200" dirty="0">
                <a:solidFill>
                  <a:schemeClr val="tx1"/>
                </a:solidFill>
                <a:effectLst/>
                <a:latin typeface="+mn-lt"/>
                <a:ea typeface="+mn-ea"/>
                <a:cs typeface="+mn-cs"/>
              </a:rPr>
              <a:t>Soils are similar but more varied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C5502E-24B2-864C-99B6-8E395A01E9BE}" type="slidenum">
              <a:rPr lang="en-US" smtClean="0"/>
              <a:t>81</a:t>
            </a:fld>
            <a:endParaRPr lang="en-US"/>
          </a:p>
        </p:txBody>
      </p:sp>
    </p:spTree>
    <p:extLst>
      <p:ext uri="{BB962C8B-B14F-4D97-AF65-F5344CB8AC3E}">
        <p14:creationId xmlns:p14="http://schemas.microsoft.com/office/powerpoint/2010/main" val="7591085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00000"/>
              </a:lnSpc>
              <a:buFont typeface="Arial" panose="020B0604020202020204" pitchFamily="34" charset="0"/>
              <a:buChar char="•"/>
            </a:pPr>
            <a:r>
              <a:rPr lang="en-US" dirty="0">
                <a:solidFill>
                  <a:srgbClr val="44546A"/>
                </a:solidFill>
                <a:latin typeface="Proxima Nova Light"/>
              </a:rPr>
              <a:t>Cabernet Sauvignon is last to bud and ripen – perfect for region</a:t>
            </a:r>
          </a:p>
          <a:p>
            <a:pPr marL="457200" indent="-457200">
              <a:lnSpc>
                <a:spcPct val="100000"/>
              </a:lnSpc>
              <a:buFont typeface="Arial" panose="020B0604020202020204" pitchFamily="34" charset="0"/>
              <a:buChar char="•"/>
            </a:pPr>
            <a:r>
              <a:rPr lang="en-US" dirty="0">
                <a:solidFill>
                  <a:srgbClr val="44546A"/>
                </a:solidFill>
                <a:latin typeface="Proxima Nova Light"/>
              </a:rPr>
              <a:t>Increasingly embracing sustainable practices</a:t>
            </a:r>
          </a:p>
          <a:p>
            <a:pPr marL="457200" indent="-457200">
              <a:lnSpc>
                <a:spcPct val="100000"/>
              </a:lnSpc>
              <a:buFont typeface="Arial" panose="020B0604020202020204" pitchFamily="34" charset="0"/>
              <a:buChar char="•"/>
            </a:pPr>
            <a:r>
              <a:rPr lang="en-US" dirty="0">
                <a:solidFill>
                  <a:srgbClr val="44546A"/>
                </a:solidFill>
                <a:latin typeface="Proxima Nova Light"/>
              </a:rPr>
              <a:t>Focus on terroir-driven wines and finding the best sites for variety and rootstock.</a:t>
            </a:r>
          </a:p>
          <a:p>
            <a:pPr marL="457200" indent="-457200">
              <a:lnSpc>
                <a:spcPct val="100000"/>
              </a:lnSpc>
              <a:buFont typeface="Arial" panose="020B0604020202020204" pitchFamily="34" charset="0"/>
              <a:buChar char="•"/>
            </a:pPr>
            <a:r>
              <a:rPr lang="en-AU" sz="1200" kern="1200" dirty="0">
                <a:solidFill>
                  <a:schemeClr val="tx1"/>
                </a:solidFill>
                <a:effectLst/>
                <a:latin typeface="+mn-lt"/>
                <a:ea typeface="+mn-ea"/>
                <a:cs typeface="+mn-cs"/>
              </a:rPr>
              <a:t>Vineyards are more modern and </a:t>
            </a:r>
            <a:r>
              <a:rPr lang="en-AU" sz="1200" kern="1200" dirty="0" err="1">
                <a:solidFill>
                  <a:schemeClr val="tx1"/>
                </a:solidFill>
                <a:effectLst/>
                <a:latin typeface="+mn-lt"/>
                <a:ea typeface="+mn-ea"/>
                <a:cs typeface="+mn-cs"/>
              </a:rPr>
              <a:t>vsp</a:t>
            </a:r>
            <a:r>
              <a:rPr lang="en-AU" sz="1200" kern="1200" dirty="0">
                <a:solidFill>
                  <a:schemeClr val="tx1"/>
                </a:solidFill>
                <a:effectLst/>
                <a:latin typeface="+mn-lt"/>
                <a:ea typeface="+mn-ea"/>
                <a:cs typeface="+mn-cs"/>
              </a:rPr>
              <a:t> trained in </a:t>
            </a:r>
            <a:r>
              <a:rPr lang="en-AU" sz="1200" kern="1200" dirty="0" err="1">
                <a:solidFill>
                  <a:schemeClr val="tx1"/>
                </a:solidFill>
                <a:effectLst/>
                <a:latin typeface="+mn-lt"/>
                <a:ea typeface="+mn-ea"/>
                <a:cs typeface="+mn-cs"/>
              </a:rPr>
              <a:t>Bolgheri</a:t>
            </a:r>
            <a:r>
              <a:rPr lang="en-AU" sz="1200" kern="1200" dirty="0">
                <a:solidFill>
                  <a:schemeClr val="tx1"/>
                </a:solidFill>
                <a:effectLst/>
                <a:latin typeface="+mn-lt"/>
                <a:ea typeface="+mn-ea"/>
                <a:cs typeface="+mn-cs"/>
              </a:rPr>
              <a:t>, this suite the Bordeaux varieties. </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82</a:t>
            </a:fld>
            <a:endParaRPr lang="en-US"/>
          </a:p>
        </p:txBody>
      </p:sp>
    </p:spTree>
    <p:extLst>
      <p:ext uri="{BB962C8B-B14F-4D97-AF65-F5344CB8AC3E}">
        <p14:creationId xmlns:p14="http://schemas.microsoft.com/office/powerpoint/2010/main" val="2390127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main areas we’ll cover today are indicated on this map in red, plus we’ll give an honorable mention to South Africa and New Zealand.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 should mention that CS is grown in many places all over the world to great acclaim including Canada, Bulgaria, Hungary, Ukraine, Lebanon, New York, Texas and production is growing quickly in China.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B3BC37B-83FD-2D4F-BECF-3F7973DF4BB1}" type="slidenum">
              <a:rPr lang="en-US" smtClean="0"/>
              <a:t>8</a:t>
            </a:fld>
            <a:endParaRPr lang="en-US"/>
          </a:p>
        </p:txBody>
      </p:sp>
    </p:spTree>
    <p:extLst>
      <p:ext uri="{BB962C8B-B14F-4D97-AF65-F5344CB8AC3E}">
        <p14:creationId xmlns:p14="http://schemas.microsoft.com/office/powerpoint/2010/main" val="15922080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By law </a:t>
            </a:r>
            <a:r>
              <a:rPr lang="en-AU" sz="1200" kern="1200" dirty="0" err="1">
                <a:solidFill>
                  <a:schemeClr val="tx1"/>
                </a:solidFill>
                <a:effectLst/>
                <a:latin typeface="+mn-lt"/>
                <a:ea typeface="+mn-ea"/>
                <a:cs typeface="+mn-cs"/>
              </a:rPr>
              <a:t>Bolgheri</a:t>
            </a:r>
            <a:r>
              <a:rPr lang="en-AU" sz="1200" kern="1200" dirty="0">
                <a:solidFill>
                  <a:schemeClr val="tx1"/>
                </a:solidFill>
                <a:effectLst/>
                <a:latin typeface="+mn-lt"/>
                <a:ea typeface="+mn-ea"/>
                <a:cs typeface="+mn-cs"/>
              </a:rPr>
              <a:t> DOC must see one year of aging, many of these wines receive up to 3 years. </a:t>
            </a:r>
          </a:p>
          <a:p>
            <a:r>
              <a:rPr lang="en-AU" sz="1200" kern="1200" dirty="0" err="1">
                <a:solidFill>
                  <a:schemeClr val="tx1"/>
                </a:solidFill>
                <a:effectLst/>
                <a:latin typeface="+mn-lt"/>
                <a:ea typeface="+mn-ea"/>
                <a:cs typeface="+mn-cs"/>
              </a:rPr>
              <a:t>Bolgheri</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Superiore</a:t>
            </a:r>
            <a:r>
              <a:rPr lang="en-AU" sz="1200" kern="1200" dirty="0">
                <a:solidFill>
                  <a:schemeClr val="tx1"/>
                </a:solidFill>
                <a:effectLst/>
                <a:latin typeface="+mn-lt"/>
                <a:ea typeface="+mn-ea"/>
                <a:cs typeface="+mn-cs"/>
              </a:rPr>
              <a:t> must be aged 2 years, of which at least one year is in oak, and minimum 12.5%</a:t>
            </a:r>
          </a:p>
          <a:p>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83</a:t>
            </a:fld>
            <a:endParaRPr lang="en-US"/>
          </a:p>
        </p:txBody>
      </p:sp>
    </p:spTree>
    <p:extLst>
      <p:ext uri="{BB962C8B-B14F-4D97-AF65-F5344CB8AC3E}">
        <p14:creationId xmlns:p14="http://schemas.microsoft.com/office/powerpoint/2010/main" val="17750802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44546A"/>
                </a:solidFill>
                <a:latin typeface="Proxima Nova Light" panose="02000506030000020004"/>
              </a:rPr>
              <a:t>Profile is between Napa and Bordeaux. </a:t>
            </a:r>
            <a:r>
              <a:rPr lang="en-US" dirty="0"/>
              <a:t>Maremma is warmer than Napa and Bordeaux</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its application for DOC status cited an annual 1,747 growing degree days on the Winkler scale, well above both Napa and Bordeaux (1,370 each).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Thus its acidity is softer and rounder, making for delicious easy drinking in their youth, yet still capable of extended aging.</a:t>
            </a:r>
          </a:p>
          <a:p>
            <a:pPr marL="457200" indent="-457200">
              <a:buFont typeface="Arial" panose="020B0604020202020204" pitchFamily="34" charset="0"/>
              <a:buChar char="•"/>
            </a:pPr>
            <a:r>
              <a:rPr lang="en-US" sz="1200" dirty="0">
                <a:solidFill>
                  <a:srgbClr val="44546A"/>
                </a:solidFill>
                <a:latin typeface="Proxima Nova Light" panose="02000506030000020004"/>
              </a:rPr>
              <a:t>CS dominates when blended with Sangiovese</a:t>
            </a:r>
          </a:p>
          <a:p>
            <a:pPr marL="457200" indent="-457200">
              <a:buFont typeface="Arial" panose="020B0604020202020204" pitchFamily="34" charset="0"/>
              <a:buChar char="•"/>
            </a:pPr>
            <a:r>
              <a:rPr lang="en-US" sz="1200" dirty="0">
                <a:solidFill>
                  <a:srgbClr val="44546A"/>
                </a:solidFill>
                <a:latin typeface="Proxima Nova Light" panose="02000506030000020004"/>
              </a:rPr>
              <a:t>Ripe black cherry and notes of black currant</a:t>
            </a:r>
          </a:p>
          <a:p>
            <a:pPr marL="457200" indent="-457200">
              <a:buFont typeface="Arial" panose="020B0604020202020204" pitchFamily="34" charset="0"/>
              <a:buChar char="•"/>
            </a:pPr>
            <a:r>
              <a:rPr lang="en-US" sz="1200" dirty="0">
                <a:solidFill>
                  <a:srgbClr val="44546A"/>
                </a:solidFill>
                <a:latin typeface="Proxima Nova Light" panose="02000506030000020004"/>
              </a:rPr>
              <a:t>Oak forward with earth, tobacco and clove </a:t>
            </a:r>
          </a:p>
          <a:p>
            <a:pPr marL="457200" indent="-457200">
              <a:buFont typeface="Arial" panose="020B0604020202020204" pitchFamily="34" charset="0"/>
              <a:buChar char="•"/>
            </a:pPr>
            <a:r>
              <a:rPr lang="en-US" sz="1200" dirty="0">
                <a:solidFill>
                  <a:srgbClr val="44546A"/>
                </a:solidFill>
                <a:latin typeface="Proxima Nova Light" panose="02000506030000020004"/>
              </a:rPr>
              <a:t>Delicious young and capable of aging</a:t>
            </a:r>
            <a:endParaRPr lang="en-US" sz="1600" dirty="0">
              <a:solidFill>
                <a:srgbClr val="44546A"/>
              </a:solidFill>
              <a:latin typeface="Proxima Nova Light" panose="02000506030000020004"/>
            </a:endParaRPr>
          </a:p>
          <a:p>
            <a:r>
              <a:rPr lang="en-US" dirty="0"/>
              <a:t>Shows ripeness of Napa, but there’s the hallmark of “Italian spice” plus earth and herbs of Bordeaux</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 will mention that on last year’s MW exam there was a Super Tuscan which many students put in Bordeaux because of the earthy quality, but quite a few thought OW such as Australia and Napa. Blind tasting is not always easy!!!</a:t>
            </a:r>
          </a:p>
        </p:txBody>
      </p:sp>
      <p:sp>
        <p:nvSpPr>
          <p:cNvPr id="4" name="Slide Number Placeholder 3"/>
          <p:cNvSpPr>
            <a:spLocks noGrp="1"/>
          </p:cNvSpPr>
          <p:nvPr>
            <p:ph type="sldNum" sz="quarter" idx="5"/>
          </p:nvPr>
        </p:nvSpPr>
        <p:spPr/>
        <p:txBody>
          <a:bodyPr/>
          <a:lstStyle/>
          <a:p>
            <a:fld id="{705D77B3-0885-4C87-92AE-3C569B628AF0}" type="slidenum">
              <a:rPr lang="en-US" smtClean="0"/>
              <a:t>84</a:t>
            </a:fld>
            <a:endParaRPr lang="en-US"/>
          </a:p>
        </p:txBody>
      </p:sp>
    </p:spTree>
    <p:extLst>
      <p:ext uri="{BB962C8B-B14F-4D97-AF65-F5344CB8AC3E}">
        <p14:creationId xmlns:p14="http://schemas.microsoft.com/office/powerpoint/2010/main" val="16402198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Winemaking arrived in the New World with Spanish conquistadores in the 16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From Mexico the vine spread south through other Spanish colonies, from Peru to Chile and Argentina by 1560.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Despite a promising start, viticulture in South America suffered under a prohibitive 17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Spanish law that restricted wine production to church wine and all else had to be imported from Iberian producers.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However, by the 1800s a new era of political autonomy in Argentina, Chile and Brazil through independence had arrived.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An influx of European immigration in 19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many fleeing the ravages of Phylloxera, along with the development of a national rail system, resulted in a rapid expansion of viticulture in Argentina.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These vine specimens served Chile well; its geographic isolation, due to the Andes, prevented phylloxera from entering the country.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Today, Chile is the only major winemaking country to remain entirely phylloxera-free</a:t>
            </a: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85</a:t>
            </a:fld>
            <a:endParaRPr lang="en-US"/>
          </a:p>
        </p:txBody>
      </p:sp>
    </p:spTree>
    <p:extLst>
      <p:ext uri="{BB962C8B-B14F-4D97-AF65-F5344CB8AC3E}">
        <p14:creationId xmlns:p14="http://schemas.microsoft.com/office/powerpoint/2010/main" val="12149255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buFont typeface="Arial" panose="020B0604020202020204" pitchFamily="34" charset="0"/>
              <a:buChar char="•"/>
            </a:pPr>
            <a:r>
              <a:rPr lang="en-AU" sz="1200" kern="1200" dirty="0">
                <a:solidFill>
                  <a:schemeClr val="tx1"/>
                </a:solidFill>
                <a:effectLst/>
                <a:latin typeface="+mn-lt"/>
                <a:ea typeface="+mn-ea"/>
                <a:cs typeface="+mn-cs"/>
              </a:rPr>
              <a:t>Chile stretches for nearly 3,000 miles along the west coast of South America, separated from the remainder of the continent by the Andes Mountains.</a:t>
            </a:r>
          </a:p>
          <a:p>
            <a:pPr marL="171450" indent="-171450">
              <a:lnSpc>
                <a:spcPct val="100000"/>
              </a:lnSpc>
              <a:buFont typeface="Arial" panose="020B0604020202020204" pitchFamily="34" charset="0"/>
              <a:buChar char="•"/>
            </a:pPr>
            <a:r>
              <a:rPr lang="en-AU" sz="1200" kern="1200" dirty="0">
                <a:solidFill>
                  <a:schemeClr val="tx1"/>
                </a:solidFill>
                <a:effectLst/>
                <a:latin typeface="+mn-lt"/>
                <a:ea typeface="+mn-ea"/>
                <a:cs typeface="+mn-cs"/>
              </a:rPr>
              <a:t>Vines occupy </a:t>
            </a:r>
            <a:r>
              <a:rPr lang="en-US" dirty="0">
                <a:solidFill>
                  <a:srgbClr val="44546A"/>
                </a:solidFill>
              </a:rPr>
              <a:t>800 miles of Chile’s coast</a:t>
            </a:r>
          </a:p>
          <a:p>
            <a:pPr marL="171450" indent="-171450">
              <a:lnSpc>
                <a:spcPct val="100000"/>
              </a:lnSpc>
              <a:buFont typeface="Arial" panose="020B0604020202020204" pitchFamily="34" charset="0"/>
              <a:buChar char="•"/>
            </a:pPr>
            <a:r>
              <a:rPr lang="en-AU" sz="1200" kern="1200" dirty="0">
                <a:solidFill>
                  <a:schemeClr val="tx1"/>
                </a:solidFill>
                <a:effectLst/>
                <a:latin typeface="+mn-lt"/>
                <a:ea typeface="+mn-ea"/>
                <a:cs typeface="+mn-cs"/>
              </a:rPr>
              <a:t>Most major regions of production to the south of the capital city, Santiago</a:t>
            </a:r>
          </a:p>
          <a:p>
            <a:pPr marL="171450" indent="-171450">
              <a:buFont typeface="Arial" panose="020B0604020202020204" pitchFamily="34" charset="0"/>
              <a:buChar char="•"/>
            </a:pPr>
            <a:r>
              <a:rPr lang="en-US" dirty="0">
                <a:solidFill>
                  <a:srgbClr val="44546A"/>
                </a:solidFill>
              </a:rPr>
              <a:t>Andes Mts defines Chile’s geography</a:t>
            </a:r>
          </a:p>
          <a:p>
            <a:pPr marL="685800" lvl="0" indent="-457200">
              <a:buFont typeface="Arial" panose="020B0604020202020204" pitchFamily="34" charset="0"/>
              <a:buChar char="•"/>
            </a:pPr>
            <a:r>
              <a:rPr lang="en-US" sz="2800" dirty="0">
                <a:solidFill>
                  <a:srgbClr val="44546A"/>
                </a:solidFill>
                <a:latin typeface="Proxima Nova Light" panose="02000506030000020004"/>
              </a:rPr>
              <a:t>Natural border</a:t>
            </a:r>
          </a:p>
          <a:p>
            <a:pPr marL="685800" lvl="0" indent="-457200">
              <a:buFont typeface="Arial" panose="020B0604020202020204" pitchFamily="34" charset="0"/>
              <a:buChar char="•"/>
            </a:pPr>
            <a:r>
              <a:rPr lang="en-US" sz="2800" dirty="0">
                <a:solidFill>
                  <a:srgbClr val="44546A"/>
                </a:solidFill>
                <a:latin typeface="Proxima Nova Light" panose="02000506030000020004"/>
              </a:rPr>
              <a:t>Proves irrigation</a:t>
            </a:r>
          </a:p>
          <a:p>
            <a:pPr marL="685800" lvl="0" indent="-457200">
              <a:buFont typeface="Arial" panose="020B0604020202020204" pitchFamily="34" charset="0"/>
              <a:buChar char="•"/>
            </a:pPr>
            <a:r>
              <a:rPr lang="en-US" sz="2800" dirty="0">
                <a:solidFill>
                  <a:srgbClr val="44546A"/>
                </a:solidFill>
                <a:latin typeface="Proxima Nova Light" panose="02000506030000020004"/>
              </a:rPr>
              <a:t>Protects against pests and diseases</a:t>
            </a:r>
          </a:p>
          <a:p>
            <a:pPr marL="171450" indent="-171450">
              <a:buFont typeface="Arial" panose="020B0604020202020204" pitchFamily="34" charset="0"/>
              <a:buChar char="•"/>
            </a:pPr>
            <a:r>
              <a:rPr lang="en-US" dirty="0">
                <a:solidFill>
                  <a:srgbClr val="44546A"/>
                </a:solidFill>
              </a:rPr>
              <a:t>CS’s best regions</a:t>
            </a:r>
          </a:p>
          <a:p>
            <a:pPr marL="685800" lvl="0" indent="-457200">
              <a:buFont typeface="Arial" panose="020B0604020202020204" pitchFamily="34" charset="0"/>
              <a:buChar char="•"/>
            </a:pPr>
            <a:r>
              <a:rPr lang="en-US" sz="2800" dirty="0">
                <a:solidFill>
                  <a:srgbClr val="44546A"/>
                </a:solidFill>
                <a:latin typeface="Proxima Nova Light" panose="02000506030000020004"/>
              </a:rPr>
              <a:t>Aconcagua, </a:t>
            </a:r>
            <a:r>
              <a:rPr lang="en-US" sz="2800" dirty="0" err="1">
                <a:solidFill>
                  <a:srgbClr val="44546A"/>
                </a:solidFill>
                <a:latin typeface="Proxima Nova Light" panose="02000506030000020004"/>
              </a:rPr>
              <a:t>Maipo</a:t>
            </a:r>
            <a:r>
              <a:rPr lang="en-US" sz="2800" dirty="0">
                <a:solidFill>
                  <a:srgbClr val="44546A"/>
                </a:solidFill>
                <a:latin typeface="Proxima Nova Light" panose="02000506030000020004"/>
              </a:rPr>
              <a:t>, </a:t>
            </a:r>
            <a:r>
              <a:rPr lang="en-US" sz="2800" dirty="0" err="1">
                <a:solidFill>
                  <a:srgbClr val="44546A"/>
                </a:solidFill>
                <a:latin typeface="Proxima Nova Light" panose="02000506030000020004"/>
              </a:rPr>
              <a:t>Rapel</a:t>
            </a:r>
            <a:r>
              <a:rPr lang="en-US" sz="2800" dirty="0">
                <a:solidFill>
                  <a:srgbClr val="44546A"/>
                </a:solidFill>
                <a:latin typeface="Proxima Nova Light" panose="02000506030000020004"/>
              </a:rPr>
              <a:t> Valleys (</a:t>
            </a:r>
            <a:r>
              <a:rPr lang="en-US" sz="2800" dirty="0" err="1">
                <a:solidFill>
                  <a:srgbClr val="44546A"/>
                </a:solidFill>
                <a:latin typeface="Proxima Nova Light" panose="02000506030000020004"/>
              </a:rPr>
              <a:t>Cachapoal</a:t>
            </a:r>
            <a:r>
              <a:rPr lang="en-US" sz="2800" dirty="0">
                <a:solidFill>
                  <a:srgbClr val="44546A"/>
                </a:solidFill>
                <a:latin typeface="Proxima Nova Light" panose="02000506030000020004"/>
              </a:rPr>
              <a:t> and Colchagua)</a:t>
            </a:r>
          </a:p>
          <a:p>
            <a:pPr marL="685800" lvl="0" indent="-457200">
              <a:buFont typeface="Arial" panose="020B0604020202020204" pitchFamily="34" charset="0"/>
              <a:buChar char="•"/>
            </a:pPr>
            <a:r>
              <a:rPr lang="en-US" sz="2800" dirty="0">
                <a:solidFill>
                  <a:srgbClr val="44546A"/>
                </a:solidFill>
                <a:latin typeface="Proxima Nova Light" panose="02000506030000020004" pitchFamily="2" charset="0"/>
              </a:rPr>
              <a:t>High elevation, cold nights</a:t>
            </a:r>
          </a:p>
          <a:p>
            <a:pPr marL="685800" lvl="0" indent="-457200">
              <a:buFont typeface="Arial" panose="020B0604020202020204" pitchFamily="34" charset="0"/>
              <a:buChar char="•"/>
            </a:pPr>
            <a:r>
              <a:rPr lang="en-US" sz="2800" dirty="0">
                <a:solidFill>
                  <a:srgbClr val="44546A"/>
                </a:solidFill>
                <a:latin typeface="Proxima Nova Light" panose="02000506030000020004" pitchFamily="2" charset="0"/>
              </a:rPr>
              <a:t>Low summer rainfall</a:t>
            </a:r>
            <a:endParaRPr lang="en-US" sz="2800" dirty="0">
              <a:solidFill>
                <a:srgbClr val="44546A"/>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86</a:t>
            </a:fld>
            <a:endParaRPr lang="en-US"/>
          </a:p>
        </p:txBody>
      </p:sp>
    </p:spTree>
    <p:extLst>
      <p:ext uri="{BB962C8B-B14F-4D97-AF65-F5344CB8AC3E}">
        <p14:creationId xmlns:p14="http://schemas.microsoft.com/office/powerpoint/2010/main" val="9094087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Winemaking arrived in the New World with Spanish conquistadores in the 16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From Mexico the vine spread south through other Spanish colonies, from Peru to Chile and Argentina by 1560.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 the 18th century, Chile was known for the quantity and cheapness of wine it produced, much to the dismay of some Spanish wine producers who tried unsuccessfully to restrict production.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Chile also benefited from European expertise when in 1830 Frenchman Claudio Gay set up a Chilean repository of pre-</a:t>
            </a:r>
            <a:r>
              <a:rPr lang="en-US" sz="1200" kern="1200" dirty="0" err="1">
                <a:solidFill>
                  <a:schemeClr val="tx1"/>
                </a:solidFill>
                <a:effectLst/>
                <a:latin typeface="+mn-lt"/>
                <a:ea typeface="+mn-ea"/>
                <a:cs typeface="+mn-cs"/>
              </a:rPr>
              <a:t>phylloxers</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Vitis</a:t>
            </a:r>
            <a:r>
              <a:rPr lang="en-US" sz="1200" i="1" kern="1200" dirty="0">
                <a:solidFill>
                  <a:schemeClr val="tx1"/>
                </a:solidFill>
                <a:effectLst/>
                <a:latin typeface="+mn-lt"/>
                <a:ea typeface="+mn-ea"/>
                <a:cs typeface="+mn-cs"/>
              </a:rPr>
              <a:t> vinifera</a:t>
            </a:r>
            <a:r>
              <a:rPr lang="en-US" sz="1200" kern="1200" dirty="0">
                <a:solidFill>
                  <a:schemeClr val="tx1"/>
                </a:solidFill>
                <a:effectLst/>
                <a:latin typeface="+mn-lt"/>
                <a:ea typeface="+mn-ea"/>
                <a:cs typeface="+mn-cs"/>
              </a:rPr>
              <a:t> vines in Chile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Chile was spared from phylloxera which helped to bring French immigrants and their wine expertise to support the success of Chile’s industry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unsettled politics in 1970s and early 1980s a significant moment occurred in the 1980s as democracy returned and when the Spanish producer Miguel Torres arrived in the country introduced modernized wine production.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His example was followed by Chilean producers, which led to a wave of new plantations and the sustained growth of wine exports.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Chile has since developed a great diversification of vines that has led to a strong global presence following decades of work.</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05D77B3-0885-4C87-92AE-3C569B628AF0}" type="slidenum">
              <a:rPr lang="en-US" smtClean="0"/>
              <a:t>87</a:t>
            </a:fld>
            <a:endParaRPr lang="en-US"/>
          </a:p>
        </p:txBody>
      </p:sp>
    </p:spTree>
    <p:extLst>
      <p:ext uri="{BB962C8B-B14F-4D97-AF65-F5344CB8AC3E}">
        <p14:creationId xmlns:p14="http://schemas.microsoft.com/office/powerpoint/2010/main" val="9413576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00000"/>
              </a:lnSpc>
              <a:buFont typeface="Arial" panose="020B0604020202020204" pitchFamily="34" charset="0"/>
              <a:buChar char="•"/>
            </a:pPr>
            <a:r>
              <a:rPr lang="en-US" dirty="0">
                <a:solidFill>
                  <a:srgbClr val="44546A"/>
                </a:solidFill>
                <a:latin typeface="Proxima Nova Light"/>
              </a:rPr>
              <a:t>Cabernet Sauvignon is most important grape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Chiles grand total of (generally </a:t>
            </a:r>
            <a:r>
              <a:rPr lang="en-US" sz="1200" kern="1200" dirty="0" err="1">
                <a:solidFill>
                  <a:schemeClr val="tx1"/>
                </a:solidFill>
                <a:effectLst/>
                <a:latin typeface="+mn-lt"/>
                <a:ea typeface="+mn-ea"/>
                <a:cs typeface="+mn-cs"/>
              </a:rPr>
              <a:t>ungrafted</a:t>
            </a:r>
            <a:r>
              <a:rPr lang="en-US" sz="1200" kern="1200" dirty="0">
                <a:solidFill>
                  <a:schemeClr val="tx1"/>
                </a:solidFill>
                <a:effectLst/>
                <a:latin typeface="+mn-lt"/>
                <a:ea typeface="+mn-ea"/>
                <a:cs typeface="+mn-cs"/>
              </a:rPr>
              <a:t>) Cabernet Sauvignon grew from 40,000 acres in 1997 to 108,000 in 2018, making it the country’s most important variety</a:t>
            </a:r>
          </a:p>
          <a:p>
            <a:pPr marL="457200" indent="-457200">
              <a:lnSpc>
                <a:spcPct val="100000"/>
              </a:lnSpc>
              <a:buFont typeface="Arial" panose="020B0604020202020204" pitchFamily="34" charset="0"/>
              <a:buChar char="•"/>
            </a:pPr>
            <a:r>
              <a:rPr lang="en-US" dirty="0">
                <a:solidFill>
                  <a:srgbClr val="44546A"/>
                </a:solidFill>
                <a:latin typeface="Proxima Nova Light"/>
              </a:rPr>
              <a:t>32% of all plantings</a:t>
            </a:r>
          </a:p>
          <a:p>
            <a:pPr marL="457200" indent="-457200">
              <a:lnSpc>
                <a:spcPct val="100000"/>
              </a:lnSpc>
              <a:buFont typeface="Arial" panose="020B0604020202020204" pitchFamily="34" charset="0"/>
              <a:buChar char="•"/>
            </a:pPr>
            <a:r>
              <a:rPr lang="en-US" dirty="0">
                <a:solidFill>
                  <a:srgbClr val="44546A"/>
                </a:solidFill>
                <a:latin typeface="Proxima Nova Light"/>
              </a:rPr>
              <a:t>Vintage to vintage consistency</a:t>
            </a:r>
          </a:p>
          <a:p>
            <a:pPr marL="457200" indent="-457200">
              <a:lnSpc>
                <a:spcPct val="100000"/>
              </a:lnSpc>
              <a:buFont typeface="Arial" panose="020B0604020202020204" pitchFamily="34" charset="0"/>
              <a:buChar char="•"/>
            </a:pPr>
            <a:r>
              <a:rPr lang="en-US" dirty="0">
                <a:solidFill>
                  <a:srgbClr val="44546A"/>
                </a:solidFill>
                <a:latin typeface="Proxima Nova Light"/>
              </a:rPr>
              <a:t>800 wineries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Concha y Toro, Santa Rita, Santa Carolina, and San Pedro control about 80% of production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While Chile experiments with new varieties and </a:t>
            </a:r>
            <a:r>
              <a:rPr lang="en-US" sz="1200" kern="1200" dirty="0" err="1">
                <a:solidFill>
                  <a:schemeClr val="tx1"/>
                </a:solidFill>
                <a:effectLst/>
                <a:latin typeface="+mn-lt"/>
                <a:ea typeface="+mn-ea"/>
                <a:cs typeface="+mn-cs"/>
              </a:rPr>
              <a:t>Carmenere</a:t>
            </a: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800 wineries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Chile with its geographic isolation, due to the Andes, prevented phylloxera from entering the country.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Today, Chile is the only major winemaking country to remain almost entirely phylloxera-free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hlinkClick r:id="rId3"/>
              </a:rPr>
              <a:t>https://www.winesofchile.org/en</a:t>
            </a:r>
            <a:endParaRPr lang="en-US" dirty="0"/>
          </a:p>
          <a:p>
            <a:pPr marL="0" indent="0">
              <a:buNone/>
            </a:pPr>
            <a:r>
              <a:rPr lang="en-US" dirty="0"/>
              <a:t>11,697 exporters</a:t>
            </a:r>
          </a:p>
          <a:p>
            <a:pPr marL="0" indent="0">
              <a:buNone/>
            </a:pPr>
            <a:r>
              <a:rPr lang="en-US" dirty="0"/>
              <a:t>Wine accounts for 5.7% of Chile’s exports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C5502E-24B2-864C-99B6-8E395A01E9BE}" type="slidenum">
              <a:rPr lang="en-US" smtClean="0"/>
              <a:t>88</a:t>
            </a:fld>
            <a:endParaRPr lang="en-US"/>
          </a:p>
        </p:txBody>
      </p:sp>
    </p:spTree>
    <p:extLst>
      <p:ext uri="{BB962C8B-B14F-4D97-AF65-F5344CB8AC3E}">
        <p14:creationId xmlns:p14="http://schemas.microsoft.com/office/powerpoint/2010/main" val="24036487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Chilean wine producers describe their climate as somewhere between that of California’s </a:t>
            </a:r>
            <a:r>
              <a:rPr lang="en-US" sz="1200" b="0" i="0" u="sng" kern="1200" cap="small" dirty="0" err="1">
                <a:solidFill>
                  <a:schemeClr val="tx1"/>
                </a:solidFill>
                <a:effectLst/>
                <a:latin typeface="+mn-lt"/>
                <a:ea typeface="+mn-ea"/>
                <a:cs typeface="+mn-cs"/>
                <a:hlinkClick r:id="rId3"/>
              </a:rPr>
              <a:t>napa</a:t>
            </a:r>
            <a:r>
              <a:rPr lang="en-US" sz="1200" b="0" i="0" kern="1200" dirty="0">
                <a:solidFill>
                  <a:schemeClr val="tx1"/>
                </a:solidFill>
                <a:effectLst/>
                <a:latin typeface="+mn-lt"/>
                <a:ea typeface="+mn-ea"/>
                <a:cs typeface="+mn-cs"/>
              </a:rPr>
              <a:t> Valley and that of Bordeaux.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Generally dry, except in the south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Andes mountains provides irrigation through snowmelt and a natural barrier against pests and diseases.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Desert to the north, Antarctica to the south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More important to view climate from the standpoint of location from west to east instead of North-South</a:t>
            </a:r>
            <a:endParaRPr lang="en-US" dirty="0"/>
          </a:p>
          <a:p>
            <a:r>
              <a:rPr lang="en-US" sz="1200" b="0" i="0" kern="1200" dirty="0">
                <a:solidFill>
                  <a:schemeClr val="tx1"/>
                </a:solidFill>
                <a:effectLst/>
                <a:latin typeface="+mn-lt"/>
                <a:ea typeface="+mn-ea"/>
                <a:cs typeface="+mn-cs"/>
              </a:rPr>
              <a:t>Coastal Range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Cool ocean currents from frigid water and air, creating fog like northern CA</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Into Central Valley along rivers</a:t>
            </a:r>
          </a:p>
          <a:p>
            <a:r>
              <a:rPr lang="en-US" sz="1200" b="0" i="0" kern="1200" dirty="0">
                <a:solidFill>
                  <a:schemeClr val="tx1"/>
                </a:solidFill>
                <a:effectLst/>
                <a:latin typeface="+mn-lt"/>
                <a:ea typeface="+mn-ea"/>
                <a:cs typeface="+mn-cs"/>
              </a:rPr>
              <a:t>Central Valley</a:t>
            </a:r>
          </a:p>
          <a:p>
            <a:pPr marL="171450" indent="-171450">
              <a:buFont typeface="Arial" panose="020B0604020202020204" pitchFamily="34" charset="0"/>
              <a:buChar char="•"/>
            </a:pPr>
            <a:r>
              <a:rPr lang="en-US" dirty="0"/>
              <a:t>Mediterranean climate</a:t>
            </a:r>
          </a:p>
          <a:p>
            <a:pPr marL="171450" indent="-171450">
              <a:buFont typeface="Arial" panose="020B0604020202020204" pitchFamily="34" charset="0"/>
              <a:buChar char="•"/>
            </a:pPr>
            <a:r>
              <a:rPr lang="en-US" dirty="0"/>
              <a:t>Intense sunlight</a:t>
            </a:r>
          </a:p>
          <a:p>
            <a:pPr marL="171450" indent="-171450">
              <a:buFont typeface="Arial" panose="020B0604020202020204" pitchFamily="34" charset="0"/>
              <a:buChar char="•"/>
            </a:pPr>
            <a:r>
              <a:rPr lang="en-US" dirty="0"/>
              <a:t>Cold nights</a:t>
            </a:r>
          </a:p>
          <a:p>
            <a:r>
              <a:rPr lang="en-US" sz="1200" b="0" i="0" kern="1200" dirty="0">
                <a:solidFill>
                  <a:schemeClr val="tx1"/>
                </a:solidFill>
                <a:effectLst/>
                <a:latin typeface="+mn-lt"/>
                <a:ea typeface="+mn-ea"/>
                <a:cs typeface="+mn-cs"/>
              </a:rPr>
              <a:t>Andes</a:t>
            </a:r>
          </a:p>
          <a:p>
            <a:pPr marL="171450" indent="-171450">
              <a:buFont typeface="Arial" panose="020B0604020202020204" pitchFamily="34" charset="0"/>
              <a:buChar char="•"/>
            </a:pPr>
            <a:r>
              <a:rPr lang="en-US" dirty="0"/>
              <a:t>Cold air drains from Andes at night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DOs can, as of 2012, use three new geographic terms: Costa, Entre Cordilleras, and Andes on labels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These designations signify the proximity of a vineyard to the coast (Costa) or to the mountains. Entre Cordilleras ("between mountains") describes the valley areas between the coastal range and the Andes, a region in which over three-quarters of Chilean wine grapes are grown. </a:t>
            </a:r>
            <a:endParaRPr lang="en-US" sz="1200" b="1"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CS thrives in Aconcagua, </a:t>
            </a:r>
            <a:r>
              <a:rPr lang="en-US" sz="1200" b="0" i="0" kern="1200" dirty="0" err="1">
                <a:solidFill>
                  <a:schemeClr val="tx1"/>
                </a:solidFill>
                <a:effectLst/>
                <a:latin typeface="+mn-lt"/>
                <a:ea typeface="+mn-ea"/>
                <a:cs typeface="+mn-cs"/>
              </a:rPr>
              <a:t>Maipo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Cachapoal</a:t>
            </a:r>
            <a:r>
              <a:rPr lang="en-US" sz="1200" b="0" i="0" kern="1200" dirty="0">
                <a:solidFill>
                  <a:schemeClr val="tx1"/>
                </a:solidFill>
                <a:effectLst/>
                <a:latin typeface="+mn-lt"/>
                <a:ea typeface="+mn-ea"/>
                <a:cs typeface="+mn-cs"/>
              </a:rPr>
              <a:t>, and Colchagua Valleys. In these valleys, the great amount of sunshine, the breeze that comes down off of the Andes to cool the nights, and the absence of rainfall in the summer have made it possible to attain a consistently high-quality Cabernet</a:t>
            </a: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89</a:t>
            </a:fld>
            <a:endParaRPr lang="en-US"/>
          </a:p>
        </p:txBody>
      </p:sp>
    </p:spTree>
    <p:extLst>
      <p:ext uri="{BB962C8B-B14F-4D97-AF65-F5344CB8AC3E}">
        <p14:creationId xmlns:p14="http://schemas.microsoft.com/office/powerpoint/2010/main" val="25667006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Coastal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Alluvial with clay and a certain minerality in the wines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latin typeface="+mn-lt"/>
                <a:ea typeface="+mn-ea"/>
                <a:cs typeface="+mn-cs"/>
              </a:rPr>
              <a:t>Central Valley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Fertile, river sediments and sand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CS grows easily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Andes/Alto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Colluvial soils (those brought down from the mountains over time by gravity as opposed to rivers) are rocky and free-draining and are considered excellent for viticulture: vines have to work harder for water in the ground and so put their energy into producing smaller berries with a high concentration of sugars and acids.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Irrigation and fertigation are employed at the best quality properties to ensure grapes ripen evenly without stress during the hot summers. </a:t>
            </a:r>
            <a:endParaRPr lang="en-US" sz="1200" kern="1200" dirty="0">
              <a:solidFill>
                <a:schemeClr val="tx1"/>
              </a:solidFill>
              <a:effectLst/>
              <a:latin typeface="+mn-lt"/>
              <a:ea typeface="+mn-ea"/>
              <a:cs typeface="+mn-cs"/>
            </a:endParaRPr>
          </a:p>
          <a:p>
            <a:endParaRPr lang="en-US" dirty="0"/>
          </a:p>
          <a:p>
            <a:r>
              <a:rPr lang="en-AU" sz="1200" kern="1200" dirty="0">
                <a:solidFill>
                  <a:schemeClr val="tx1"/>
                </a:solidFill>
                <a:effectLst/>
                <a:latin typeface="+mn-lt"/>
                <a:ea typeface="+mn-ea"/>
                <a:cs typeface="+mn-cs"/>
              </a:rPr>
              <a:t>The Aconcagua DO is named after the Aconcagua River. The sunny, dry Aconcagua Valley subregion follows the river as it flows from the Andes to the Pacific. Soils in the Aconcagua Valley are generally alluvial, and red grapes dominate the valley’s vineyards, particularly Cabernet Sauvignon and Merlot. Although much of the valley is distressingly hot for grape-growing, the commune of </a:t>
            </a:r>
            <a:r>
              <a:rPr lang="en-AU" sz="1200" kern="1200" dirty="0" err="1">
                <a:solidFill>
                  <a:schemeClr val="tx1"/>
                </a:solidFill>
                <a:effectLst/>
                <a:latin typeface="+mn-lt"/>
                <a:ea typeface="+mn-ea"/>
                <a:cs typeface="+mn-cs"/>
              </a:rPr>
              <a:t>Panquehue</a:t>
            </a:r>
            <a:r>
              <a:rPr lang="en-AU" sz="1200" kern="1200" dirty="0">
                <a:solidFill>
                  <a:schemeClr val="tx1"/>
                </a:solidFill>
                <a:effectLst/>
                <a:latin typeface="+mn-lt"/>
                <a:ea typeface="+mn-ea"/>
                <a:cs typeface="+mn-cs"/>
              </a:rPr>
              <a:t>, home to </a:t>
            </a:r>
            <a:r>
              <a:rPr lang="en-AU" sz="1200" kern="1200" dirty="0" err="1">
                <a:solidFill>
                  <a:schemeClr val="tx1"/>
                </a:solidFill>
                <a:effectLst/>
                <a:latin typeface="+mn-lt"/>
                <a:ea typeface="+mn-ea"/>
                <a:cs typeface="+mn-cs"/>
              </a:rPr>
              <a:t>Errázuriz</a:t>
            </a:r>
            <a:r>
              <a:rPr lang="en-AU" sz="1200" kern="1200" dirty="0">
                <a:solidFill>
                  <a:schemeClr val="tx1"/>
                </a:solidFill>
                <a:effectLst/>
                <a:latin typeface="+mn-lt"/>
                <a:ea typeface="+mn-ea"/>
                <a:cs typeface="+mn-cs"/>
              </a:rPr>
              <a:t>, is one of Chile’s most prominent estates and winemaking families, experiences a more moderate climate. </a:t>
            </a:r>
            <a:r>
              <a:rPr lang="en-AU" sz="1200" kern="1200" dirty="0" err="1">
                <a:solidFill>
                  <a:schemeClr val="tx1"/>
                </a:solidFill>
                <a:effectLst/>
                <a:latin typeface="+mn-lt"/>
                <a:ea typeface="+mn-ea"/>
                <a:cs typeface="+mn-cs"/>
              </a:rPr>
              <a:t>Errázuriz’s</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Seña</a:t>
            </a:r>
            <a:r>
              <a:rPr lang="en-AU" sz="1200" kern="1200" dirty="0">
                <a:solidFill>
                  <a:schemeClr val="tx1"/>
                </a:solidFill>
                <a:effectLst/>
                <a:latin typeface="+mn-lt"/>
                <a:ea typeface="+mn-ea"/>
                <a:cs typeface="+mn-cs"/>
              </a:rPr>
              <a:t>,” an iconic Bordeaux-style blend and one of the premier reds of Chile, placed ahead of both Château </a:t>
            </a:r>
            <a:r>
              <a:rPr lang="en-AU" sz="1200" kern="1200" dirty="0" err="1">
                <a:solidFill>
                  <a:schemeClr val="tx1"/>
                </a:solidFill>
                <a:effectLst/>
                <a:latin typeface="+mn-lt"/>
                <a:ea typeface="+mn-ea"/>
                <a:cs typeface="+mn-cs"/>
              </a:rPr>
              <a:t>Lafite</a:t>
            </a:r>
            <a:r>
              <a:rPr lang="en-AU" sz="1200" kern="1200" dirty="0">
                <a:solidFill>
                  <a:schemeClr val="tx1"/>
                </a:solidFill>
                <a:effectLst/>
                <a:latin typeface="+mn-lt"/>
                <a:ea typeface="+mn-ea"/>
                <a:cs typeface="+mn-cs"/>
              </a:rPr>
              <a:t> and Château Margaux in the 2004 Berlin Tasting—a milestone for the Chilean wine industry likened to the famous 1976 Judgment of Paris. </a:t>
            </a:r>
          </a:p>
          <a:p>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Central Valley DO, situated between the Andes and coast range, is Chile’s oldest and most established winemaking region. From north to south, the DO’s subregions are </a:t>
            </a:r>
            <a:r>
              <a:rPr lang="en-AU" sz="1200" kern="1200" dirty="0" err="1">
                <a:solidFill>
                  <a:schemeClr val="tx1"/>
                </a:solidFill>
                <a:effectLst/>
                <a:latin typeface="+mn-lt"/>
                <a:ea typeface="+mn-ea"/>
                <a:cs typeface="+mn-cs"/>
              </a:rPr>
              <a:t>Maipo</a:t>
            </a:r>
            <a:r>
              <a:rPr lang="en-AU" sz="1200" kern="1200" dirty="0">
                <a:solidFill>
                  <a:schemeClr val="tx1"/>
                </a:solidFill>
                <a:effectLst/>
                <a:latin typeface="+mn-lt"/>
                <a:ea typeface="+mn-ea"/>
                <a:cs typeface="+mn-cs"/>
              </a:rPr>
              <a:t> Valley, </a:t>
            </a:r>
            <a:r>
              <a:rPr lang="en-AU" sz="1200" kern="1200" dirty="0" err="1">
                <a:solidFill>
                  <a:schemeClr val="tx1"/>
                </a:solidFill>
                <a:effectLst/>
                <a:latin typeface="+mn-lt"/>
                <a:ea typeface="+mn-ea"/>
                <a:cs typeface="+mn-cs"/>
              </a:rPr>
              <a:t>Rapel</a:t>
            </a:r>
            <a:r>
              <a:rPr lang="en-AU" sz="1200" kern="1200" dirty="0">
                <a:solidFill>
                  <a:schemeClr val="tx1"/>
                </a:solidFill>
                <a:effectLst/>
                <a:latin typeface="+mn-lt"/>
                <a:ea typeface="+mn-ea"/>
                <a:cs typeface="+mn-cs"/>
              </a:rPr>
              <a:t> Valley, </a:t>
            </a:r>
            <a:r>
              <a:rPr lang="en-AU" sz="1200" kern="1200" dirty="0" err="1">
                <a:solidFill>
                  <a:schemeClr val="tx1"/>
                </a:solidFill>
                <a:effectLst/>
                <a:latin typeface="+mn-lt"/>
                <a:ea typeface="+mn-ea"/>
                <a:cs typeface="+mn-cs"/>
              </a:rPr>
              <a:t>Curicó</a:t>
            </a:r>
            <a:r>
              <a:rPr lang="en-AU" sz="1200" kern="1200" dirty="0">
                <a:solidFill>
                  <a:schemeClr val="tx1"/>
                </a:solidFill>
                <a:effectLst/>
                <a:latin typeface="+mn-lt"/>
                <a:ea typeface="+mn-ea"/>
                <a:cs typeface="+mn-cs"/>
              </a:rPr>
              <a:t> and, Maule Valley. The warm </a:t>
            </a:r>
            <a:r>
              <a:rPr lang="en-AU" sz="1200" kern="1200" dirty="0" err="1">
                <a:solidFill>
                  <a:schemeClr val="tx1"/>
                </a:solidFill>
                <a:effectLst/>
                <a:latin typeface="+mn-lt"/>
                <a:ea typeface="+mn-ea"/>
                <a:cs typeface="+mn-cs"/>
              </a:rPr>
              <a:t>Maipo</a:t>
            </a:r>
            <a:r>
              <a:rPr lang="en-AU" sz="1200" kern="1200" dirty="0">
                <a:solidFill>
                  <a:schemeClr val="tx1"/>
                </a:solidFill>
                <a:effectLst/>
                <a:latin typeface="+mn-lt"/>
                <a:ea typeface="+mn-ea"/>
                <a:cs typeface="+mn-cs"/>
              </a:rPr>
              <a:t> Valley is the most famed, and the classic region in the country for high quality Cabernet Sauvignon. Over 50% of the region’s more than 25,000 acres are planted, followed by Merlot, Syrah and </a:t>
            </a:r>
            <a:r>
              <a:rPr lang="en-AU" sz="1200" kern="1200" dirty="0" err="1">
                <a:solidFill>
                  <a:schemeClr val="tx1"/>
                </a:solidFill>
                <a:effectLst/>
                <a:latin typeface="+mn-lt"/>
                <a:ea typeface="+mn-ea"/>
                <a:cs typeface="+mn-cs"/>
              </a:rPr>
              <a:t>Carmenere</a:t>
            </a:r>
            <a:r>
              <a:rPr lang="en-AU" sz="1200" kern="1200" dirty="0">
                <a:solidFill>
                  <a:schemeClr val="tx1"/>
                </a:solidFill>
                <a:effectLst/>
                <a:latin typeface="+mn-lt"/>
                <a:ea typeface="+mn-ea"/>
                <a:cs typeface="+mn-cs"/>
              </a:rPr>
              <a:t>. Cabernet thrives on the well-drained, low slopes of the Andes, and some of Chile’s most premium red wines issue from the subregion of Puente Alto, such as Concha y Toro’s “Don Melchor” and </a:t>
            </a:r>
            <a:r>
              <a:rPr lang="en-AU" sz="1200" kern="1200" dirty="0" err="1">
                <a:solidFill>
                  <a:schemeClr val="tx1"/>
                </a:solidFill>
                <a:effectLst/>
                <a:latin typeface="+mn-lt"/>
                <a:ea typeface="+mn-ea"/>
                <a:cs typeface="+mn-cs"/>
              </a:rPr>
              <a:t>Errázuriz’s</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Viñedo</a:t>
            </a:r>
            <a:r>
              <a:rPr lang="en-AU" sz="1200" kern="1200" dirty="0">
                <a:solidFill>
                  <a:schemeClr val="tx1"/>
                </a:solidFill>
                <a:effectLst/>
                <a:latin typeface="+mn-lt"/>
                <a:ea typeface="+mn-ea"/>
                <a:cs typeface="+mn-cs"/>
              </a:rPr>
              <a:t> Chadwick” Cabernet Sauvignon varietal wines, and “Almaviva”, a joint project between Baron Philippe de Rothschild (Mouton-Rothschild) and Concha y Toro. The 2000 “</a:t>
            </a:r>
            <a:r>
              <a:rPr lang="en-AU" sz="1200" kern="1200" dirty="0" err="1">
                <a:solidFill>
                  <a:schemeClr val="tx1"/>
                </a:solidFill>
                <a:effectLst/>
                <a:latin typeface="+mn-lt"/>
                <a:ea typeface="+mn-ea"/>
                <a:cs typeface="+mn-cs"/>
              </a:rPr>
              <a:t>Viñedo</a:t>
            </a:r>
            <a:r>
              <a:rPr lang="en-AU" sz="1200" kern="1200" dirty="0">
                <a:solidFill>
                  <a:schemeClr val="tx1"/>
                </a:solidFill>
                <a:effectLst/>
                <a:latin typeface="+mn-lt"/>
                <a:ea typeface="+mn-ea"/>
                <a:cs typeface="+mn-cs"/>
              </a:rPr>
              <a:t> Chadwick” took first place in the 2004 Berlin Tasting.</a:t>
            </a:r>
          </a:p>
          <a:p>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a:t>
            </a:r>
            <a:r>
              <a:rPr lang="en-AU" sz="1200" kern="1200" dirty="0" err="1">
                <a:solidFill>
                  <a:schemeClr val="tx1"/>
                </a:solidFill>
                <a:effectLst/>
                <a:latin typeface="+mn-lt"/>
                <a:ea typeface="+mn-ea"/>
                <a:cs typeface="+mn-cs"/>
              </a:rPr>
              <a:t>Rapel</a:t>
            </a:r>
            <a:r>
              <a:rPr lang="en-AU" sz="1200" kern="1200" dirty="0">
                <a:solidFill>
                  <a:schemeClr val="tx1"/>
                </a:solidFill>
                <a:effectLst/>
                <a:latin typeface="+mn-lt"/>
                <a:ea typeface="+mn-ea"/>
                <a:cs typeface="+mn-cs"/>
              </a:rPr>
              <a:t> Valley, divided into </a:t>
            </a:r>
            <a:r>
              <a:rPr lang="en-AU" sz="1200" kern="1200" dirty="0" err="1">
                <a:solidFill>
                  <a:schemeClr val="tx1"/>
                </a:solidFill>
                <a:effectLst/>
                <a:latin typeface="+mn-lt"/>
                <a:ea typeface="+mn-ea"/>
                <a:cs typeface="+mn-cs"/>
              </a:rPr>
              <a:t>Cachapoal</a:t>
            </a:r>
            <a:r>
              <a:rPr lang="en-AU" sz="1200" kern="1200" dirty="0">
                <a:solidFill>
                  <a:schemeClr val="tx1"/>
                </a:solidFill>
                <a:effectLst/>
                <a:latin typeface="+mn-lt"/>
                <a:ea typeface="+mn-ea"/>
                <a:cs typeface="+mn-cs"/>
              </a:rPr>
              <a:t> and Colchagua, is located to the south of </a:t>
            </a:r>
            <a:r>
              <a:rPr lang="en-AU" sz="1200" kern="1200" dirty="0" err="1">
                <a:solidFill>
                  <a:schemeClr val="tx1"/>
                </a:solidFill>
                <a:effectLst/>
                <a:latin typeface="+mn-lt"/>
                <a:ea typeface="+mn-ea"/>
                <a:cs typeface="+mn-cs"/>
              </a:rPr>
              <a:t>Maipo</a:t>
            </a:r>
            <a:r>
              <a:rPr lang="en-AU" sz="1200" kern="1200" dirty="0">
                <a:solidFill>
                  <a:schemeClr val="tx1"/>
                </a:solidFill>
                <a:effectLst/>
                <a:latin typeface="+mn-lt"/>
                <a:ea typeface="+mn-ea"/>
                <a:cs typeface="+mn-cs"/>
              </a:rPr>
              <a:t>. Although Cabernet Sauvignon’s position as the leading grape in both regions is firmly secure, </a:t>
            </a:r>
            <a:r>
              <a:rPr lang="en-AU" sz="1200" kern="1200" dirty="0" err="1">
                <a:solidFill>
                  <a:schemeClr val="tx1"/>
                </a:solidFill>
                <a:effectLst/>
                <a:latin typeface="+mn-lt"/>
                <a:ea typeface="+mn-ea"/>
                <a:cs typeface="+mn-cs"/>
              </a:rPr>
              <a:t>Carmenère</a:t>
            </a:r>
            <a:r>
              <a:rPr lang="en-AU" sz="1200" kern="1200" dirty="0">
                <a:solidFill>
                  <a:schemeClr val="tx1"/>
                </a:solidFill>
                <a:effectLst/>
                <a:latin typeface="+mn-lt"/>
                <a:ea typeface="+mn-ea"/>
                <a:cs typeface="+mn-cs"/>
              </a:rPr>
              <a:t> is growing in importance, and may soon eclipse Merlot as the valley’s second most cultivated grape. Colchagua is the larger, central portion of the valley, and is characterized by a warm climate and fertile soils. Colchagua historically is a region for bulk wine production.</a:t>
            </a:r>
            <a:endParaRPr lang="en-US" sz="1200" kern="1200" dirty="0">
              <a:solidFill>
                <a:schemeClr val="tx1"/>
              </a:solidFill>
              <a:effectLst/>
              <a:latin typeface="+mn-lt"/>
              <a:ea typeface="+mn-ea"/>
              <a:cs typeface="+mn-cs"/>
            </a:endParaRPr>
          </a:p>
          <a:p>
            <a:endParaRPr lang="en-US" dirty="0"/>
          </a:p>
          <a:p>
            <a:r>
              <a:rPr lang="en-US" dirty="0"/>
              <a:t>Bree:</a:t>
            </a:r>
          </a:p>
          <a:p>
            <a:r>
              <a:rPr lang="en-AU" sz="1200" kern="1200" dirty="0">
                <a:solidFill>
                  <a:schemeClr val="tx1"/>
                </a:solidFill>
                <a:effectLst/>
                <a:latin typeface="+mn-lt"/>
                <a:ea typeface="+mn-ea"/>
                <a:cs typeface="+mn-cs"/>
              </a:rPr>
              <a:t>The vineyards of Alto </a:t>
            </a:r>
            <a:r>
              <a:rPr lang="en-AU" sz="1200" kern="1200" dirty="0" err="1">
                <a:solidFill>
                  <a:schemeClr val="tx1"/>
                </a:solidFill>
                <a:effectLst/>
                <a:latin typeface="+mn-lt"/>
                <a:ea typeface="+mn-ea"/>
                <a:cs typeface="+mn-cs"/>
              </a:rPr>
              <a:t>Maipo</a:t>
            </a:r>
            <a:r>
              <a:rPr lang="en-AU" sz="1200" kern="1200" dirty="0">
                <a:solidFill>
                  <a:schemeClr val="tx1"/>
                </a:solidFill>
                <a:effectLst/>
                <a:latin typeface="+mn-lt"/>
                <a:ea typeface="+mn-ea"/>
                <a:cs typeface="+mn-cs"/>
              </a:rPr>
              <a:t> (or Upper </a:t>
            </a:r>
            <a:r>
              <a:rPr lang="en-AU" sz="1200" kern="1200" dirty="0" err="1">
                <a:solidFill>
                  <a:schemeClr val="tx1"/>
                </a:solidFill>
                <a:effectLst/>
                <a:latin typeface="+mn-lt"/>
                <a:ea typeface="+mn-ea"/>
                <a:cs typeface="+mn-cs"/>
              </a:rPr>
              <a:t>Maipo</a:t>
            </a:r>
            <a:r>
              <a:rPr lang="en-AU" sz="1200" kern="1200" dirty="0">
                <a:solidFill>
                  <a:schemeClr val="tx1"/>
                </a:solidFill>
                <a:effectLst/>
                <a:latin typeface="+mn-lt"/>
                <a:ea typeface="+mn-ea"/>
                <a:cs typeface="+mn-cs"/>
              </a:rPr>
              <a:t>) run along the eastern edge of the Andes Mountains, where they benefit from elevations of 1300-2500ft (400-760m) above sea level. At this height, warm sun during the day is followed by colder nights, which slow ripening. This extends the growing season, leading to grapes with a balance of ripeness and acidity. </a:t>
            </a:r>
          </a:p>
          <a:p>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Alto </a:t>
            </a:r>
            <a:r>
              <a:rPr lang="en-AU" sz="1200" kern="1200" dirty="0" err="1">
                <a:solidFill>
                  <a:schemeClr val="tx1"/>
                </a:solidFill>
                <a:effectLst/>
                <a:latin typeface="+mn-lt"/>
                <a:ea typeface="+mn-ea"/>
                <a:cs typeface="+mn-cs"/>
              </a:rPr>
              <a:t>Maipo</a:t>
            </a:r>
            <a:r>
              <a:rPr lang="en-AU" sz="1200" kern="1200" dirty="0">
                <a:solidFill>
                  <a:schemeClr val="tx1"/>
                </a:solidFill>
                <a:effectLst/>
                <a:latin typeface="+mn-lt"/>
                <a:ea typeface="+mn-ea"/>
                <a:cs typeface="+mn-cs"/>
              </a:rPr>
              <a:t>, which encompasses the sub-regions of Puente Alto and </a:t>
            </a:r>
            <a:r>
              <a:rPr lang="en-AU" sz="1200" kern="1200" dirty="0" err="1">
                <a:solidFill>
                  <a:schemeClr val="tx1"/>
                </a:solidFill>
                <a:effectLst/>
                <a:latin typeface="+mn-lt"/>
                <a:ea typeface="+mn-ea"/>
                <a:cs typeface="+mn-cs"/>
              </a:rPr>
              <a:t>Pirque</a:t>
            </a:r>
            <a:r>
              <a:rPr lang="en-AU" sz="1200" kern="1200" dirty="0">
                <a:solidFill>
                  <a:schemeClr val="tx1"/>
                </a:solidFill>
                <a:effectLst/>
                <a:latin typeface="+mn-lt"/>
                <a:ea typeface="+mn-ea"/>
                <a:cs typeface="+mn-cs"/>
              </a:rPr>
              <a:t>, is the most prestigious of </a:t>
            </a:r>
            <a:r>
              <a:rPr lang="en-AU" sz="1200" kern="1200" dirty="0" err="1">
                <a:solidFill>
                  <a:schemeClr val="tx1"/>
                </a:solidFill>
                <a:effectLst/>
                <a:latin typeface="+mn-lt"/>
                <a:ea typeface="+mn-ea"/>
                <a:cs typeface="+mn-cs"/>
              </a:rPr>
              <a:t>Maipo's</a:t>
            </a:r>
            <a:r>
              <a:rPr lang="en-AU" sz="1200" kern="1200" dirty="0">
                <a:solidFill>
                  <a:schemeClr val="tx1"/>
                </a:solidFill>
                <a:effectLst/>
                <a:latin typeface="+mn-lt"/>
                <a:ea typeface="+mn-ea"/>
                <a:cs typeface="+mn-cs"/>
              </a:rPr>
              <a:t> viticultural areas. It is here that the vineyards of Don Melchor, Almaviva and </a:t>
            </a:r>
            <a:r>
              <a:rPr lang="en-AU" sz="1200" kern="1200" dirty="0" err="1">
                <a:solidFill>
                  <a:schemeClr val="tx1"/>
                </a:solidFill>
                <a:effectLst/>
                <a:latin typeface="+mn-lt"/>
                <a:ea typeface="+mn-ea"/>
                <a:cs typeface="+mn-cs"/>
              </a:rPr>
              <a:t>Vinedo</a:t>
            </a:r>
            <a:r>
              <a:rPr lang="en-AU" sz="1200" kern="1200" dirty="0">
                <a:solidFill>
                  <a:schemeClr val="tx1"/>
                </a:solidFill>
                <a:effectLst/>
                <a:latin typeface="+mn-lt"/>
                <a:ea typeface="+mn-ea"/>
                <a:cs typeface="+mn-cs"/>
              </a:rPr>
              <a:t> Chadwick can be found along the banks of the </a:t>
            </a:r>
            <a:r>
              <a:rPr lang="en-AU" sz="1200" kern="1200" dirty="0" err="1">
                <a:solidFill>
                  <a:schemeClr val="tx1"/>
                </a:solidFill>
                <a:effectLst/>
                <a:latin typeface="+mn-lt"/>
                <a:ea typeface="+mn-ea"/>
                <a:cs typeface="+mn-cs"/>
              </a:rPr>
              <a:t>Maipo</a:t>
            </a:r>
            <a:r>
              <a:rPr lang="en-AU" sz="1200" kern="1200" dirty="0">
                <a:solidFill>
                  <a:schemeClr val="tx1"/>
                </a:solidFill>
                <a:effectLst/>
                <a:latin typeface="+mn-lt"/>
                <a:ea typeface="+mn-ea"/>
                <a:cs typeface="+mn-cs"/>
              </a:rPr>
              <a:t> River and among the houses and buildings of Santiago itself.</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Central </a:t>
            </a:r>
            <a:r>
              <a:rPr lang="en-AU" sz="1200" kern="1200" dirty="0" err="1">
                <a:solidFill>
                  <a:schemeClr val="tx1"/>
                </a:solidFill>
                <a:effectLst/>
                <a:latin typeface="+mn-lt"/>
                <a:ea typeface="+mn-ea"/>
                <a:cs typeface="+mn-cs"/>
              </a:rPr>
              <a:t>Maipo</a:t>
            </a:r>
            <a:r>
              <a:rPr lang="en-AU" sz="1200" kern="1200" dirty="0">
                <a:solidFill>
                  <a:schemeClr val="tx1"/>
                </a:solidFill>
                <a:effectLst/>
                <a:latin typeface="+mn-lt"/>
                <a:ea typeface="+mn-ea"/>
                <a:cs typeface="+mn-cs"/>
              </a:rPr>
              <a:t> (sometimes called </a:t>
            </a:r>
            <a:r>
              <a:rPr lang="en-AU" sz="1200" kern="1200" dirty="0" err="1">
                <a:solidFill>
                  <a:schemeClr val="tx1"/>
                </a:solidFill>
                <a:effectLst/>
                <a:latin typeface="+mn-lt"/>
                <a:ea typeface="+mn-ea"/>
                <a:cs typeface="+mn-cs"/>
              </a:rPr>
              <a:t>Maipo</a:t>
            </a:r>
            <a:r>
              <a:rPr lang="en-AU" sz="1200" kern="1200" dirty="0">
                <a:solidFill>
                  <a:schemeClr val="tx1"/>
                </a:solidFill>
                <a:effectLst/>
                <a:latin typeface="+mn-lt"/>
                <a:ea typeface="+mn-ea"/>
                <a:cs typeface="+mn-cs"/>
              </a:rPr>
              <a:t> Medio) is the lower-lying ground just to the west of Alto </a:t>
            </a:r>
            <a:r>
              <a:rPr lang="en-AU" sz="1200" kern="1200" dirty="0" err="1">
                <a:solidFill>
                  <a:schemeClr val="tx1"/>
                </a:solidFill>
                <a:effectLst/>
                <a:latin typeface="+mn-lt"/>
                <a:ea typeface="+mn-ea"/>
                <a:cs typeface="+mn-cs"/>
              </a:rPr>
              <a:t>Maipo</a:t>
            </a:r>
            <a:r>
              <a:rPr lang="en-AU" sz="1200" kern="1200" dirty="0">
                <a:solidFill>
                  <a:schemeClr val="tx1"/>
                </a:solidFill>
                <a:effectLst/>
                <a:latin typeface="+mn-lt"/>
                <a:ea typeface="+mn-ea"/>
                <a:cs typeface="+mn-cs"/>
              </a:rPr>
              <a:t>. The climate here is slightly warmer than in Alto </a:t>
            </a:r>
            <a:r>
              <a:rPr lang="en-AU" sz="1200" kern="1200" dirty="0" err="1">
                <a:solidFill>
                  <a:schemeClr val="tx1"/>
                </a:solidFill>
                <a:effectLst/>
                <a:latin typeface="+mn-lt"/>
                <a:ea typeface="+mn-ea"/>
                <a:cs typeface="+mn-cs"/>
              </a:rPr>
              <a:t>Maipo</a:t>
            </a:r>
            <a:r>
              <a:rPr lang="en-AU" sz="1200" kern="1200" dirty="0">
                <a:solidFill>
                  <a:schemeClr val="tx1"/>
                </a:solidFill>
                <a:effectLst/>
                <a:latin typeface="+mn-lt"/>
                <a:ea typeface="+mn-ea"/>
                <a:cs typeface="+mn-cs"/>
              </a:rPr>
              <a:t>, and the soils are slightly more clay-based and fertile, leading to a slightly less-refined style of wine. Cabernet Sauvignon is still the most-grown grape variety, but there are also substantial plantings of </a:t>
            </a:r>
            <a:r>
              <a:rPr lang="en-AU" sz="1200" kern="1200" dirty="0" err="1">
                <a:solidFill>
                  <a:schemeClr val="tx1"/>
                </a:solidFill>
                <a:effectLst/>
                <a:latin typeface="+mn-lt"/>
                <a:ea typeface="+mn-ea"/>
                <a:cs typeface="+mn-cs"/>
              </a:rPr>
              <a:t>Carmenere</a:t>
            </a:r>
            <a:r>
              <a:rPr lang="en-AU" sz="1200" kern="1200" dirty="0">
                <a:solidFill>
                  <a:schemeClr val="tx1"/>
                </a:solidFill>
                <a:effectLst/>
                <a:latin typeface="+mn-lt"/>
                <a:ea typeface="+mn-ea"/>
                <a:cs typeface="+mn-cs"/>
              </a:rPr>
              <a:t> vines, as the warmer climate is well suited to this iconic Chilean grape variety.</a:t>
            </a:r>
          </a:p>
          <a:p>
            <a:endParaRPr lang="en-US" sz="1200" kern="1200" dirty="0">
              <a:solidFill>
                <a:schemeClr val="tx1"/>
              </a:solidFill>
              <a:effectLst/>
              <a:latin typeface="+mn-lt"/>
              <a:ea typeface="+mn-ea"/>
              <a:cs typeface="+mn-cs"/>
            </a:endParaRPr>
          </a:p>
          <a:p>
            <a:r>
              <a:rPr lang="en-AU" sz="1200" kern="1200" dirty="0" err="1">
                <a:solidFill>
                  <a:schemeClr val="tx1"/>
                </a:solidFill>
                <a:effectLst/>
                <a:latin typeface="+mn-lt"/>
                <a:ea typeface="+mn-ea"/>
                <a:cs typeface="+mn-cs"/>
              </a:rPr>
              <a:t>Maipo</a:t>
            </a:r>
            <a:r>
              <a:rPr lang="en-AU" sz="1200" kern="1200" dirty="0">
                <a:solidFill>
                  <a:schemeClr val="tx1"/>
                </a:solidFill>
                <a:effectLst/>
                <a:latin typeface="+mn-lt"/>
                <a:ea typeface="+mn-ea"/>
                <a:cs typeface="+mn-cs"/>
              </a:rPr>
              <a:t> Bajo (or lower </a:t>
            </a:r>
            <a:r>
              <a:rPr lang="en-AU" sz="1200" kern="1200" dirty="0" err="1">
                <a:solidFill>
                  <a:schemeClr val="tx1"/>
                </a:solidFill>
                <a:effectLst/>
                <a:latin typeface="+mn-lt"/>
                <a:ea typeface="+mn-ea"/>
                <a:cs typeface="+mn-cs"/>
              </a:rPr>
              <a:t>Maipo</a:t>
            </a:r>
            <a:r>
              <a:rPr lang="en-AU" sz="1200" kern="1200" dirty="0">
                <a:solidFill>
                  <a:schemeClr val="tx1"/>
                </a:solidFill>
                <a:effectLst/>
                <a:latin typeface="+mn-lt"/>
                <a:ea typeface="+mn-ea"/>
                <a:cs typeface="+mn-cs"/>
              </a:rPr>
              <a:t>) near the town of Isla de </a:t>
            </a:r>
            <a:r>
              <a:rPr lang="en-AU" sz="1200" kern="1200" dirty="0" err="1">
                <a:solidFill>
                  <a:schemeClr val="tx1"/>
                </a:solidFill>
                <a:effectLst/>
                <a:latin typeface="+mn-lt"/>
                <a:ea typeface="+mn-ea"/>
                <a:cs typeface="+mn-cs"/>
              </a:rPr>
              <a:t>Maipo</a:t>
            </a:r>
            <a:r>
              <a:rPr lang="en-AU" sz="1200" kern="1200" dirty="0">
                <a:solidFill>
                  <a:schemeClr val="tx1"/>
                </a:solidFill>
                <a:effectLst/>
                <a:latin typeface="+mn-lt"/>
                <a:ea typeface="+mn-ea"/>
                <a:cs typeface="+mn-cs"/>
              </a:rPr>
              <a:t>. The wine industry here is more concerned with winemaking than viticulture, and while there are a few vineyards, there are many wineries. Some vineyards are planted near the river, where cool breeze create </a:t>
            </a:r>
            <a:r>
              <a:rPr lang="en-AU" sz="1200" kern="1200" dirty="0" err="1">
                <a:solidFill>
                  <a:schemeClr val="tx1"/>
                </a:solidFill>
                <a:effectLst/>
                <a:latin typeface="+mn-lt"/>
                <a:ea typeface="+mn-ea"/>
                <a:cs typeface="+mn-cs"/>
              </a:rPr>
              <a:t>mesoclimates</a:t>
            </a:r>
            <a:r>
              <a:rPr lang="en-AU" sz="1200" kern="1200" dirty="0">
                <a:solidFill>
                  <a:schemeClr val="tx1"/>
                </a:solidFill>
                <a:effectLst/>
                <a:latin typeface="+mn-lt"/>
                <a:ea typeface="+mn-ea"/>
                <a:cs typeface="+mn-cs"/>
              </a:rPr>
              <a:t> suitable for growing white-wine varieties, as well as Cabernet Sauvignon.</a:t>
            </a:r>
          </a:p>
          <a:p>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90</a:t>
            </a:fld>
            <a:endParaRPr lang="en-US"/>
          </a:p>
        </p:txBody>
      </p:sp>
    </p:spTree>
    <p:extLst>
      <p:ext uri="{BB962C8B-B14F-4D97-AF65-F5344CB8AC3E}">
        <p14:creationId xmlns:p14="http://schemas.microsoft.com/office/powerpoint/2010/main" val="21161172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Sustainability Code of the Chilean Wine Industry is a voluntary standard, which guides wine companies in the challenge of working sustainably on the basis of requirements in three complementary areas: vineyard, winery-bottling plant and social area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lines of R + D + aim to improve the competitiveness and sustainability of the vineyards, Currently working on three programs:  </a:t>
            </a:r>
          </a:p>
          <a:p>
            <a:pPr marL="628650" lvl="1" indent="-171450">
              <a:buFont typeface="Arial" panose="020B0604020202020204" pitchFamily="34" charset="0"/>
              <a:buChar char="•"/>
            </a:pPr>
            <a:r>
              <a:rPr lang="en-US" sz="1200" b="1" i="0" kern="1200" dirty="0">
                <a:solidFill>
                  <a:schemeClr val="tx1"/>
                </a:solidFill>
                <a:effectLst/>
                <a:latin typeface="+mn-lt"/>
                <a:ea typeface="+mn-ea"/>
                <a:cs typeface="+mn-cs"/>
              </a:rPr>
              <a:t>Vineyard Improvement Program:</a:t>
            </a:r>
            <a:r>
              <a:rPr lang="en-US" sz="1200" b="0" i="0" kern="1200" dirty="0">
                <a:solidFill>
                  <a:schemeClr val="tx1"/>
                </a:solidFill>
                <a:effectLst/>
                <a:latin typeface="+mn-lt"/>
                <a:ea typeface="+mn-ea"/>
                <a:cs typeface="+mn-cs"/>
              </a:rPr>
              <a:t> high sanitary condition, varietal identity and traceability.</a:t>
            </a:r>
          </a:p>
          <a:p>
            <a:pPr marL="628650" lvl="1" indent="-171450">
              <a:buFont typeface="Arial" panose="020B0604020202020204" pitchFamily="34" charset="0"/>
              <a:buChar char="•"/>
            </a:pPr>
            <a:r>
              <a:rPr lang="en-US" sz="1200" b="1" i="0" kern="1200" dirty="0">
                <a:solidFill>
                  <a:schemeClr val="tx1"/>
                </a:solidFill>
                <a:effectLst/>
                <a:latin typeface="+mn-lt"/>
                <a:ea typeface="+mn-ea"/>
                <a:cs typeface="+mn-cs"/>
              </a:rPr>
              <a:t>Sustainability Program:</a:t>
            </a:r>
            <a:r>
              <a:rPr lang="en-US" sz="1200" b="0" i="0" kern="1200" dirty="0">
                <a:solidFill>
                  <a:schemeClr val="tx1"/>
                </a:solidFill>
                <a:effectLst/>
                <a:latin typeface="+mn-lt"/>
                <a:ea typeface="+mn-ea"/>
                <a:cs typeface="+mn-cs"/>
              </a:rPr>
              <a:t> related to climate change / geology, energy and water platforms, protocols for transporting wine, pesticides, biodiversity and social responsibility.</a:t>
            </a:r>
          </a:p>
          <a:p>
            <a:pPr marL="628650" lvl="1" indent="-171450">
              <a:buFont typeface="Arial" panose="020B0604020202020204" pitchFamily="34" charset="0"/>
              <a:buChar char="•"/>
            </a:pPr>
            <a:r>
              <a:rPr lang="en-US" sz="1200" b="1" i="0" kern="1200" dirty="0">
                <a:solidFill>
                  <a:schemeClr val="tx1"/>
                </a:solidFill>
                <a:effectLst/>
                <a:latin typeface="+mn-lt"/>
                <a:ea typeface="+mn-ea"/>
                <a:cs typeface="+mn-cs"/>
              </a:rPr>
              <a:t>Technology Transfer Program:</a:t>
            </a:r>
            <a:r>
              <a:rPr lang="en-US" sz="1200" b="0" i="0" kern="1200" dirty="0">
                <a:solidFill>
                  <a:schemeClr val="tx1"/>
                </a:solidFill>
                <a:effectLst/>
                <a:latin typeface="+mn-lt"/>
                <a:ea typeface="+mn-ea"/>
                <a:cs typeface="+mn-cs"/>
              </a:rPr>
              <a:t> facilitate technology adoption by the entire wine industry. Through training activities, sending written information to partners, seminars, workshops and field days. </a:t>
            </a:r>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91</a:t>
            </a:fld>
            <a:endParaRPr lang="en-US"/>
          </a:p>
        </p:txBody>
      </p:sp>
    </p:spTree>
    <p:extLst>
      <p:ext uri="{BB962C8B-B14F-4D97-AF65-F5344CB8AC3E}">
        <p14:creationId xmlns:p14="http://schemas.microsoft.com/office/powerpoint/2010/main" val="41645335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452438"/>
            <a:r>
              <a:rPr lang="en-US" dirty="0">
                <a:solidFill>
                  <a:srgbClr val="44546A"/>
                </a:solidFill>
                <a:latin typeface="Proxima Nova Light" panose="02000506030000020004"/>
              </a:rPr>
              <a:t>DO System</a:t>
            </a:r>
          </a:p>
          <a:p>
            <a:pPr marL="0" indent="-452438"/>
            <a:r>
              <a:rPr lang="en-US" dirty="0">
                <a:solidFill>
                  <a:srgbClr val="44546A"/>
                </a:solidFill>
                <a:latin typeface="Proxima Nova Light" panose="02000506030000020004"/>
              </a:rPr>
              <a:t>Requires grape, vintage, geographical area</a:t>
            </a:r>
          </a:p>
          <a:p>
            <a:pPr marL="685800" indent="-452438"/>
            <a:r>
              <a:rPr lang="en-US" dirty="0">
                <a:solidFill>
                  <a:srgbClr val="44546A"/>
                </a:solidFill>
                <a:latin typeface="Proxima Nova Light" panose="02000506030000020004"/>
              </a:rPr>
              <a:t>75% of the grape (85% if exported to EU)</a:t>
            </a:r>
          </a:p>
          <a:p>
            <a:pPr marL="685800" indent="-452438"/>
            <a:r>
              <a:rPr lang="en-US" dirty="0">
                <a:solidFill>
                  <a:srgbClr val="44546A"/>
                </a:solidFill>
                <a:latin typeface="Proxima Nova Light" panose="02000506030000020004"/>
              </a:rPr>
              <a:t>85% from the region</a:t>
            </a:r>
          </a:p>
          <a:p>
            <a:pPr marL="685800" indent="-452438"/>
            <a:r>
              <a:rPr lang="en-US" dirty="0">
                <a:solidFill>
                  <a:srgbClr val="44546A"/>
                </a:solidFill>
                <a:latin typeface="Proxima Nova Light" panose="02000506030000020004"/>
              </a:rPr>
              <a:t>Alcohol content</a:t>
            </a:r>
          </a:p>
          <a:p>
            <a:pPr marL="1143000" lvl="1" indent="-452438"/>
            <a:r>
              <a:rPr lang="en-US" dirty="0" err="1">
                <a:solidFill>
                  <a:srgbClr val="44546A"/>
                </a:solidFill>
                <a:latin typeface="Proxima Nova Light" panose="02000506030000020004"/>
              </a:rPr>
              <a:t>Reserva</a:t>
            </a:r>
            <a:r>
              <a:rPr lang="en-US" dirty="0">
                <a:solidFill>
                  <a:srgbClr val="44546A"/>
                </a:solidFill>
                <a:latin typeface="Proxima Nova Light" panose="02000506030000020004"/>
              </a:rPr>
              <a:t>/</a:t>
            </a:r>
            <a:r>
              <a:rPr lang="en-US" dirty="0" err="1">
                <a:solidFill>
                  <a:srgbClr val="44546A"/>
                </a:solidFill>
                <a:latin typeface="Proxima Nova Light" panose="02000506030000020004"/>
              </a:rPr>
              <a:t>Reserva</a:t>
            </a:r>
            <a:r>
              <a:rPr lang="en-US" dirty="0">
                <a:solidFill>
                  <a:srgbClr val="44546A"/>
                </a:solidFill>
                <a:latin typeface="Proxima Nova Light" panose="02000506030000020004"/>
              </a:rPr>
              <a:t> Especial = 12% min</a:t>
            </a:r>
          </a:p>
          <a:p>
            <a:pPr marL="1143000" lvl="1" indent="-452438"/>
            <a:r>
              <a:rPr lang="en-US" dirty="0" err="1">
                <a:solidFill>
                  <a:srgbClr val="44546A"/>
                </a:solidFill>
                <a:latin typeface="Proxima Nova Light" panose="02000506030000020004"/>
              </a:rPr>
              <a:t>Reserva</a:t>
            </a:r>
            <a:r>
              <a:rPr lang="en-US" dirty="0">
                <a:solidFill>
                  <a:srgbClr val="44546A"/>
                </a:solidFill>
                <a:latin typeface="Proxima Nova Light" panose="02000506030000020004"/>
              </a:rPr>
              <a:t> </a:t>
            </a:r>
            <a:r>
              <a:rPr lang="en-US" dirty="0" err="1">
                <a:solidFill>
                  <a:srgbClr val="44546A"/>
                </a:solidFill>
                <a:latin typeface="Proxima Nova Light" panose="02000506030000020004"/>
              </a:rPr>
              <a:t>Privada</a:t>
            </a:r>
            <a:r>
              <a:rPr lang="en-US" dirty="0">
                <a:solidFill>
                  <a:srgbClr val="44546A"/>
                </a:solidFill>
                <a:latin typeface="Proxima Nova Light" panose="02000506030000020004"/>
              </a:rPr>
              <a:t> &amp; Gran Reserve = min 12.5%</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Wines </a:t>
            </a:r>
            <a:r>
              <a:rPr lang="en-AU" sz="1200" kern="1200" dirty="0" err="1">
                <a:solidFill>
                  <a:schemeClr val="tx1"/>
                </a:solidFill>
                <a:effectLst/>
                <a:latin typeface="+mn-lt"/>
                <a:ea typeface="+mn-ea"/>
                <a:cs typeface="+mn-cs"/>
              </a:rPr>
              <a:t>labeled</a:t>
            </a:r>
            <a:r>
              <a:rPr lang="en-AU" sz="1200" kern="1200" dirty="0">
                <a:solidFill>
                  <a:schemeClr val="tx1"/>
                </a:solidFill>
                <a:effectLst/>
                <a:latin typeface="+mn-lt"/>
                <a:ea typeface="+mn-ea"/>
                <a:cs typeface="+mn-cs"/>
              </a:rPr>
              <a:t> </a:t>
            </a:r>
            <a:r>
              <a:rPr lang="en-AU" sz="1200" i="1" kern="1200" dirty="0" err="1">
                <a:solidFill>
                  <a:schemeClr val="tx1"/>
                </a:solidFill>
                <a:effectLst/>
                <a:latin typeface="+mn-lt"/>
                <a:ea typeface="+mn-ea"/>
                <a:cs typeface="+mn-cs"/>
              </a:rPr>
              <a:t>Reserva</a:t>
            </a:r>
            <a:r>
              <a:rPr lang="en-AU" sz="1200" kern="1200" dirty="0">
                <a:solidFill>
                  <a:schemeClr val="tx1"/>
                </a:solidFill>
                <a:effectLst/>
                <a:latin typeface="+mn-lt"/>
                <a:ea typeface="+mn-ea"/>
                <a:cs typeface="+mn-cs"/>
              </a:rPr>
              <a:t> and </a:t>
            </a:r>
            <a:r>
              <a:rPr lang="en-AU" sz="1200" i="1" kern="1200" dirty="0" err="1">
                <a:solidFill>
                  <a:schemeClr val="tx1"/>
                </a:solidFill>
                <a:effectLst/>
                <a:latin typeface="+mn-lt"/>
                <a:ea typeface="+mn-ea"/>
                <a:cs typeface="+mn-cs"/>
              </a:rPr>
              <a:t>Reserva</a:t>
            </a:r>
            <a:r>
              <a:rPr lang="en-AU" sz="1200" kern="120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Especial</a:t>
            </a:r>
            <a:r>
              <a:rPr lang="en-AU" sz="1200" kern="1200" dirty="0">
                <a:solidFill>
                  <a:schemeClr val="tx1"/>
                </a:solidFill>
                <a:effectLst/>
                <a:latin typeface="+mn-lt"/>
                <a:ea typeface="+mn-ea"/>
                <a:cs typeface="+mn-cs"/>
              </a:rPr>
              <a:t> must have a minimum 12% abv</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Wines </a:t>
            </a:r>
            <a:r>
              <a:rPr lang="en-AU" sz="1200" kern="1200" dirty="0" err="1">
                <a:solidFill>
                  <a:schemeClr val="tx1"/>
                </a:solidFill>
                <a:effectLst/>
                <a:latin typeface="+mn-lt"/>
                <a:ea typeface="+mn-ea"/>
                <a:cs typeface="+mn-cs"/>
              </a:rPr>
              <a:t>labeled</a:t>
            </a:r>
            <a:r>
              <a:rPr lang="en-AU" sz="1200" kern="1200" dirty="0">
                <a:solidFill>
                  <a:schemeClr val="tx1"/>
                </a:solidFill>
                <a:effectLst/>
                <a:latin typeface="+mn-lt"/>
                <a:ea typeface="+mn-ea"/>
                <a:cs typeface="+mn-cs"/>
              </a:rPr>
              <a:t> </a:t>
            </a:r>
            <a:r>
              <a:rPr lang="en-AU" sz="1200" i="1" kern="1200" dirty="0" err="1">
                <a:solidFill>
                  <a:schemeClr val="tx1"/>
                </a:solidFill>
                <a:effectLst/>
                <a:latin typeface="+mn-lt"/>
                <a:ea typeface="+mn-ea"/>
                <a:cs typeface="+mn-cs"/>
              </a:rPr>
              <a:t>Reserva</a:t>
            </a:r>
            <a:r>
              <a:rPr lang="en-AU" sz="1200" kern="1200" dirty="0">
                <a:solidFill>
                  <a:schemeClr val="tx1"/>
                </a:solidFill>
                <a:effectLst/>
                <a:latin typeface="+mn-lt"/>
                <a:ea typeface="+mn-ea"/>
                <a:cs typeface="+mn-cs"/>
              </a:rPr>
              <a:t> </a:t>
            </a:r>
            <a:r>
              <a:rPr lang="en-AU" sz="1200" i="1" kern="1200" dirty="0" err="1">
                <a:solidFill>
                  <a:schemeClr val="tx1"/>
                </a:solidFill>
                <a:effectLst/>
                <a:latin typeface="+mn-lt"/>
                <a:ea typeface="+mn-ea"/>
                <a:cs typeface="+mn-cs"/>
              </a:rPr>
              <a:t>Privada</a:t>
            </a:r>
            <a:r>
              <a:rPr lang="en-AU" sz="1200" kern="1200" dirty="0">
                <a:solidFill>
                  <a:schemeClr val="tx1"/>
                </a:solidFill>
                <a:effectLst/>
                <a:latin typeface="+mn-lt"/>
                <a:ea typeface="+mn-ea"/>
                <a:cs typeface="+mn-cs"/>
              </a:rPr>
              <a:t> and </a:t>
            </a:r>
            <a:r>
              <a:rPr lang="en-AU" sz="1200" i="1" kern="1200" dirty="0">
                <a:solidFill>
                  <a:schemeClr val="tx1"/>
                </a:solidFill>
                <a:effectLst/>
                <a:latin typeface="+mn-lt"/>
                <a:ea typeface="+mn-ea"/>
                <a:cs typeface="+mn-cs"/>
              </a:rPr>
              <a:t>Gran </a:t>
            </a:r>
            <a:r>
              <a:rPr lang="en-AU" sz="1200" i="1" kern="1200" dirty="0" err="1">
                <a:solidFill>
                  <a:schemeClr val="tx1"/>
                </a:solidFill>
                <a:effectLst/>
                <a:latin typeface="+mn-lt"/>
                <a:ea typeface="+mn-ea"/>
                <a:cs typeface="+mn-cs"/>
              </a:rPr>
              <a:t>Reserva</a:t>
            </a:r>
            <a:r>
              <a:rPr lang="en-AU" sz="1200" kern="1200" dirty="0">
                <a:solidFill>
                  <a:schemeClr val="tx1"/>
                </a:solidFill>
                <a:effectLst/>
                <a:latin typeface="+mn-lt"/>
                <a:ea typeface="+mn-ea"/>
                <a:cs typeface="+mn-cs"/>
              </a:rPr>
              <a:t> require a minimum 12.5% abv. </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In addition, </a:t>
            </a:r>
            <a:r>
              <a:rPr lang="en-AU" sz="1200" i="1" kern="1200" dirty="0" err="1">
                <a:solidFill>
                  <a:schemeClr val="tx1"/>
                </a:solidFill>
                <a:effectLst/>
                <a:latin typeface="+mn-lt"/>
                <a:ea typeface="+mn-ea"/>
                <a:cs typeface="+mn-cs"/>
              </a:rPr>
              <a:t>Reserva</a:t>
            </a:r>
            <a:r>
              <a:rPr lang="en-AU" sz="1200" i="1" kern="1200" dirty="0">
                <a:solidFill>
                  <a:schemeClr val="tx1"/>
                </a:solidFill>
                <a:effectLst/>
                <a:latin typeface="+mn-lt"/>
                <a:ea typeface="+mn-ea"/>
                <a:cs typeface="+mn-cs"/>
              </a:rPr>
              <a:t> Especial</a:t>
            </a:r>
            <a:r>
              <a:rPr lang="en-AU" sz="1200" kern="1200" dirty="0">
                <a:solidFill>
                  <a:schemeClr val="tx1"/>
                </a:solidFill>
                <a:effectLst/>
                <a:latin typeface="+mn-lt"/>
                <a:ea typeface="+mn-ea"/>
                <a:cs typeface="+mn-cs"/>
              </a:rPr>
              <a:t> and </a:t>
            </a:r>
            <a:r>
              <a:rPr lang="en-AU" sz="1200" i="1" kern="1200" dirty="0">
                <a:solidFill>
                  <a:schemeClr val="tx1"/>
                </a:solidFill>
                <a:effectLst/>
                <a:latin typeface="+mn-lt"/>
                <a:ea typeface="+mn-ea"/>
                <a:cs typeface="+mn-cs"/>
              </a:rPr>
              <a:t>Gran </a:t>
            </a:r>
            <a:r>
              <a:rPr lang="en-AU" sz="1200" i="1" kern="1200" dirty="0" err="1">
                <a:solidFill>
                  <a:schemeClr val="tx1"/>
                </a:solidFill>
                <a:effectLst/>
                <a:latin typeface="+mn-lt"/>
                <a:ea typeface="+mn-ea"/>
                <a:cs typeface="+mn-cs"/>
              </a:rPr>
              <a:t>Reserva</a:t>
            </a:r>
            <a:r>
              <a:rPr lang="en-AU" sz="1200" kern="1200" dirty="0">
                <a:solidFill>
                  <a:schemeClr val="tx1"/>
                </a:solidFill>
                <a:effectLst/>
                <a:latin typeface="+mn-lt"/>
                <a:ea typeface="+mn-ea"/>
                <a:cs typeface="+mn-cs"/>
              </a:rPr>
              <a:t> wines spend mandatory time in oak.</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C5502E-24B2-864C-99B6-8E395A01E9BE}" type="slidenum">
              <a:rPr lang="en-US" smtClean="0"/>
              <a:t>92</a:t>
            </a:fld>
            <a:endParaRPr lang="en-US"/>
          </a:p>
        </p:txBody>
      </p:sp>
    </p:spTree>
    <p:extLst>
      <p:ext uri="{BB962C8B-B14F-4D97-AF65-F5344CB8AC3E}">
        <p14:creationId xmlns:p14="http://schemas.microsoft.com/office/powerpoint/2010/main" val="3985358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Specifically, here are the regains we’ll look at today. They comprise areas that are reliably producing top-quality expressions of this grape.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Perhaps the most extraordinary aspect of Cabernet Sauvignon is its ability to produce a wine that is so recognizably Cabernet and the ability to be enjoyed young as well as after aging a number of years.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B3BC37B-83FD-2D4F-BECF-3F7973DF4BB1}" type="slidenum">
              <a:rPr lang="en-US" smtClean="0"/>
              <a:t>9</a:t>
            </a:fld>
            <a:endParaRPr lang="en-US"/>
          </a:p>
        </p:txBody>
      </p:sp>
    </p:spTree>
    <p:extLst>
      <p:ext uri="{BB962C8B-B14F-4D97-AF65-F5344CB8AC3E}">
        <p14:creationId xmlns:p14="http://schemas.microsoft.com/office/powerpoint/2010/main" val="17771273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Chilean fruit is exceptionally healthy and the Cabernet wine produced is almost rudely exuberant, almost a caricature of the variety.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Major fruit flavors – cassis, black fruit, mint, with a good dose of herbal or weedy notes. Raid? ~ Medicinal (menthol cough drops)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Candied fruits, almost beyond cassis, menthol notes and green herbal </a:t>
            </a:r>
            <a:r>
              <a:rPr lang="en-AU" sz="1200" kern="1200" dirty="0" err="1">
                <a:solidFill>
                  <a:schemeClr val="tx1"/>
                </a:solidFill>
                <a:effectLst/>
                <a:latin typeface="+mn-lt"/>
                <a:ea typeface="+mn-ea"/>
                <a:cs typeface="+mn-cs"/>
              </a:rPr>
              <a:t>flavors</a:t>
            </a:r>
            <a:r>
              <a:rPr lang="en-AU" sz="1200" kern="1200" dirty="0">
                <a:solidFill>
                  <a:schemeClr val="tx1"/>
                </a:solidFill>
                <a:effectLst/>
                <a:latin typeface="+mn-lt"/>
                <a:ea typeface="+mn-ea"/>
                <a:cs typeface="+mn-cs"/>
              </a:rPr>
              <a:t> of blackcurrant leaf create a sweet and sour sensation for the nose and palate.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Tannins are rarely severe in Chilean Cabernet and are often pummelled into submission through oak and/or micro-oxygenation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Oak - mocha, oak barrel spices and vanilla stick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Oak use in high-end wines is expressive and can take some time to integrate and harmonise with the vibrant fruit.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In entry-level wines, the oak alternatives always seem to sit apart from the fruit.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Rich and fruit forward like Napa, but softer, oak not as well integrated, herbal notes can an obvious marker for Chile, although things are changing.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5D77B3-0885-4C87-92AE-3C569B628AF0}" type="slidenum">
              <a:rPr lang="en-US" smtClean="0"/>
              <a:t>93</a:t>
            </a:fld>
            <a:endParaRPr lang="en-US"/>
          </a:p>
        </p:txBody>
      </p:sp>
    </p:spTree>
    <p:extLst>
      <p:ext uri="{BB962C8B-B14F-4D97-AF65-F5344CB8AC3E}">
        <p14:creationId xmlns:p14="http://schemas.microsoft.com/office/powerpoint/2010/main" val="36390454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Argentina’s vast vineyard land is unique. It offers the possibility of cultivating high-quality vineyards across larger areas, creating a great diversity of terroirs. </a:t>
            </a:r>
          </a:p>
          <a:p>
            <a:pPr marL="171450" indent="-171450">
              <a:buFont typeface="Arial" panose="020B0604020202020204" pitchFamily="34" charset="0"/>
              <a:buChar char="•"/>
            </a:pPr>
            <a:r>
              <a:rPr lang="en-US" dirty="0"/>
              <a:t>KEY FACTORS • Altitude and low rainfall regime </a:t>
            </a:r>
          </a:p>
          <a:p>
            <a:pPr marL="171450" indent="-171450">
              <a:buFont typeface="Arial" panose="020B0604020202020204" pitchFamily="34" charset="0"/>
              <a:buChar char="•"/>
            </a:pPr>
            <a:r>
              <a:rPr lang="en-US" dirty="0"/>
              <a:t>Altitude on the east side of the Andes serves as a temperature regulator: For every 450 feet of linear rise over a point on the map, the average temperature will drop by 1ºC</a:t>
            </a:r>
          </a:p>
          <a:p>
            <a:pPr marL="171450" indent="-171450">
              <a:buFont typeface="Arial" panose="020B0604020202020204" pitchFamily="34" charset="0"/>
              <a:buChar char="•"/>
            </a:pPr>
            <a:r>
              <a:rPr lang="en-US" dirty="0"/>
              <a:t>Although the average vineyard altitude is around 3,000’ most premium vineyards are planted at around 5,000 to over 6,000 feet elevation with some going as high 10,000 feet in Salta (Donald Hess has a vineyard here - </a:t>
            </a:r>
            <a:r>
              <a:rPr lang="en-AU" sz="1200" kern="1200" dirty="0" err="1">
                <a:solidFill>
                  <a:schemeClr val="tx1"/>
                </a:solidFill>
                <a:effectLst/>
                <a:latin typeface="+mn-lt"/>
                <a:ea typeface="+mn-ea"/>
                <a:cs typeface="+mn-cs"/>
              </a:rPr>
              <a:t>Colomé</a:t>
            </a:r>
            <a:r>
              <a:rPr lang="en-AU" sz="1200" kern="1200" dirty="0">
                <a:solidFill>
                  <a:schemeClr val="tx1"/>
                </a:solidFill>
                <a:effectLst/>
                <a:latin typeface="+mn-lt"/>
                <a:ea typeface="+mn-ea"/>
                <a:cs typeface="+mn-cs"/>
              </a:rPr>
              <a:t> estate)</a:t>
            </a:r>
            <a:endParaRPr lang="en-US" dirty="0"/>
          </a:p>
          <a:p>
            <a:pPr marL="0" indent="0">
              <a:lnSpc>
                <a:spcPct val="100000"/>
              </a:lnSpc>
              <a:buFont typeface="Arial" panose="020B0604020202020204" pitchFamily="34" charset="0"/>
              <a:buNone/>
            </a:pPr>
            <a:r>
              <a:rPr lang="en-US" dirty="0">
                <a:solidFill>
                  <a:srgbClr val="44546A"/>
                </a:solidFill>
                <a:latin typeface="Proxima Nova Light" panose="02000506030000020004"/>
              </a:rPr>
              <a:t>Three major regions</a:t>
            </a:r>
          </a:p>
          <a:p>
            <a:pPr marL="173736" indent="-173736">
              <a:lnSpc>
                <a:spcPct val="100000"/>
              </a:lnSpc>
              <a:buFont typeface="Arial" panose="020B0604020202020204" pitchFamily="34" charset="0"/>
              <a:buChar char="•"/>
            </a:pPr>
            <a:r>
              <a:rPr lang="en-US" sz="2800" dirty="0">
                <a:solidFill>
                  <a:srgbClr val="44546A"/>
                </a:solidFill>
                <a:latin typeface="Proxima Nova Light" panose="02000506030000020004"/>
              </a:rPr>
              <a:t>The North, </a:t>
            </a:r>
            <a:r>
              <a:rPr lang="en-US" sz="2800" dirty="0" err="1">
                <a:solidFill>
                  <a:srgbClr val="44546A"/>
                </a:solidFill>
                <a:latin typeface="Proxima Nova Light" panose="02000506030000020004"/>
              </a:rPr>
              <a:t>Cuyo</a:t>
            </a:r>
            <a:r>
              <a:rPr lang="en-US" sz="2800" dirty="0">
                <a:solidFill>
                  <a:srgbClr val="44546A"/>
                </a:solidFill>
                <a:latin typeface="Proxima Nova Light" panose="02000506030000020004"/>
              </a:rPr>
              <a:t>, Patagonia</a:t>
            </a:r>
          </a:p>
          <a:p>
            <a:pPr marL="173736" indent="-173736">
              <a:lnSpc>
                <a:spcPct val="100000"/>
              </a:lnSpc>
              <a:buFont typeface="Arial" panose="020B0604020202020204" pitchFamily="34" charset="0"/>
              <a:buChar char="•"/>
            </a:pPr>
            <a:r>
              <a:rPr lang="en-US" sz="2800" dirty="0">
                <a:solidFill>
                  <a:srgbClr val="44546A"/>
                </a:solidFill>
                <a:latin typeface="Proxima Nova Light" panose="02000506030000020004"/>
              </a:rPr>
              <a:t>Mendoza (in </a:t>
            </a:r>
            <a:r>
              <a:rPr lang="en-US" sz="2800" dirty="0" err="1">
                <a:solidFill>
                  <a:srgbClr val="44546A"/>
                </a:solidFill>
                <a:latin typeface="Proxima Nova Light" panose="02000506030000020004"/>
              </a:rPr>
              <a:t>Cuyo</a:t>
            </a:r>
            <a:r>
              <a:rPr lang="en-US" sz="2800" dirty="0">
                <a:solidFill>
                  <a:srgbClr val="44546A"/>
                </a:solidFill>
                <a:latin typeface="Proxima Nova Light" panose="02000506030000020004"/>
              </a:rPr>
              <a:t>) is 75% of all plantings and has the largest number of wineries</a:t>
            </a:r>
          </a:p>
          <a:p>
            <a:pPr marL="0" indent="0">
              <a:lnSpc>
                <a:spcPct val="100000"/>
              </a:lnSpc>
              <a:buFont typeface="Arial" panose="020B0604020202020204" pitchFamily="34" charset="0"/>
              <a:buNone/>
            </a:pPr>
            <a:r>
              <a:rPr lang="en-US" dirty="0">
                <a:solidFill>
                  <a:srgbClr val="44546A"/>
                </a:solidFill>
                <a:latin typeface="Proxima Nova Light" panose="02000506030000020004"/>
              </a:rPr>
              <a:t>Mendoza is most important for wine</a:t>
            </a:r>
          </a:p>
          <a:p>
            <a:pPr marL="173736" indent="-173736">
              <a:lnSpc>
                <a:spcPct val="100000"/>
              </a:lnSpc>
              <a:buFont typeface="Arial" panose="020B0604020202020204" pitchFamily="34" charset="0"/>
              <a:buChar char="•"/>
            </a:pPr>
            <a:r>
              <a:rPr lang="en-US" sz="2800" dirty="0">
                <a:solidFill>
                  <a:srgbClr val="44546A"/>
                </a:solidFill>
                <a:latin typeface="Proxima Nova Light" panose="02000506030000020004"/>
              </a:rPr>
              <a:t>Highest peaks in Argentina </a:t>
            </a:r>
            <a:r>
              <a:rPr lang="en-US" sz="2800" b="0" i="0" kern="1200" dirty="0">
                <a:solidFill>
                  <a:schemeClr val="tx1"/>
                </a:solidFill>
                <a:effectLst/>
                <a:latin typeface="+mn-lt"/>
                <a:ea typeface="+mn-ea"/>
                <a:cs typeface="+mn-cs"/>
              </a:rPr>
              <a:t>are found in Mendoza: with 22,837 ft Mount Aconcagua is the highest peak in America</a:t>
            </a:r>
            <a:endParaRPr lang="en-US" sz="2800" dirty="0">
              <a:solidFill>
                <a:srgbClr val="44546A"/>
              </a:solidFill>
              <a:latin typeface="Proxima Nova Light" panose="02000506030000020004"/>
            </a:endParaRPr>
          </a:p>
          <a:p>
            <a:pPr marL="173736" indent="-173736">
              <a:lnSpc>
                <a:spcPct val="100000"/>
              </a:lnSpc>
              <a:buFont typeface="Arial" panose="020B0604020202020204" pitchFamily="34" charset="0"/>
              <a:buChar char="•"/>
            </a:pPr>
            <a:r>
              <a:rPr lang="en-US" sz="2800" dirty="0">
                <a:solidFill>
                  <a:srgbClr val="44546A"/>
                </a:solidFill>
                <a:latin typeface="Proxima Nova Light" panose="02000506030000020004"/>
              </a:rPr>
              <a:t>Ideal grape growing conditions</a:t>
            </a:r>
          </a:p>
          <a:p>
            <a:pPr marL="173736" indent="-173736">
              <a:lnSpc>
                <a:spcPct val="100000"/>
              </a:lnSpc>
              <a:buFont typeface="Arial" panose="020B0604020202020204" pitchFamily="34" charset="0"/>
              <a:buChar char="•"/>
            </a:pPr>
            <a:r>
              <a:rPr lang="en-US" sz="2800" dirty="0">
                <a:solidFill>
                  <a:srgbClr val="44546A"/>
                </a:solidFill>
                <a:latin typeface="Proxima Nova Light" panose="02000506030000020004"/>
              </a:rPr>
              <a:t>Five sub-regions</a:t>
            </a:r>
          </a:p>
          <a:p>
            <a:pPr marL="171450" indent="-171450">
              <a:lnSpc>
                <a:spcPct val="100000"/>
              </a:lnSpc>
              <a:buFont typeface="Arial" panose="020B0604020202020204" pitchFamily="34" charset="0"/>
              <a:buChar char="•"/>
            </a:pPr>
            <a:r>
              <a:rPr lang="en-US" dirty="0">
                <a:solidFill>
                  <a:srgbClr val="44546A"/>
                </a:solidFill>
                <a:latin typeface="Proxima Nova Light" panose="02000506030000020004"/>
              </a:rPr>
              <a:t>Research &amp; development  important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High degree of development achieved by viticulture, added to new research promoted by a generation of restless producers, has led to the identification of micro-regions with different terroirs, reflecting the diverse character of Argentine viticulture</a:t>
            </a:r>
            <a:endParaRPr lang="en-US"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territory of Mendoza can be divided into five large sub-regions, which give the varieties their particular characteristics: Valle de </a:t>
            </a:r>
            <a:r>
              <a:rPr lang="en-US" sz="1200" b="0" i="0" kern="1200" dirty="0" err="1">
                <a:solidFill>
                  <a:schemeClr val="tx1"/>
                </a:solidFill>
                <a:effectLst/>
                <a:latin typeface="+mn-lt"/>
                <a:ea typeface="+mn-ea"/>
                <a:cs typeface="+mn-cs"/>
              </a:rPr>
              <a:t>Uco</a:t>
            </a:r>
            <a:r>
              <a:rPr lang="en-US" sz="1200" b="0" i="0" kern="1200" dirty="0">
                <a:solidFill>
                  <a:schemeClr val="tx1"/>
                </a:solidFill>
                <a:effectLst/>
                <a:latin typeface="+mn-lt"/>
                <a:ea typeface="+mn-ea"/>
                <a:cs typeface="+mn-cs"/>
              </a:rPr>
              <a:t>, integrated by the departments of </a:t>
            </a:r>
            <a:r>
              <a:rPr lang="en-US" sz="1200" b="0" i="0" kern="1200" dirty="0" err="1">
                <a:solidFill>
                  <a:schemeClr val="tx1"/>
                </a:solidFill>
                <a:effectLst/>
                <a:latin typeface="+mn-lt"/>
                <a:ea typeface="+mn-ea"/>
                <a:cs typeface="+mn-cs"/>
              </a:rPr>
              <a:t>Tunuyán</a:t>
            </a:r>
            <a:r>
              <a:rPr lang="en-US" sz="1200" b="0" i="0" kern="1200" dirty="0">
                <a:solidFill>
                  <a:schemeClr val="tx1"/>
                </a:solidFill>
                <a:effectLst/>
                <a:latin typeface="+mn-lt"/>
                <a:ea typeface="+mn-ea"/>
                <a:cs typeface="+mn-cs"/>
              </a:rPr>
              <a:t>, Tupungato and San Carlos; Primera Zona, which includes the departments of </a:t>
            </a:r>
            <a:r>
              <a:rPr lang="en-US" sz="1200" b="0" i="0" kern="1200" dirty="0" err="1">
                <a:solidFill>
                  <a:schemeClr val="tx1"/>
                </a:solidFill>
                <a:effectLst/>
                <a:latin typeface="+mn-lt"/>
                <a:ea typeface="+mn-ea"/>
                <a:cs typeface="+mn-cs"/>
              </a:rPr>
              <a:t>Luján</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Cuyo</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Maipú</a:t>
            </a:r>
            <a:r>
              <a:rPr lang="en-US" sz="1200" b="0" i="0" kern="1200" dirty="0">
                <a:solidFill>
                  <a:schemeClr val="tx1"/>
                </a:solidFill>
                <a:effectLst/>
                <a:latin typeface="+mn-lt"/>
                <a:ea typeface="+mn-ea"/>
                <a:cs typeface="+mn-cs"/>
              </a:rPr>
              <a:t>; the Northern oasis (</a:t>
            </a:r>
            <a:r>
              <a:rPr lang="en-US" sz="1200" b="0" i="0" kern="1200" dirty="0" err="1">
                <a:solidFill>
                  <a:schemeClr val="tx1"/>
                </a:solidFill>
                <a:effectLst/>
                <a:latin typeface="+mn-lt"/>
                <a:ea typeface="+mn-ea"/>
                <a:cs typeface="+mn-cs"/>
              </a:rPr>
              <a:t>Lavalle</a:t>
            </a:r>
            <a:r>
              <a:rPr lang="en-US" sz="1200" b="0" i="0" kern="1200" dirty="0">
                <a:solidFill>
                  <a:schemeClr val="tx1"/>
                </a:solidFill>
                <a:effectLst/>
                <a:latin typeface="+mn-lt"/>
                <a:ea typeface="+mn-ea"/>
                <a:cs typeface="+mn-cs"/>
              </a:rPr>
              <a:t> and Las Heras), the East (San Martín, </a:t>
            </a:r>
            <a:r>
              <a:rPr lang="en-US" sz="1200" b="0" i="0" kern="1200" dirty="0" err="1">
                <a:solidFill>
                  <a:schemeClr val="tx1"/>
                </a:solidFill>
                <a:effectLst/>
                <a:latin typeface="+mn-lt"/>
                <a:ea typeface="+mn-ea"/>
                <a:cs typeface="+mn-cs"/>
              </a:rPr>
              <a:t>Rivadavia</a:t>
            </a:r>
            <a:r>
              <a:rPr lang="en-US" sz="1200" b="0" i="0" kern="1200" dirty="0">
                <a:solidFill>
                  <a:schemeClr val="tx1"/>
                </a:solidFill>
                <a:effectLst/>
                <a:latin typeface="+mn-lt"/>
                <a:ea typeface="+mn-ea"/>
                <a:cs typeface="+mn-cs"/>
              </a:rPr>
              <a:t>, Junín, Santa Rosa and La Paz) and the South (San Rafael, </a:t>
            </a:r>
            <a:r>
              <a:rPr lang="en-US" sz="1200" b="0" i="0" kern="1200" dirty="0" err="1">
                <a:solidFill>
                  <a:schemeClr val="tx1"/>
                </a:solidFill>
                <a:effectLst/>
                <a:latin typeface="+mn-lt"/>
                <a:ea typeface="+mn-ea"/>
                <a:cs typeface="+mn-cs"/>
              </a:rPr>
              <a:t>Malargüe</a:t>
            </a:r>
            <a:r>
              <a:rPr lang="en-US" sz="1200" b="0" i="0" kern="1200" dirty="0">
                <a:solidFill>
                  <a:schemeClr val="tx1"/>
                </a:solidFill>
                <a:effectLst/>
                <a:latin typeface="+mn-lt"/>
                <a:ea typeface="+mn-ea"/>
                <a:cs typeface="+mn-cs"/>
              </a:rPr>
              <a:t> and General </a:t>
            </a:r>
            <a:r>
              <a:rPr lang="en-US" sz="1200" b="0" i="0" kern="1200" dirty="0" err="1">
                <a:solidFill>
                  <a:schemeClr val="tx1"/>
                </a:solidFill>
                <a:effectLst/>
                <a:latin typeface="+mn-lt"/>
                <a:ea typeface="+mn-ea"/>
                <a:cs typeface="+mn-cs"/>
              </a:rPr>
              <a:t>Alvear</a:t>
            </a:r>
            <a:r>
              <a:rPr lang="en-US" sz="1200" b="0" i="0" kern="1200" dirty="0">
                <a:solidFill>
                  <a:schemeClr val="tx1"/>
                </a:solidFill>
                <a:effectLst/>
                <a:latin typeface="+mn-lt"/>
                <a:ea typeface="+mn-ea"/>
                <a:cs typeface="+mn-cs"/>
              </a:rPr>
              <a:t>), covering practically the entire provincial geography.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With 20% of the total area of Malbec planted in the country, Mendoza is the main producer, although </a:t>
            </a:r>
            <a:r>
              <a:rPr lang="en-US" sz="1200" b="0" i="0" kern="1200" dirty="0" err="1">
                <a:solidFill>
                  <a:schemeClr val="tx1"/>
                </a:solidFill>
                <a:effectLst/>
                <a:latin typeface="+mn-lt"/>
                <a:ea typeface="+mn-ea"/>
                <a:cs typeface="+mn-cs"/>
              </a:rPr>
              <a:t>Bonarda</a:t>
            </a:r>
            <a:r>
              <a:rPr lang="en-US" sz="1200" b="0" i="0" kern="1200" dirty="0">
                <a:solidFill>
                  <a:schemeClr val="tx1"/>
                </a:solidFill>
                <a:effectLst/>
                <a:latin typeface="+mn-lt"/>
                <a:ea typeface="+mn-ea"/>
                <a:cs typeface="+mn-cs"/>
              </a:rPr>
              <a:t>, Cabernet Sauvignon, Syrah and Tempranillo also stand out among its predominant varieties.</a:t>
            </a:r>
          </a:p>
          <a:p>
            <a:endParaRPr lang="en-US" dirty="0"/>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95</a:t>
            </a:fld>
            <a:endParaRPr lang="en-US"/>
          </a:p>
        </p:txBody>
      </p:sp>
    </p:spTree>
    <p:extLst>
      <p:ext uri="{BB962C8B-B14F-4D97-AF65-F5344CB8AC3E}">
        <p14:creationId xmlns:p14="http://schemas.microsoft.com/office/powerpoint/2010/main" val="18442198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Argentina is the world’s 5</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largest producing country thanks to its solid foundations.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production and consumption of wines in the country goes back to the beginning of the 16th century, when the first specimens of </a:t>
            </a:r>
            <a:r>
              <a:rPr lang="en-US" sz="1200" b="0" i="1" kern="1200" dirty="0" err="1">
                <a:solidFill>
                  <a:schemeClr val="tx1"/>
                </a:solidFill>
                <a:effectLst/>
                <a:latin typeface="+mn-lt"/>
                <a:ea typeface="+mn-ea"/>
                <a:cs typeface="+mn-cs"/>
              </a:rPr>
              <a:t>Vitis</a:t>
            </a:r>
            <a:r>
              <a:rPr lang="en-US" sz="1200" b="0" i="1" kern="1200" dirty="0">
                <a:solidFill>
                  <a:schemeClr val="tx1"/>
                </a:solidFill>
                <a:effectLst/>
                <a:latin typeface="+mn-lt"/>
                <a:ea typeface="+mn-ea"/>
                <a:cs typeface="+mn-cs"/>
              </a:rPr>
              <a:t> vinifera</a:t>
            </a:r>
            <a:r>
              <a:rPr lang="en-US" sz="1200" b="0" i="0" kern="1200" dirty="0">
                <a:solidFill>
                  <a:schemeClr val="tx1"/>
                </a:solidFill>
                <a:effectLst/>
                <a:latin typeface="+mn-lt"/>
                <a:ea typeface="+mn-ea"/>
                <a:cs typeface="+mn-cs"/>
              </a:rPr>
              <a:t> were brought to America by Spanish </a:t>
            </a:r>
            <a:r>
              <a:rPr lang="en-US" sz="1200" b="0" i="0" kern="1200" dirty="0" err="1">
                <a:solidFill>
                  <a:schemeClr val="tx1"/>
                </a:solidFill>
                <a:effectLst/>
                <a:latin typeface="+mn-lt"/>
                <a:ea typeface="+mn-ea"/>
                <a:cs typeface="+mn-cs"/>
              </a:rPr>
              <a:t>colonisers</a:t>
            </a:r>
            <a:r>
              <a:rPr lang="en-US" sz="1200" b="0" i="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Catholic priests who cultivated vineyards near their monasteries were important in their propagation, thus ensuring the production of wine to celebrate Holy Mass.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During the 19th century, European immigrants introduced new cultivation techniques and other varieties of grapes which found an ideal habitat to grow in the Andes and the Río Colorado Valley.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44546A"/>
                </a:solidFill>
                <a:latin typeface="Proxima Nova Light" panose="02000506030000020004"/>
              </a:rPr>
              <a:t>Railway established between Buenos Aires and Mendoza helping to develop the wine industry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the 20th century the wine industry underwent important changes that would mark its future course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the 1970s it went from mass production for domestic consumption, to higher quality, lower volume production.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By the late 1980s the possibilities of exporting wines slowly became a reality which coincided with political and economic stability in the country and foreign investment was encouraged to help grow the industry.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Malbec!</a:t>
            </a:r>
          </a:p>
        </p:txBody>
      </p:sp>
      <p:sp>
        <p:nvSpPr>
          <p:cNvPr id="4" name="Slide Number Placeholder 3"/>
          <p:cNvSpPr>
            <a:spLocks noGrp="1"/>
          </p:cNvSpPr>
          <p:nvPr>
            <p:ph type="sldNum" sz="quarter" idx="5"/>
          </p:nvPr>
        </p:nvSpPr>
        <p:spPr/>
        <p:txBody>
          <a:bodyPr/>
          <a:lstStyle/>
          <a:p>
            <a:fld id="{705D77B3-0885-4C87-92AE-3C569B628AF0}" type="slidenum">
              <a:rPr lang="en-US" smtClean="0"/>
              <a:t>96</a:t>
            </a:fld>
            <a:endParaRPr lang="en-US"/>
          </a:p>
        </p:txBody>
      </p:sp>
    </p:spTree>
    <p:extLst>
      <p:ext uri="{BB962C8B-B14F-4D97-AF65-F5344CB8AC3E}">
        <p14:creationId xmlns:p14="http://schemas.microsoft.com/office/powerpoint/2010/main" val="40859696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97</a:t>
            </a:fld>
            <a:endParaRPr lang="en-US"/>
          </a:p>
        </p:txBody>
      </p:sp>
    </p:spTree>
    <p:extLst>
      <p:ext uri="{BB962C8B-B14F-4D97-AF65-F5344CB8AC3E}">
        <p14:creationId xmlns:p14="http://schemas.microsoft.com/office/powerpoint/2010/main" val="37074849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45,000+ acres</a:t>
            </a:r>
          </a:p>
          <a:p>
            <a:r>
              <a:rPr lang="en-US" dirty="0"/>
              <a:t>Identical to our </a:t>
            </a:r>
            <a:r>
              <a:rPr lang="en-US" dirty="0" err="1"/>
              <a:t>Charbono</a:t>
            </a:r>
            <a:endParaRPr lang="en-US" dirty="0"/>
          </a:p>
          <a:p>
            <a:r>
              <a:rPr lang="en-US" dirty="0"/>
              <a:t>Makes exuberant, fruity wine for early consumption</a:t>
            </a:r>
          </a:p>
          <a:p>
            <a:endParaRPr lang="en-US" dirty="0"/>
          </a:p>
          <a:p>
            <a:r>
              <a:rPr lang="en-US" sz="1200" b="0" i="0" kern="1200" dirty="0" err="1">
                <a:solidFill>
                  <a:schemeClr val="tx1"/>
                </a:solidFill>
                <a:effectLst/>
                <a:latin typeface="+mn-lt"/>
                <a:ea typeface="+mn-ea"/>
                <a:cs typeface="+mn-cs"/>
              </a:rPr>
              <a:t>Douce</a:t>
            </a:r>
            <a:r>
              <a:rPr lang="en-US" sz="1200" b="0" i="0" kern="1200" dirty="0">
                <a:solidFill>
                  <a:schemeClr val="tx1"/>
                </a:solidFill>
                <a:effectLst/>
                <a:latin typeface="+mn-lt"/>
                <a:ea typeface="+mn-ea"/>
                <a:cs typeface="+mn-cs"/>
              </a:rPr>
              <a:t> Noire of Savoie</a:t>
            </a:r>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98</a:t>
            </a:fld>
            <a:endParaRPr lang="en-US"/>
          </a:p>
        </p:txBody>
      </p:sp>
    </p:spTree>
    <p:extLst>
      <p:ext uri="{BB962C8B-B14F-4D97-AF65-F5344CB8AC3E}">
        <p14:creationId xmlns:p14="http://schemas.microsoft.com/office/powerpoint/2010/main" val="23131737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mn-lt"/>
                <a:ea typeface="+mn-ea"/>
                <a:cs typeface="+mn-cs"/>
              </a:rPr>
              <a:t>Argentina is the most important wine-producing country in South America, the world’s fifth largest producer, and the world’s seventh largest exporter of wine.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Cabernet is the third most planted variety behind Malbec and </a:t>
            </a:r>
            <a:r>
              <a:rPr lang="en-AU" sz="1200" kern="1200" dirty="0" err="1">
                <a:solidFill>
                  <a:schemeClr val="tx1"/>
                </a:solidFill>
                <a:effectLst/>
                <a:latin typeface="+mn-lt"/>
                <a:ea typeface="+mn-ea"/>
                <a:cs typeface="+mn-cs"/>
              </a:rPr>
              <a:t>Bonarda</a:t>
            </a:r>
            <a:r>
              <a:rPr lang="en-AU"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35,300 acres, 7.2% of total vineyard acreage and 12.5% of all red varieties</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The country’s vineyards are mostly confined to the western sector of the country, in the plains and foothills near the Andes.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99</a:t>
            </a:fld>
            <a:endParaRPr lang="en-US"/>
          </a:p>
        </p:txBody>
      </p:sp>
    </p:spTree>
    <p:extLst>
      <p:ext uri="{BB962C8B-B14F-4D97-AF65-F5344CB8AC3E}">
        <p14:creationId xmlns:p14="http://schemas.microsoft.com/office/powerpoint/2010/main" val="33868248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sz="1200" dirty="0">
                <a:solidFill>
                  <a:srgbClr val="44546A"/>
                </a:solidFill>
                <a:latin typeface="Proxima Nova Light"/>
              </a:rPr>
              <a:t>Continental climate </a:t>
            </a:r>
            <a:r>
              <a:rPr lang="en-AU" sz="1200" kern="1200" dirty="0">
                <a:solidFill>
                  <a:schemeClr val="tx1"/>
                </a:solidFill>
                <a:effectLst/>
                <a:latin typeface="+mn-lt"/>
                <a:ea typeface="+mn-ea"/>
                <a:cs typeface="+mn-cs"/>
              </a:rPr>
              <a:t>(short hot summers, hard cold winters)</a:t>
            </a:r>
            <a:endParaRPr lang="en-US" sz="1200" kern="1200" dirty="0">
              <a:solidFill>
                <a:schemeClr val="tx1"/>
              </a:solidFill>
              <a:effectLst/>
              <a:latin typeface="+mn-lt"/>
              <a:ea typeface="+mn-ea"/>
              <a:cs typeface="+mn-cs"/>
            </a:endParaRPr>
          </a:p>
          <a:p>
            <a:pPr marL="742950" lvl="1" indent="-285750">
              <a:spcAft>
                <a:spcPts val="1000"/>
              </a:spcAft>
              <a:buFont typeface="Arial" panose="020B0604020202020204" pitchFamily="34" charset="0"/>
              <a:buChar char="•"/>
            </a:pPr>
            <a:r>
              <a:rPr lang="en-US" sz="1200" dirty="0">
                <a:solidFill>
                  <a:srgbClr val="44546A"/>
                </a:solidFill>
                <a:latin typeface="Proxima Nova Light"/>
              </a:rPr>
              <a:t>4 seasons clearly defined</a:t>
            </a:r>
          </a:p>
          <a:p>
            <a:pPr marL="285750" indent="-285750">
              <a:spcAft>
                <a:spcPts val="1000"/>
              </a:spcAft>
              <a:buFont typeface="Arial" panose="020B0604020202020204" pitchFamily="34" charset="0"/>
              <a:buChar char="•"/>
            </a:pPr>
            <a:r>
              <a:rPr lang="en-US" sz="1200" dirty="0">
                <a:solidFill>
                  <a:srgbClr val="44546A"/>
                </a:solidFill>
                <a:latin typeface="Proxima Nova Light"/>
              </a:rPr>
              <a:t>Arid/dry </a:t>
            </a:r>
          </a:p>
          <a:p>
            <a:pPr marL="742950" lvl="1" indent="-285750">
              <a:spcAft>
                <a:spcPts val="1000"/>
              </a:spcAft>
              <a:buFont typeface="Arial" panose="020B0604020202020204" pitchFamily="34" charset="0"/>
              <a:buChar char="•"/>
            </a:pPr>
            <a:r>
              <a:rPr lang="en-US" sz="1200" dirty="0">
                <a:solidFill>
                  <a:srgbClr val="44546A"/>
                </a:solidFill>
                <a:latin typeface="Proxima Nova Light"/>
              </a:rPr>
              <a:t>Except for the wetter south (Rio Negro) the rainfall is less than 10”/year</a:t>
            </a:r>
          </a:p>
          <a:p>
            <a:pPr marL="742950" lvl="1" indent="-285750">
              <a:spcAft>
                <a:spcPts val="1000"/>
              </a:spcAft>
              <a:buFont typeface="Arial" panose="020B0604020202020204" pitchFamily="34" charset="0"/>
              <a:buChar char="•"/>
            </a:pPr>
            <a:r>
              <a:rPr lang="en-US" sz="1200" dirty="0">
                <a:solidFill>
                  <a:srgbClr val="44546A"/>
                </a:solidFill>
                <a:latin typeface="Proxima Nova Light"/>
              </a:rPr>
              <a:t>Rain that does occur usually comes as hail in spring and summer and can be a problem</a:t>
            </a:r>
          </a:p>
          <a:p>
            <a:pPr marL="742950" lvl="1" indent="-285750">
              <a:spcAft>
                <a:spcPts val="1000"/>
              </a:spcAft>
              <a:buFont typeface="Arial" panose="020B0604020202020204" pitchFamily="34" charset="0"/>
              <a:buChar char="•"/>
            </a:pPr>
            <a:r>
              <a:rPr lang="en-US" sz="1200" dirty="0">
                <a:solidFill>
                  <a:srgbClr val="44546A"/>
                </a:solidFill>
                <a:latin typeface="Proxima Nova Light"/>
              </a:rPr>
              <a:t>Frost is a risk in spring</a:t>
            </a:r>
          </a:p>
          <a:p>
            <a:pPr marL="285750" indent="-285750">
              <a:spcAft>
                <a:spcPts val="1000"/>
              </a:spcAft>
              <a:buFont typeface="Arial" panose="020B0604020202020204" pitchFamily="34" charset="0"/>
              <a:buChar char="•"/>
            </a:pPr>
            <a:r>
              <a:rPr lang="en-US" sz="1200" dirty="0">
                <a:solidFill>
                  <a:srgbClr val="44546A"/>
                </a:solidFill>
                <a:latin typeface="Proxima Nova Light"/>
              </a:rPr>
              <a:t>High temps/ intense sun</a:t>
            </a:r>
          </a:p>
          <a:p>
            <a:pPr marL="742950" lvl="1" indent="-285750">
              <a:spcAft>
                <a:spcPts val="1000"/>
              </a:spcAft>
              <a:buFont typeface="Arial" panose="020B0604020202020204" pitchFamily="34" charset="0"/>
              <a:buChar char="•"/>
            </a:pPr>
            <a:r>
              <a:rPr lang="en-US" sz="1200" b="0" i="0" kern="1200" dirty="0">
                <a:solidFill>
                  <a:schemeClr val="tx1"/>
                </a:solidFill>
                <a:effectLst/>
                <a:latin typeface="+mn-lt"/>
                <a:ea typeface="+mn-ea"/>
                <a:cs typeface="+mn-cs"/>
              </a:rPr>
              <a:t>Intense solar radiation enhanced by the altitude</a:t>
            </a:r>
            <a:endParaRPr lang="en-US" sz="1200" dirty="0">
              <a:solidFill>
                <a:srgbClr val="44546A"/>
              </a:solidFill>
              <a:latin typeface="Proxima Nova Light"/>
            </a:endParaRPr>
          </a:p>
          <a:p>
            <a:pPr marL="285750" indent="-285750">
              <a:spcAft>
                <a:spcPts val="1000"/>
              </a:spcAft>
              <a:buFont typeface="Arial" panose="020B0604020202020204" pitchFamily="34" charset="0"/>
              <a:buChar char="•"/>
            </a:pPr>
            <a:r>
              <a:rPr lang="en-US" sz="1200" dirty="0">
                <a:solidFill>
                  <a:srgbClr val="44546A"/>
                </a:solidFill>
                <a:latin typeface="Proxima Nova Light"/>
              </a:rPr>
              <a:t>Wide diurnal swings</a:t>
            </a:r>
          </a:p>
          <a:p>
            <a:pPr marL="742950" lvl="1" indent="-285750">
              <a:spcAft>
                <a:spcPts val="1000"/>
              </a:spcAft>
              <a:buFont typeface="Arial" panose="020B0604020202020204" pitchFamily="34" charset="0"/>
              <a:buChar char="•"/>
            </a:pPr>
            <a:r>
              <a:rPr lang="en-US" sz="1200" dirty="0">
                <a:solidFill>
                  <a:srgbClr val="44546A"/>
                </a:solidFill>
                <a:latin typeface="Proxima Nova Light"/>
              </a:rPr>
              <a:t>50F to 100F</a:t>
            </a:r>
          </a:p>
          <a:p>
            <a:pPr marL="285750" indent="-285750">
              <a:spcAft>
                <a:spcPts val="1000"/>
              </a:spcAft>
              <a:buFont typeface="Arial" panose="020B0604020202020204" pitchFamily="34" charset="0"/>
              <a:buChar char="•"/>
            </a:pPr>
            <a:r>
              <a:rPr lang="en-US" dirty="0" err="1">
                <a:solidFill>
                  <a:srgbClr val="44546A"/>
                </a:solidFill>
              </a:rPr>
              <a:t>Zonda</a:t>
            </a:r>
            <a:r>
              <a:rPr lang="en-US" dirty="0">
                <a:solidFill>
                  <a:srgbClr val="44546A"/>
                </a:solidFill>
              </a:rPr>
              <a:t> wind (very strong, hot, dry wind blows mainly in late spring and early summer) minimizes fungal diseases but can interfere with flowering</a:t>
            </a:r>
          </a:p>
          <a:p>
            <a:pPr marL="285750" indent="-285750">
              <a:spcAft>
                <a:spcPts val="1000"/>
              </a:spcAft>
              <a:buFont typeface="Arial" panose="020B0604020202020204" pitchFamily="34" charset="0"/>
              <a:buChar char="•"/>
            </a:pPr>
            <a:r>
              <a:rPr lang="en-US" sz="1200" dirty="0">
                <a:solidFill>
                  <a:srgbClr val="44546A"/>
                </a:solidFill>
                <a:latin typeface="Proxima Nova Light"/>
              </a:rPr>
              <a:t>Snowmelt</a:t>
            </a:r>
          </a:p>
          <a:p>
            <a:pPr marL="742950" lvl="1" indent="-285750">
              <a:spcAft>
                <a:spcPts val="1000"/>
              </a:spcAft>
              <a:buFont typeface="Arial" panose="020B0604020202020204" pitchFamily="34" charset="0"/>
              <a:buChar char="•"/>
            </a:pPr>
            <a:r>
              <a:rPr lang="en-US" sz="1200" dirty="0">
                <a:solidFill>
                  <a:srgbClr val="44546A"/>
                </a:solidFill>
                <a:latin typeface="Proxima Nova Light"/>
              </a:rPr>
              <a:t>Important for irrigation</a:t>
            </a:r>
          </a:p>
          <a:p>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100</a:t>
            </a:fld>
            <a:endParaRPr lang="en-US"/>
          </a:p>
        </p:txBody>
      </p:sp>
    </p:spTree>
    <p:extLst>
      <p:ext uri="{BB962C8B-B14F-4D97-AF65-F5344CB8AC3E}">
        <p14:creationId xmlns:p14="http://schemas.microsoft.com/office/powerpoint/2010/main" val="42550120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mn-lt"/>
                <a:ea typeface="+mn-ea"/>
                <a:cs typeface="+mn-cs"/>
              </a:rPr>
              <a:t>Soils in the region are generally comprised of loose, alluvial sand over clay</a:t>
            </a:r>
          </a:p>
          <a:p>
            <a:pPr marL="171450" indent="-171450">
              <a:buFont typeface="Arial" panose="020B0604020202020204" pitchFamily="34" charset="0"/>
              <a:buChar char="•"/>
            </a:pPr>
            <a:r>
              <a:rPr lang="en-US" dirty="0">
                <a:solidFill>
                  <a:srgbClr val="44546A"/>
                </a:solidFill>
              </a:rPr>
              <a:t>High proportion of fine sand provides drainage.</a:t>
            </a:r>
          </a:p>
          <a:p>
            <a:pPr marL="171450" indent="-171450">
              <a:buFont typeface="Arial" panose="020B0604020202020204" pitchFamily="34" charset="0"/>
              <a:buChar char="•"/>
            </a:pPr>
            <a:r>
              <a:rPr lang="en-US" dirty="0">
                <a:solidFill>
                  <a:srgbClr val="44546A"/>
                </a:solidFill>
              </a:rPr>
              <a:t>Because of the sand, soils are Phylloxera and disease resistant</a:t>
            </a:r>
          </a:p>
          <a:p>
            <a:pPr marL="171450" indent="-171450">
              <a:buFont typeface="Arial" panose="020B0604020202020204" pitchFamily="34" charset="0"/>
              <a:buChar char="•"/>
            </a:pPr>
            <a:r>
              <a:rPr lang="en-US" dirty="0">
                <a:solidFill>
                  <a:srgbClr val="44546A"/>
                </a:solidFill>
              </a:rPr>
              <a:t>Many vines are planted on own rootstock </a:t>
            </a:r>
          </a:p>
          <a:p>
            <a:pPr marL="171450" indent="-171450">
              <a:buFont typeface="Arial" panose="020B0604020202020204" pitchFamily="34" charset="0"/>
              <a:buChar char="•"/>
            </a:pPr>
            <a:r>
              <a:rPr lang="en-US" dirty="0">
                <a:solidFill>
                  <a:srgbClr val="44546A"/>
                </a:solidFill>
              </a:rPr>
              <a:t>Soil plus </a:t>
            </a:r>
            <a:r>
              <a:rPr lang="en-US" dirty="0" err="1">
                <a:solidFill>
                  <a:srgbClr val="44546A"/>
                </a:solidFill>
              </a:rPr>
              <a:t>Zonda</a:t>
            </a:r>
            <a:r>
              <a:rPr lang="en-US" dirty="0">
                <a:solidFill>
                  <a:srgbClr val="44546A"/>
                </a:solidFill>
              </a:rPr>
              <a:t> wind keeps other diseases at bay</a:t>
            </a:r>
          </a:p>
          <a:p>
            <a:pPr marL="171450" indent="-171450">
              <a:buFont typeface="Arial" panose="020B0604020202020204" pitchFamily="34" charset="0"/>
              <a:buChar char="•"/>
            </a:pPr>
            <a:r>
              <a:rPr lang="en-US" sz="2400" dirty="0">
                <a:solidFill>
                  <a:srgbClr val="44546A"/>
                </a:solidFill>
              </a:rPr>
              <a:t>Clay-based soil are cool but help retain needed water</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These clay-based soils can sometimes be a little cool for Cabernet so other varieties would be planted here</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101</a:t>
            </a:fld>
            <a:endParaRPr lang="en-US"/>
          </a:p>
        </p:txBody>
      </p:sp>
    </p:spTree>
    <p:extLst>
      <p:ext uri="{BB962C8B-B14F-4D97-AF65-F5344CB8AC3E}">
        <p14:creationId xmlns:p14="http://schemas.microsoft.com/office/powerpoint/2010/main" val="1425148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mn-lt"/>
                <a:ea typeface="+mn-ea"/>
                <a:cs typeface="+mn-cs"/>
              </a:rPr>
              <a:t>As the climate is desert-like, irrigation is absolutely necessary, whether in the traditional form of furrow irrigation—a technique developed centuries ago by the Incas, in which the rivers' water, swelled by Andes snowmelt, is directed through the vineyards in channels—or by more modern methods of drip irrigation.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Wind breaks of small trees and shrubs need to be planted to protect vines from the </a:t>
            </a:r>
            <a:r>
              <a:rPr lang="en-AU" sz="1200" kern="1200" dirty="0" err="1">
                <a:solidFill>
                  <a:schemeClr val="tx1"/>
                </a:solidFill>
                <a:effectLst/>
                <a:latin typeface="+mn-lt"/>
                <a:ea typeface="+mn-ea"/>
                <a:cs typeface="+mn-cs"/>
              </a:rPr>
              <a:t>Zonda</a:t>
            </a:r>
            <a:r>
              <a:rPr lang="en-AU" sz="1200" kern="1200" dirty="0">
                <a:solidFill>
                  <a:schemeClr val="tx1"/>
                </a:solidFill>
                <a:effectLst/>
                <a:latin typeface="+mn-lt"/>
                <a:ea typeface="+mn-ea"/>
                <a:cs typeface="+mn-cs"/>
              </a:rPr>
              <a:t> winds.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The general lack of humidity in most Argentinean winegrowing regions keeps vineyards free of fungal problems.</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Focus on single vineyard/terroir wines, even though many growers/wineries own vineyards in different areas to minimize risk of hail</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In Mendoza, Cabernet is nearing Malbec in acreage. Cabernet, being a late ripening variety, is often one of the last varieties to be picked at the very end of the season when the vine is beginning to drop its leaves meaning acid levels tend to be low and pH’s high.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Many old vines – over 40% are 25 years or older</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102</a:t>
            </a:fld>
            <a:endParaRPr lang="en-US"/>
          </a:p>
        </p:txBody>
      </p:sp>
    </p:spTree>
    <p:extLst>
      <p:ext uri="{BB962C8B-B14F-4D97-AF65-F5344CB8AC3E}">
        <p14:creationId xmlns:p14="http://schemas.microsoft.com/office/powerpoint/2010/main" val="3274630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Low-paid grape pickers are no longer plentiful, thanks to the recent dramatic rise in the cost of living, so mechanical harvesters are slowly becoming more common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More often than not, today in Argentina premium winemaking as in Napa or Bordeaux is employed.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Grapes will be hand or optical- machine sorted before being destemmed and either kept as whole berries or lightly destemmed.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Cold soak of up to 5 days is employed before inoculation, more gentle extraction.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Acidulation will be employed to manage pH levels and keep wines in a safe microbial zone (3.5-3.7pH).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Argentina tends to favor a heavier expression of new oak with many producers using 50-even-100% new French oak, some American oak barrels may be employed also but this is more often when Malbec is in the blend.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wines spend at least a year but often more than two in oak barrel and then six months in bottle before release. </a:t>
            </a:r>
          </a:p>
          <a:p>
            <a:endParaRPr lang="en-US" dirty="0"/>
          </a:p>
        </p:txBody>
      </p:sp>
      <p:sp>
        <p:nvSpPr>
          <p:cNvPr id="4" name="Slide Number Placeholder 3"/>
          <p:cNvSpPr>
            <a:spLocks noGrp="1"/>
          </p:cNvSpPr>
          <p:nvPr>
            <p:ph type="sldNum" sz="quarter" idx="5"/>
          </p:nvPr>
        </p:nvSpPr>
        <p:spPr/>
        <p:txBody>
          <a:bodyPr/>
          <a:lstStyle/>
          <a:p>
            <a:fld id="{1EC5502E-24B2-864C-99B6-8E395A01E9BE}" type="slidenum">
              <a:rPr lang="en-US" smtClean="0"/>
              <a:t>103</a:t>
            </a:fld>
            <a:endParaRPr lang="en-US"/>
          </a:p>
        </p:txBody>
      </p:sp>
    </p:spTree>
    <p:extLst>
      <p:ext uri="{BB962C8B-B14F-4D97-AF65-F5344CB8AC3E}">
        <p14:creationId xmlns:p14="http://schemas.microsoft.com/office/powerpoint/2010/main" val="3001013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9.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832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90A05-4ECE-47F3-AA9A-97701D5DAF34}" type="datetimeFigureOut">
              <a:rPr lang="en-US" smtClean="0"/>
              <a:t>6/5/2020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A19437-594F-495F-B038-0D3615B2286A}" type="slidenum">
              <a:rPr lang="en-US" smtClean="0"/>
              <a:t>‹#›</a:t>
            </a:fld>
            <a:endParaRPr lang="en-US"/>
          </a:p>
        </p:txBody>
      </p:sp>
    </p:spTree>
    <p:extLst>
      <p:ext uri="{BB962C8B-B14F-4D97-AF65-F5344CB8AC3E}">
        <p14:creationId xmlns:p14="http://schemas.microsoft.com/office/powerpoint/2010/main" val="2000003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90A05-4ECE-47F3-AA9A-97701D5DAF34}"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A19437-594F-495F-B038-0D3615B2286A}" type="slidenum">
              <a:rPr lang="en-US" smtClean="0"/>
              <a:t>‹#›</a:t>
            </a:fld>
            <a:endParaRPr lang="en-US"/>
          </a:p>
        </p:txBody>
      </p:sp>
    </p:spTree>
    <p:extLst>
      <p:ext uri="{BB962C8B-B14F-4D97-AF65-F5344CB8AC3E}">
        <p14:creationId xmlns:p14="http://schemas.microsoft.com/office/powerpoint/2010/main" val="3946606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rgbClr val="7C8A2E"/>
                </a:solidFill>
              </a:defRPr>
            </a:lvl1pPr>
          </a:lstStyle>
          <a:p>
            <a:r>
              <a:rPr lang="en-US"/>
              <a:t>Click to edit Master title style</a:t>
            </a:r>
          </a:p>
        </p:txBody>
      </p:sp>
      <p:sp>
        <p:nvSpPr>
          <p:cNvPr id="3" name="Content Placeholder 2"/>
          <p:cNvSpPr>
            <a:spLocks noGrp="1"/>
          </p:cNvSpPr>
          <p:nvPr>
            <p:ph sz="half" idx="1"/>
          </p:nvPr>
        </p:nvSpPr>
        <p:spPr>
          <a:xfrm>
            <a:off x="838200" y="1825626"/>
            <a:ext cx="5181600" cy="21668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6"/>
            <a:ext cx="5181600" cy="21668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sz="half" idx="10"/>
          </p:nvPr>
        </p:nvSpPr>
        <p:spPr>
          <a:xfrm>
            <a:off x="838200" y="4202434"/>
            <a:ext cx="5181600" cy="21668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p:cNvSpPr>
            <a:spLocks noGrp="1"/>
          </p:cNvSpPr>
          <p:nvPr>
            <p:ph sz="half" idx="11"/>
          </p:nvPr>
        </p:nvSpPr>
        <p:spPr>
          <a:xfrm>
            <a:off x="6172200" y="4218200"/>
            <a:ext cx="5181600" cy="21668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104454" y="1825626"/>
            <a:ext cx="0" cy="46382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46147" y="4071168"/>
            <a:ext cx="1052078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Picture Placeholder 11"/>
          <p:cNvSpPr>
            <a:spLocks noGrp="1"/>
          </p:cNvSpPr>
          <p:nvPr>
            <p:ph type="pic" sz="quarter" idx="12"/>
          </p:nvPr>
        </p:nvSpPr>
        <p:spPr>
          <a:xfrm>
            <a:off x="2441575" y="1895885"/>
            <a:ext cx="3578225" cy="2105025"/>
          </a:xfrm>
        </p:spPr>
        <p:txBody>
          <a:bodyPr/>
          <a:lstStyle/>
          <a:p>
            <a:endParaRPr lang="en-US"/>
          </a:p>
        </p:txBody>
      </p:sp>
      <p:sp>
        <p:nvSpPr>
          <p:cNvPr id="13" name="Picture Placeholder 11"/>
          <p:cNvSpPr>
            <a:spLocks noGrp="1"/>
          </p:cNvSpPr>
          <p:nvPr>
            <p:ph type="pic" sz="quarter" idx="13"/>
          </p:nvPr>
        </p:nvSpPr>
        <p:spPr>
          <a:xfrm>
            <a:off x="2441574" y="4286993"/>
            <a:ext cx="3578225" cy="2105025"/>
          </a:xfrm>
        </p:spPr>
        <p:txBody>
          <a:bodyPr/>
          <a:lstStyle/>
          <a:p>
            <a:endParaRPr lang="en-US"/>
          </a:p>
        </p:txBody>
      </p:sp>
      <p:sp>
        <p:nvSpPr>
          <p:cNvPr id="14" name="Picture Placeholder 11"/>
          <p:cNvSpPr>
            <a:spLocks noGrp="1"/>
          </p:cNvSpPr>
          <p:nvPr>
            <p:ph type="pic" sz="quarter" idx="14"/>
          </p:nvPr>
        </p:nvSpPr>
        <p:spPr>
          <a:xfrm>
            <a:off x="7747180" y="1887313"/>
            <a:ext cx="3578225" cy="2105025"/>
          </a:xfrm>
        </p:spPr>
        <p:txBody>
          <a:bodyPr/>
          <a:lstStyle/>
          <a:p>
            <a:endParaRPr lang="en-US"/>
          </a:p>
        </p:txBody>
      </p:sp>
      <p:sp>
        <p:nvSpPr>
          <p:cNvPr id="15" name="Picture Placeholder 11"/>
          <p:cNvSpPr>
            <a:spLocks noGrp="1"/>
          </p:cNvSpPr>
          <p:nvPr>
            <p:ph type="pic" sz="quarter" idx="15"/>
          </p:nvPr>
        </p:nvSpPr>
        <p:spPr>
          <a:xfrm>
            <a:off x="7747180" y="4264245"/>
            <a:ext cx="3578225" cy="2105025"/>
          </a:xfrm>
        </p:spPr>
        <p:txBody>
          <a:bodyPr/>
          <a:lstStyle/>
          <a:p>
            <a:endParaRPr lang="en-US"/>
          </a:p>
        </p:txBody>
      </p:sp>
    </p:spTree>
    <p:extLst>
      <p:ext uri="{BB962C8B-B14F-4D97-AF65-F5344CB8AC3E}">
        <p14:creationId xmlns:p14="http://schemas.microsoft.com/office/powerpoint/2010/main" val="221915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588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7A70B6-8339-634A-B7C6-198967FB9BCA}"/>
              </a:ext>
            </a:extLst>
          </p:cNvPr>
          <p:cNvSpPr/>
          <p:nvPr userDrawn="1"/>
        </p:nvSpPr>
        <p:spPr>
          <a:xfrm>
            <a:off x="0" y="0"/>
            <a:ext cx="5650940" cy="14860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50">
            <a:extLst>
              <a:ext uri="{FF2B5EF4-FFF2-40B4-BE49-F238E27FC236}">
                <a16:creationId xmlns:a16="http://schemas.microsoft.com/office/drawing/2014/main" id="{77D05D85-F0B3-824A-86AA-DF5A0EC622F3}"/>
              </a:ext>
            </a:extLst>
          </p:cNvPr>
          <p:cNvSpPr/>
          <p:nvPr userDrawn="1"/>
        </p:nvSpPr>
        <p:spPr>
          <a:xfrm>
            <a:off x="7443491" y="4785080"/>
            <a:ext cx="2457745" cy="1081722"/>
          </a:xfrm>
          <a:prstGeom prst="rect">
            <a:avLst/>
          </a:prstGeom>
          <a:solidFill>
            <a:schemeClr val="tx2"/>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2400" dirty="0">
              <a:solidFill>
                <a:prstClr val="white"/>
              </a:solidFill>
              <a:latin typeface="Proxima Nova" panose="02000506030000020004" pitchFamily="2" charset="0"/>
            </a:endParaRPr>
          </a:p>
        </p:txBody>
      </p:sp>
      <p:sp>
        <p:nvSpPr>
          <p:cNvPr id="11" name="Rectangle: Rounded Corners 55">
            <a:extLst>
              <a:ext uri="{FF2B5EF4-FFF2-40B4-BE49-F238E27FC236}">
                <a16:creationId xmlns:a16="http://schemas.microsoft.com/office/drawing/2014/main" id="{99A603BB-B71B-9D46-A1B0-F1116C47A7CD}"/>
              </a:ext>
            </a:extLst>
          </p:cNvPr>
          <p:cNvSpPr/>
          <p:nvPr userDrawn="1"/>
        </p:nvSpPr>
        <p:spPr>
          <a:xfrm>
            <a:off x="7443492" y="2881346"/>
            <a:ext cx="2457745" cy="1094200"/>
          </a:xfrm>
          <a:prstGeom prst="rect">
            <a:avLst/>
          </a:prstGeom>
          <a:solidFill>
            <a:schemeClr val="tx2"/>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2400" dirty="0">
              <a:solidFill>
                <a:prstClr val="white"/>
              </a:solidFill>
              <a:latin typeface="Proxima Nova" panose="02000506030000020004" pitchFamily="2" charset="0"/>
            </a:endParaRPr>
          </a:p>
        </p:txBody>
      </p:sp>
      <p:sp>
        <p:nvSpPr>
          <p:cNvPr id="12" name="Rectangle: Rounded Corners 65">
            <a:extLst>
              <a:ext uri="{FF2B5EF4-FFF2-40B4-BE49-F238E27FC236}">
                <a16:creationId xmlns:a16="http://schemas.microsoft.com/office/drawing/2014/main" id="{23AA8E37-543B-1042-A997-547DFBAEB0B3}"/>
              </a:ext>
            </a:extLst>
          </p:cNvPr>
          <p:cNvSpPr/>
          <p:nvPr userDrawn="1"/>
        </p:nvSpPr>
        <p:spPr>
          <a:xfrm>
            <a:off x="7443493" y="991198"/>
            <a:ext cx="2457745" cy="1223365"/>
          </a:xfrm>
          <a:prstGeom prst="roundRect">
            <a:avLst/>
          </a:prstGeom>
          <a:solidFill>
            <a:schemeClr val="accent2">
              <a:lumMod val="60000"/>
              <a:lumOff val="4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a:solidFill>
                  <a:prstClr val="white"/>
                </a:solidFill>
                <a:latin typeface="Proxima Nova" panose="02000506030000020004" pitchFamily="2" charset="0"/>
              </a:rPr>
              <a:t>5% Area under Vines in World</a:t>
            </a:r>
          </a:p>
        </p:txBody>
      </p:sp>
      <p:sp>
        <p:nvSpPr>
          <p:cNvPr id="13" name="Title 1">
            <a:extLst>
              <a:ext uri="{FF2B5EF4-FFF2-40B4-BE49-F238E27FC236}">
                <a16:creationId xmlns:a16="http://schemas.microsoft.com/office/drawing/2014/main" id="{8E74B6C1-008B-0E42-8C43-6510DCE85F5D}"/>
              </a:ext>
            </a:extLst>
          </p:cNvPr>
          <p:cNvSpPr txBox="1">
            <a:spLocks/>
          </p:cNvSpPr>
          <p:nvPr userDrawn="1"/>
        </p:nvSpPr>
        <p:spPr>
          <a:xfrm>
            <a:off x="265041" y="162535"/>
            <a:ext cx="1264029" cy="6592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n-US" sz="4000" b="1" cap="small" dirty="0">
              <a:solidFill>
                <a:schemeClr val="bg1"/>
              </a:solidFill>
            </a:endParaRPr>
          </a:p>
        </p:txBody>
      </p:sp>
      <p:pic>
        <p:nvPicPr>
          <p:cNvPr id="14" name="Picture 13">
            <a:extLst>
              <a:ext uri="{FF2B5EF4-FFF2-40B4-BE49-F238E27FC236}">
                <a16:creationId xmlns:a16="http://schemas.microsoft.com/office/drawing/2014/main" id="{1701168E-E944-7A46-ACBB-5E91ECFA2D3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86089"/>
            <a:ext cx="5650940" cy="5380149"/>
          </a:xfrm>
          <a:prstGeom prst="rect">
            <a:avLst/>
          </a:prstGeom>
        </p:spPr>
      </p:pic>
      <p:sp>
        <p:nvSpPr>
          <p:cNvPr id="15" name="Rectangle: Rounded Corners 65">
            <a:extLst>
              <a:ext uri="{FF2B5EF4-FFF2-40B4-BE49-F238E27FC236}">
                <a16:creationId xmlns:a16="http://schemas.microsoft.com/office/drawing/2014/main" id="{949875A2-4425-1449-9683-799A8509109D}"/>
              </a:ext>
            </a:extLst>
          </p:cNvPr>
          <p:cNvSpPr/>
          <p:nvPr userDrawn="1"/>
        </p:nvSpPr>
        <p:spPr>
          <a:xfrm>
            <a:off x="7443491" y="991198"/>
            <a:ext cx="2457745" cy="1223365"/>
          </a:xfrm>
          <a:prstGeom prst="rect">
            <a:avLst/>
          </a:prstGeom>
          <a:solidFill>
            <a:schemeClr val="tx2"/>
          </a:solidFill>
          <a:ln>
            <a:solidFill>
              <a:schemeClr val="bg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2400" dirty="0">
              <a:solidFill>
                <a:prstClr val="white"/>
              </a:solidFill>
              <a:latin typeface="Proxima Nova" panose="02000506030000020004" pitchFamily="2" charset="0"/>
            </a:endParaRPr>
          </a:p>
        </p:txBody>
      </p:sp>
      <p:sp>
        <p:nvSpPr>
          <p:cNvPr id="16" name="TextBox 15">
            <a:extLst>
              <a:ext uri="{FF2B5EF4-FFF2-40B4-BE49-F238E27FC236}">
                <a16:creationId xmlns:a16="http://schemas.microsoft.com/office/drawing/2014/main" id="{39BA7EE6-B14A-534F-BC8D-820ECAC473C3}"/>
              </a:ext>
            </a:extLst>
          </p:cNvPr>
          <p:cNvSpPr txBox="1"/>
          <p:nvPr userDrawn="1"/>
        </p:nvSpPr>
        <p:spPr>
          <a:xfrm>
            <a:off x="192517" y="404481"/>
            <a:ext cx="2901068" cy="677108"/>
          </a:xfrm>
          <a:prstGeom prst="rect">
            <a:avLst/>
          </a:prstGeom>
          <a:noFill/>
        </p:spPr>
        <p:txBody>
          <a:bodyPr wrap="square" rtlCol="0" anchor="t">
            <a:spAutoFit/>
          </a:bodyPr>
          <a:lstStyle/>
          <a:p>
            <a:r>
              <a:rPr lang="en-US" sz="3800" b="0" i="0" dirty="0">
                <a:solidFill>
                  <a:schemeClr val="bg1">
                    <a:lumMod val="95000"/>
                  </a:schemeClr>
                </a:solidFill>
                <a:latin typeface="Proxima Nova Light" panose="02000506030000020004" pitchFamily="2" charset="0"/>
              </a:rPr>
              <a:t>FAST FACTS </a:t>
            </a:r>
          </a:p>
        </p:txBody>
      </p:sp>
      <p:cxnSp>
        <p:nvCxnSpPr>
          <p:cNvPr id="17" name="Straight Connector 16">
            <a:extLst>
              <a:ext uri="{FF2B5EF4-FFF2-40B4-BE49-F238E27FC236}">
                <a16:creationId xmlns:a16="http://schemas.microsoft.com/office/drawing/2014/main" id="{1F8B3332-0787-C744-8C71-7D7879D21980}"/>
              </a:ext>
            </a:extLst>
          </p:cNvPr>
          <p:cNvCxnSpPr/>
          <p:nvPr userDrawn="1"/>
        </p:nvCxnSpPr>
        <p:spPr>
          <a:xfrm>
            <a:off x="3154201" y="482895"/>
            <a:ext cx="0" cy="538609"/>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Footer Placeholder 11">
            <a:extLst>
              <a:ext uri="{FF2B5EF4-FFF2-40B4-BE49-F238E27FC236}">
                <a16:creationId xmlns:a16="http://schemas.microsoft.com/office/drawing/2014/main" id="{64C9F3DF-F97F-F34F-85D0-7E0DF9A7EC38}"/>
              </a:ext>
            </a:extLst>
          </p:cNvPr>
          <p:cNvSpPr txBox="1">
            <a:spLocks/>
          </p:cNvSpPr>
          <p:nvPr userDrawn="1"/>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19" name="Picture 18">
            <a:extLst>
              <a:ext uri="{FF2B5EF4-FFF2-40B4-BE49-F238E27FC236}">
                <a16:creationId xmlns:a16="http://schemas.microsoft.com/office/drawing/2014/main" id="{D930DB5E-3531-2B4B-AA5D-F9473CC0217E}"/>
              </a:ext>
            </a:extLst>
          </p:cNvPr>
          <p:cNvPicPr>
            <a:picLocks noChangeAspect="1"/>
          </p:cNvPicPr>
          <p:nvPr userDrawn="1"/>
        </p:nvPicPr>
        <p:blipFill>
          <a:blip r:embed="rId3"/>
          <a:stretch>
            <a:fillRect/>
          </a:stretch>
        </p:blipFill>
        <p:spPr>
          <a:xfrm>
            <a:off x="11444141" y="-37709"/>
            <a:ext cx="763571" cy="621511"/>
          </a:xfrm>
          <a:prstGeom prst="rect">
            <a:avLst/>
          </a:prstGeom>
        </p:spPr>
      </p:pic>
      <p:sp>
        <p:nvSpPr>
          <p:cNvPr id="2" name="Title 1">
            <a:extLst>
              <a:ext uri="{FF2B5EF4-FFF2-40B4-BE49-F238E27FC236}">
                <a16:creationId xmlns:a16="http://schemas.microsoft.com/office/drawing/2014/main" id="{9CF8FED9-8D7F-B741-993B-2406A3F77C9F}"/>
              </a:ext>
            </a:extLst>
          </p:cNvPr>
          <p:cNvSpPr>
            <a:spLocks noGrp="1"/>
          </p:cNvSpPr>
          <p:nvPr>
            <p:ph type="title" hasCustomPrompt="1"/>
          </p:nvPr>
        </p:nvSpPr>
        <p:spPr>
          <a:xfrm>
            <a:off x="3282216" y="620087"/>
            <a:ext cx="2088682" cy="605881"/>
          </a:xfrm>
          <a:prstGeom prst="rect">
            <a:avLst/>
          </a:prstGeom>
        </p:spPr>
        <p:txBody>
          <a:bodyPr/>
          <a:lstStyle>
            <a:lvl1pPr>
              <a:defRPr sz="2000" b="1" spc="300">
                <a:solidFill>
                  <a:schemeClr val="bg1"/>
                </a:solidFill>
              </a:defRPr>
            </a:lvl1pPr>
          </a:lstStyle>
          <a:p>
            <a:r>
              <a:rPr lang="en-US" dirty="0"/>
              <a:t>COUNTRY</a:t>
            </a:r>
          </a:p>
        </p:txBody>
      </p:sp>
      <p:sp>
        <p:nvSpPr>
          <p:cNvPr id="6" name="Text Placeholder 5">
            <a:extLst>
              <a:ext uri="{FF2B5EF4-FFF2-40B4-BE49-F238E27FC236}">
                <a16:creationId xmlns:a16="http://schemas.microsoft.com/office/drawing/2014/main" id="{871D58DF-DBDC-7F43-8FD7-9C40EC9071FD}"/>
              </a:ext>
            </a:extLst>
          </p:cNvPr>
          <p:cNvSpPr>
            <a:spLocks noGrp="1"/>
          </p:cNvSpPr>
          <p:nvPr>
            <p:ph type="body" sz="quarter" idx="10" hasCustomPrompt="1"/>
          </p:nvPr>
        </p:nvSpPr>
        <p:spPr>
          <a:xfrm>
            <a:off x="7710488" y="1193600"/>
            <a:ext cx="2001837" cy="857250"/>
          </a:xfrm>
          <a:prstGeom prst="rect">
            <a:avLst/>
          </a:prstGeom>
        </p:spPr>
        <p:txBody>
          <a:bodyPr/>
          <a:lstStyle>
            <a:lvl1pPr marL="0" indent="0">
              <a:buNone/>
              <a:defRPr>
                <a:solidFill>
                  <a:schemeClr val="bg1">
                    <a:lumMod val="95000"/>
                  </a:schemeClr>
                </a:solidFill>
              </a:defRPr>
            </a:lvl1pPr>
            <a:lvl2pPr marL="457200" indent="0">
              <a:buNone/>
              <a:defRPr>
                <a:solidFill>
                  <a:schemeClr val="bg1">
                    <a:lumMod val="95000"/>
                  </a:schemeClr>
                </a:solidFill>
              </a:defRPr>
            </a:lvl2pPr>
            <a:lvl3pPr marL="914400" indent="0">
              <a:buNone/>
              <a:defRPr>
                <a:solidFill>
                  <a:schemeClr val="bg1">
                    <a:lumMod val="95000"/>
                  </a:schemeClr>
                </a:solidFill>
              </a:defRPr>
            </a:lvl3pPr>
            <a:lvl4pPr marL="1371600" indent="0">
              <a:buNone/>
              <a:defRPr>
                <a:solidFill>
                  <a:schemeClr val="bg1">
                    <a:lumMod val="95000"/>
                  </a:schemeClr>
                </a:solidFill>
              </a:defRPr>
            </a:lvl4pPr>
            <a:lvl5pPr marL="1828800" indent="0">
              <a:buNone/>
              <a:defRPr>
                <a:solidFill>
                  <a:schemeClr val="bg1">
                    <a:lumMod val="95000"/>
                  </a:schemeClr>
                </a:solidFill>
              </a:defRPr>
            </a:lvl5pPr>
          </a:lstStyle>
          <a:p>
            <a:pPr lvl="0"/>
            <a:r>
              <a:rPr lang="en-US" dirty="0"/>
              <a:t>Click to add text</a:t>
            </a:r>
          </a:p>
        </p:txBody>
      </p:sp>
      <p:sp>
        <p:nvSpPr>
          <p:cNvPr id="7" name="Text Placeholder 5">
            <a:extLst>
              <a:ext uri="{FF2B5EF4-FFF2-40B4-BE49-F238E27FC236}">
                <a16:creationId xmlns:a16="http://schemas.microsoft.com/office/drawing/2014/main" id="{A4896C28-393B-B243-A488-4A87ECA77676}"/>
              </a:ext>
            </a:extLst>
          </p:cNvPr>
          <p:cNvSpPr>
            <a:spLocks noGrp="1"/>
          </p:cNvSpPr>
          <p:nvPr>
            <p:ph type="body" sz="quarter" idx="11" hasCustomPrompt="1"/>
          </p:nvPr>
        </p:nvSpPr>
        <p:spPr>
          <a:xfrm>
            <a:off x="7710487" y="3019625"/>
            <a:ext cx="2001837" cy="857250"/>
          </a:xfrm>
          <a:prstGeom prst="rect">
            <a:avLst/>
          </a:prstGeom>
        </p:spPr>
        <p:txBody>
          <a:bodyPr/>
          <a:lstStyle>
            <a:lvl1pPr marL="0" indent="0">
              <a:buNone/>
              <a:defRPr>
                <a:solidFill>
                  <a:schemeClr val="bg1">
                    <a:lumMod val="95000"/>
                  </a:schemeClr>
                </a:solidFill>
              </a:defRPr>
            </a:lvl1pPr>
            <a:lvl2pPr marL="457200" indent="0">
              <a:buNone/>
              <a:defRPr>
                <a:solidFill>
                  <a:schemeClr val="bg1">
                    <a:lumMod val="95000"/>
                  </a:schemeClr>
                </a:solidFill>
              </a:defRPr>
            </a:lvl2pPr>
            <a:lvl3pPr marL="914400" indent="0">
              <a:buNone/>
              <a:defRPr>
                <a:solidFill>
                  <a:schemeClr val="bg1">
                    <a:lumMod val="95000"/>
                  </a:schemeClr>
                </a:solidFill>
              </a:defRPr>
            </a:lvl3pPr>
            <a:lvl4pPr marL="1371600" indent="0">
              <a:buNone/>
              <a:defRPr>
                <a:solidFill>
                  <a:schemeClr val="bg1">
                    <a:lumMod val="95000"/>
                  </a:schemeClr>
                </a:solidFill>
              </a:defRPr>
            </a:lvl4pPr>
            <a:lvl5pPr marL="1828800" indent="0">
              <a:buNone/>
              <a:defRPr>
                <a:solidFill>
                  <a:schemeClr val="bg1">
                    <a:lumMod val="95000"/>
                  </a:schemeClr>
                </a:solidFill>
              </a:defRPr>
            </a:lvl5pPr>
          </a:lstStyle>
          <a:p>
            <a:pPr lvl="0"/>
            <a:r>
              <a:rPr lang="en-US" dirty="0"/>
              <a:t>Click to add text</a:t>
            </a:r>
          </a:p>
        </p:txBody>
      </p:sp>
      <p:sp>
        <p:nvSpPr>
          <p:cNvPr id="8" name="Text Placeholder 5">
            <a:extLst>
              <a:ext uri="{FF2B5EF4-FFF2-40B4-BE49-F238E27FC236}">
                <a16:creationId xmlns:a16="http://schemas.microsoft.com/office/drawing/2014/main" id="{5275D0E6-35E9-3541-9E84-9254748FD6F1}"/>
              </a:ext>
            </a:extLst>
          </p:cNvPr>
          <p:cNvSpPr>
            <a:spLocks noGrp="1"/>
          </p:cNvSpPr>
          <p:nvPr>
            <p:ph type="body" sz="quarter" idx="12" hasCustomPrompt="1"/>
          </p:nvPr>
        </p:nvSpPr>
        <p:spPr>
          <a:xfrm>
            <a:off x="7710487" y="4923824"/>
            <a:ext cx="2001837" cy="857250"/>
          </a:xfrm>
          <a:prstGeom prst="rect">
            <a:avLst/>
          </a:prstGeom>
        </p:spPr>
        <p:txBody>
          <a:bodyPr/>
          <a:lstStyle>
            <a:lvl1pPr marL="0" indent="0">
              <a:buNone/>
              <a:defRPr>
                <a:solidFill>
                  <a:schemeClr val="bg1">
                    <a:lumMod val="95000"/>
                  </a:schemeClr>
                </a:solidFill>
              </a:defRPr>
            </a:lvl1pPr>
            <a:lvl2pPr marL="457200" indent="0">
              <a:buNone/>
              <a:defRPr>
                <a:solidFill>
                  <a:schemeClr val="bg1">
                    <a:lumMod val="95000"/>
                  </a:schemeClr>
                </a:solidFill>
              </a:defRPr>
            </a:lvl2pPr>
            <a:lvl3pPr marL="914400" indent="0">
              <a:buNone/>
              <a:defRPr>
                <a:solidFill>
                  <a:schemeClr val="bg1">
                    <a:lumMod val="95000"/>
                  </a:schemeClr>
                </a:solidFill>
              </a:defRPr>
            </a:lvl3pPr>
            <a:lvl4pPr marL="1371600" indent="0">
              <a:buNone/>
              <a:defRPr>
                <a:solidFill>
                  <a:schemeClr val="bg1">
                    <a:lumMod val="95000"/>
                  </a:schemeClr>
                </a:solidFill>
              </a:defRPr>
            </a:lvl4pPr>
            <a:lvl5pPr marL="1828800" indent="0">
              <a:buNone/>
              <a:defRPr>
                <a:solidFill>
                  <a:schemeClr val="bg1">
                    <a:lumMod val="95000"/>
                  </a:schemeClr>
                </a:solidFill>
              </a:defRPr>
            </a:lvl5pPr>
          </a:lstStyle>
          <a:p>
            <a:pPr lvl="0"/>
            <a:r>
              <a:rPr lang="en-US" dirty="0"/>
              <a:t>Click to add text</a:t>
            </a:r>
          </a:p>
        </p:txBody>
      </p:sp>
    </p:spTree>
    <p:extLst>
      <p:ext uri="{BB962C8B-B14F-4D97-AF65-F5344CB8AC3E}">
        <p14:creationId xmlns:p14="http://schemas.microsoft.com/office/powerpoint/2010/main" val="688871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90A05-4ECE-47F3-AA9A-97701D5DAF34}" type="datetimeFigureOut">
              <a:rPr lang="en-US" smtClean="0"/>
              <a:t>6/5/2020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A19437-594F-495F-B038-0D3615B2286A}" type="slidenum">
              <a:rPr lang="en-US" smtClean="0"/>
              <a:t>‹#›</a:t>
            </a:fld>
            <a:endParaRPr lang="en-US"/>
          </a:p>
        </p:txBody>
      </p:sp>
    </p:spTree>
    <p:extLst>
      <p:ext uri="{BB962C8B-B14F-4D97-AF65-F5344CB8AC3E}">
        <p14:creationId xmlns:p14="http://schemas.microsoft.com/office/powerpoint/2010/main" val="1589967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90A05-4ECE-47F3-AA9A-97701D5DAF34}"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A19437-594F-495F-B038-0D3615B2286A}" type="slidenum">
              <a:rPr lang="en-US" smtClean="0"/>
              <a:t>‹#›</a:t>
            </a:fld>
            <a:endParaRPr lang="en-US"/>
          </a:p>
        </p:txBody>
      </p:sp>
    </p:spTree>
    <p:extLst>
      <p:ext uri="{BB962C8B-B14F-4D97-AF65-F5344CB8AC3E}">
        <p14:creationId xmlns:p14="http://schemas.microsoft.com/office/powerpoint/2010/main" val="2241165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rgbClr val="7C8A2E"/>
                </a:solidFill>
              </a:defRPr>
            </a:lvl1pPr>
          </a:lstStyle>
          <a:p>
            <a:r>
              <a:rPr lang="en-US"/>
              <a:t>Click to edit Master title style</a:t>
            </a:r>
          </a:p>
        </p:txBody>
      </p:sp>
      <p:sp>
        <p:nvSpPr>
          <p:cNvPr id="3" name="Content Placeholder 2"/>
          <p:cNvSpPr>
            <a:spLocks noGrp="1"/>
          </p:cNvSpPr>
          <p:nvPr>
            <p:ph sz="half" idx="1"/>
          </p:nvPr>
        </p:nvSpPr>
        <p:spPr>
          <a:xfrm>
            <a:off x="838200" y="1825626"/>
            <a:ext cx="5181600" cy="21668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6"/>
            <a:ext cx="5181600" cy="21668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sz="half" idx="10"/>
          </p:nvPr>
        </p:nvSpPr>
        <p:spPr>
          <a:xfrm>
            <a:off x="838200" y="4202434"/>
            <a:ext cx="5181600" cy="21668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p:cNvSpPr>
            <a:spLocks noGrp="1"/>
          </p:cNvSpPr>
          <p:nvPr>
            <p:ph sz="half" idx="11"/>
          </p:nvPr>
        </p:nvSpPr>
        <p:spPr>
          <a:xfrm>
            <a:off x="6172200" y="4218200"/>
            <a:ext cx="5181600" cy="21668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104454" y="1825626"/>
            <a:ext cx="0" cy="46382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46147" y="4071168"/>
            <a:ext cx="1052078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Picture Placeholder 11"/>
          <p:cNvSpPr>
            <a:spLocks noGrp="1"/>
          </p:cNvSpPr>
          <p:nvPr>
            <p:ph type="pic" sz="quarter" idx="12"/>
          </p:nvPr>
        </p:nvSpPr>
        <p:spPr>
          <a:xfrm>
            <a:off x="2441575" y="1895885"/>
            <a:ext cx="3578225" cy="2105025"/>
          </a:xfrm>
        </p:spPr>
        <p:txBody>
          <a:bodyPr/>
          <a:lstStyle/>
          <a:p>
            <a:endParaRPr lang="en-US"/>
          </a:p>
        </p:txBody>
      </p:sp>
      <p:sp>
        <p:nvSpPr>
          <p:cNvPr id="13" name="Picture Placeholder 11"/>
          <p:cNvSpPr>
            <a:spLocks noGrp="1"/>
          </p:cNvSpPr>
          <p:nvPr>
            <p:ph type="pic" sz="quarter" idx="13"/>
          </p:nvPr>
        </p:nvSpPr>
        <p:spPr>
          <a:xfrm>
            <a:off x="2441574" y="4286993"/>
            <a:ext cx="3578225" cy="2105025"/>
          </a:xfrm>
        </p:spPr>
        <p:txBody>
          <a:bodyPr/>
          <a:lstStyle/>
          <a:p>
            <a:endParaRPr lang="en-US"/>
          </a:p>
        </p:txBody>
      </p:sp>
      <p:sp>
        <p:nvSpPr>
          <p:cNvPr id="14" name="Picture Placeholder 11"/>
          <p:cNvSpPr>
            <a:spLocks noGrp="1"/>
          </p:cNvSpPr>
          <p:nvPr>
            <p:ph type="pic" sz="quarter" idx="14"/>
          </p:nvPr>
        </p:nvSpPr>
        <p:spPr>
          <a:xfrm>
            <a:off x="7747180" y="1887313"/>
            <a:ext cx="3578225" cy="2105025"/>
          </a:xfrm>
        </p:spPr>
        <p:txBody>
          <a:bodyPr/>
          <a:lstStyle/>
          <a:p>
            <a:endParaRPr lang="en-US"/>
          </a:p>
        </p:txBody>
      </p:sp>
      <p:sp>
        <p:nvSpPr>
          <p:cNvPr id="15" name="Picture Placeholder 11"/>
          <p:cNvSpPr>
            <a:spLocks noGrp="1"/>
          </p:cNvSpPr>
          <p:nvPr>
            <p:ph type="pic" sz="quarter" idx="15"/>
          </p:nvPr>
        </p:nvSpPr>
        <p:spPr>
          <a:xfrm>
            <a:off x="7747180" y="4264245"/>
            <a:ext cx="3578225" cy="2105025"/>
          </a:xfrm>
        </p:spPr>
        <p:txBody>
          <a:bodyPr/>
          <a:lstStyle/>
          <a:p>
            <a:endParaRPr lang="en-US"/>
          </a:p>
        </p:txBody>
      </p:sp>
    </p:spTree>
    <p:extLst>
      <p:ext uri="{BB962C8B-B14F-4D97-AF65-F5344CB8AC3E}">
        <p14:creationId xmlns:p14="http://schemas.microsoft.com/office/powerpoint/2010/main" val="2184498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006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42EDB562-1EF6-5E4B-89B4-61A15ABF1D8D}"/>
              </a:ext>
            </a:extLst>
          </p:cNvPr>
          <p:cNvSpPr>
            <a:spLocks noGrp="1"/>
          </p:cNvSpPr>
          <p:nvPr>
            <p:ph type="pic" sz="quarter" idx="13"/>
          </p:nvPr>
        </p:nvSpPr>
        <p:spPr>
          <a:xfrm>
            <a:off x="0" y="1212493"/>
            <a:ext cx="12192000" cy="5645507"/>
          </a:xfrm>
          <a:prstGeom prst="rect">
            <a:avLst/>
          </a:prstGeom>
        </p:spPr>
        <p:txBody>
          <a:bodyPr/>
          <a:lstStyle>
            <a:lvl1pPr marL="0" indent="0">
              <a:buNone/>
              <a:defRPr/>
            </a:lvl1pPr>
          </a:lstStyle>
          <a:p>
            <a:endParaRPr lang="en-US" dirty="0"/>
          </a:p>
        </p:txBody>
      </p:sp>
      <p:sp>
        <p:nvSpPr>
          <p:cNvPr id="5" name="Text Placeholder 9">
            <a:extLst>
              <a:ext uri="{FF2B5EF4-FFF2-40B4-BE49-F238E27FC236}">
                <a16:creationId xmlns:a16="http://schemas.microsoft.com/office/drawing/2014/main" id="{8A5DF7C0-B8CC-6145-A8E7-CB9EE537167B}"/>
              </a:ext>
            </a:extLst>
          </p:cNvPr>
          <p:cNvSpPr>
            <a:spLocks noGrp="1"/>
          </p:cNvSpPr>
          <p:nvPr>
            <p:ph type="body" sz="quarter" idx="11" hasCustomPrompt="1"/>
          </p:nvPr>
        </p:nvSpPr>
        <p:spPr>
          <a:xfrm>
            <a:off x="2953815" y="511386"/>
            <a:ext cx="4286738" cy="652657"/>
          </a:xfrm>
          <a:prstGeom prst="rect">
            <a:avLst/>
          </a:prstGeom>
        </p:spPr>
        <p:txBody>
          <a:bodyPr/>
          <a:lstStyle>
            <a:lvl1pPr marL="0" indent="0">
              <a:buNone/>
              <a:defRPr sz="2000" b="1" spc="3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COUNTRY NAME</a:t>
            </a:r>
          </a:p>
        </p:txBody>
      </p:sp>
      <p:sp>
        <p:nvSpPr>
          <p:cNvPr id="6" name="Text Placeholder 2">
            <a:extLst>
              <a:ext uri="{FF2B5EF4-FFF2-40B4-BE49-F238E27FC236}">
                <a16:creationId xmlns:a16="http://schemas.microsoft.com/office/drawing/2014/main" id="{519ABB7B-0F30-4149-A23C-161DC860598F}"/>
              </a:ext>
            </a:extLst>
          </p:cNvPr>
          <p:cNvSpPr>
            <a:spLocks noGrp="1"/>
          </p:cNvSpPr>
          <p:nvPr>
            <p:ph type="body" sz="quarter" idx="12" hasCustomPrompt="1"/>
          </p:nvPr>
        </p:nvSpPr>
        <p:spPr>
          <a:xfrm>
            <a:off x="478061" y="2156026"/>
            <a:ext cx="5698804" cy="2329348"/>
          </a:xfrm>
          <a:prstGeom prst="rect">
            <a:avLst/>
          </a:prstGeom>
        </p:spPr>
        <p:txBody>
          <a:bodyPr/>
          <a:lstStyle>
            <a:lvl1pPr marL="0" indent="0">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add text</a:t>
            </a:r>
          </a:p>
        </p:txBody>
      </p:sp>
    </p:spTree>
    <p:extLst>
      <p:ext uri="{BB962C8B-B14F-4D97-AF65-F5344CB8AC3E}">
        <p14:creationId xmlns:p14="http://schemas.microsoft.com/office/powerpoint/2010/main" val="2845768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42EDB562-1EF6-5E4B-89B4-61A15ABF1D8D}"/>
              </a:ext>
            </a:extLst>
          </p:cNvPr>
          <p:cNvSpPr>
            <a:spLocks noGrp="1"/>
          </p:cNvSpPr>
          <p:nvPr>
            <p:ph type="pic" sz="quarter" idx="13"/>
          </p:nvPr>
        </p:nvSpPr>
        <p:spPr>
          <a:xfrm>
            <a:off x="0" y="1212493"/>
            <a:ext cx="12192000" cy="5645507"/>
          </a:xfrm>
          <a:prstGeom prst="rect">
            <a:avLst/>
          </a:prstGeom>
        </p:spPr>
        <p:txBody>
          <a:bodyPr/>
          <a:lstStyle>
            <a:lvl1pPr marL="0" indent="0">
              <a:buNone/>
              <a:defRPr/>
            </a:lvl1pPr>
          </a:lstStyle>
          <a:p>
            <a:endParaRPr lang="en-US" dirty="0"/>
          </a:p>
        </p:txBody>
      </p:sp>
      <p:sp>
        <p:nvSpPr>
          <p:cNvPr id="5" name="Text Placeholder 9">
            <a:extLst>
              <a:ext uri="{FF2B5EF4-FFF2-40B4-BE49-F238E27FC236}">
                <a16:creationId xmlns:a16="http://schemas.microsoft.com/office/drawing/2014/main" id="{8A5DF7C0-B8CC-6145-A8E7-CB9EE537167B}"/>
              </a:ext>
            </a:extLst>
          </p:cNvPr>
          <p:cNvSpPr>
            <a:spLocks noGrp="1"/>
          </p:cNvSpPr>
          <p:nvPr>
            <p:ph type="body" sz="quarter" idx="11" hasCustomPrompt="1"/>
          </p:nvPr>
        </p:nvSpPr>
        <p:spPr>
          <a:xfrm>
            <a:off x="2953815" y="511386"/>
            <a:ext cx="4286738" cy="652657"/>
          </a:xfrm>
          <a:prstGeom prst="rect">
            <a:avLst/>
          </a:prstGeom>
        </p:spPr>
        <p:txBody>
          <a:bodyPr/>
          <a:lstStyle>
            <a:lvl1pPr marL="0" indent="0">
              <a:buNone/>
              <a:defRPr sz="2000" b="1" i="1" spc="300">
                <a:solidFill>
                  <a:srgbClr val="44546A"/>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Country Name</a:t>
            </a:r>
          </a:p>
        </p:txBody>
      </p:sp>
      <p:sp>
        <p:nvSpPr>
          <p:cNvPr id="6" name="Text Placeholder 2">
            <a:extLst>
              <a:ext uri="{FF2B5EF4-FFF2-40B4-BE49-F238E27FC236}">
                <a16:creationId xmlns:a16="http://schemas.microsoft.com/office/drawing/2014/main" id="{519ABB7B-0F30-4149-A23C-161DC860598F}"/>
              </a:ext>
            </a:extLst>
          </p:cNvPr>
          <p:cNvSpPr>
            <a:spLocks noGrp="1"/>
          </p:cNvSpPr>
          <p:nvPr>
            <p:ph type="body" sz="quarter" idx="12" hasCustomPrompt="1"/>
          </p:nvPr>
        </p:nvSpPr>
        <p:spPr>
          <a:xfrm>
            <a:off x="478061" y="2156026"/>
            <a:ext cx="5698804" cy="2329348"/>
          </a:xfrm>
          <a:prstGeom prst="rect">
            <a:avLst/>
          </a:prstGeom>
        </p:spPr>
        <p:txBody>
          <a:bodyPr/>
          <a:lstStyle>
            <a:lvl1pPr marL="457200" indent="-457200">
              <a:buFont typeface="Arial" panose="020B0604020202020204" pitchFamily="34" charset="0"/>
              <a:buChar cha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add text</a:t>
            </a:r>
          </a:p>
        </p:txBody>
      </p:sp>
      <p:sp>
        <p:nvSpPr>
          <p:cNvPr id="2" name="Footer Placeholder 1">
            <a:extLst>
              <a:ext uri="{FF2B5EF4-FFF2-40B4-BE49-F238E27FC236}">
                <a16:creationId xmlns:a16="http://schemas.microsoft.com/office/drawing/2014/main" id="{C25BF742-D6C8-DF41-9B36-E437DB55C734}"/>
              </a:ext>
            </a:extLst>
          </p:cNvPr>
          <p:cNvSpPr>
            <a:spLocks noGrp="1"/>
          </p:cNvSpPr>
          <p:nvPr>
            <p:ph type="ftr" sz="quarter" idx="14"/>
          </p:nvPr>
        </p:nvSpPr>
        <p:spPr/>
        <p:txBody>
          <a:bodyPr/>
          <a:lstStyle/>
          <a:p>
            <a:pPr algn="r"/>
            <a:r>
              <a:rPr lang="en-GB">
                <a:solidFill>
                  <a:schemeClr val="bg2">
                    <a:lumMod val="50000"/>
                  </a:schemeClr>
                </a:solidFill>
              </a:rPr>
              <a:t>© 2020 Napa Valley Vintners and Napa Valley Wine Academy</a:t>
            </a:r>
            <a:endParaRPr lang="en-US" dirty="0">
              <a:solidFill>
                <a:schemeClr val="bg2">
                  <a:lumMod val="50000"/>
                </a:schemeClr>
              </a:solidFill>
            </a:endParaRPr>
          </a:p>
        </p:txBody>
      </p:sp>
    </p:spTree>
    <p:extLst>
      <p:ext uri="{BB962C8B-B14F-4D97-AF65-F5344CB8AC3E}">
        <p14:creationId xmlns:p14="http://schemas.microsoft.com/office/powerpoint/2010/main" val="209961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416939A-A7A3-464D-BE4B-2A03244DB25E}"/>
              </a:ext>
            </a:extLst>
          </p:cNvPr>
          <p:cNvSpPr>
            <a:spLocks noGrp="1"/>
          </p:cNvSpPr>
          <p:nvPr>
            <p:ph sz="half" idx="2" hasCustomPrompt="1"/>
          </p:nvPr>
        </p:nvSpPr>
        <p:spPr>
          <a:xfrm>
            <a:off x="4911634" y="1318800"/>
            <a:ext cx="6884126" cy="526351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dirty="0"/>
              <a:t>Click to add text</a:t>
            </a:r>
          </a:p>
        </p:txBody>
      </p:sp>
      <p:sp>
        <p:nvSpPr>
          <p:cNvPr id="5" name="Text Placeholder 2">
            <a:extLst>
              <a:ext uri="{FF2B5EF4-FFF2-40B4-BE49-F238E27FC236}">
                <a16:creationId xmlns:a16="http://schemas.microsoft.com/office/drawing/2014/main" id="{7A952C72-370A-DE4A-969D-3DC70C6E8DCF}"/>
              </a:ext>
            </a:extLst>
          </p:cNvPr>
          <p:cNvSpPr>
            <a:spLocks noGrp="1"/>
          </p:cNvSpPr>
          <p:nvPr>
            <p:ph type="body" sz="quarter" idx="11" hasCustomPrompt="1"/>
          </p:nvPr>
        </p:nvSpPr>
        <p:spPr>
          <a:xfrm>
            <a:off x="9182874" y="613148"/>
            <a:ext cx="2612886" cy="705652"/>
          </a:xfrm>
          <a:prstGeom prst="rect">
            <a:avLst/>
          </a:prstGeom>
        </p:spPr>
        <p:txBody>
          <a:bodyPr/>
          <a:lstStyle>
            <a:lvl1pPr marL="0" indent="0">
              <a:buNone/>
              <a:defRPr sz="2000" b="1" i="0" spc="300">
                <a:latin typeface="Proxima Nova" panose="02000506030000020004" pitchFamily="2" charset="0"/>
              </a:defRPr>
            </a:lvl1pPr>
            <a:lvl2pPr>
              <a:defRPr sz="1800" b="1" i="0">
                <a:latin typeface="Proxima Nova" panose="02000506030000020004" pitchFamily="2" charset="0"/>
              </a:defRPr>
            </a:lvl2pPr>
            <a:lvl3pPr>
              <a:defRPr sz="1800" b="1" i="0">
                <a:latin typeface="Proxima Nova" panose="02000506030000020004" pitchFamily="2" charset="0"/>
              </a:defRPr>
            </a:lvl3pPr>
            <a:lvl4pPr>
              <a:defRPr sz="1800" b="1" i="0">
                <a:latin typeface="Proxima Nova" panose="02000506030000020004" pitchFamily="2" charset="0"/>
              </a:defRPr>
            </a:lvl4pPr>
            <a:lvl5pPr>
              <a:defRPr sz="1800" b="1" i="0">
                <a:latin typeface="Proxima Nova" panose="02000506030000020004" pitchFamily="2" charset="0"/>
              </a:defRPr>
            </a:lvl5pPr>
          </a:lstStyle>
          <a:p>
            <a:pPr lvl="0"/>
            <a:r>
              <a:rPr lang="en-US" dirty="0"/>
              <a:t>COUNTRY</a:t>
            </a:r>
          </a:p>
        </p:txBody>
      </p:sp>
      <p:pic>
        <p:nvPicPr>
          <p:cNvPr id="12" name="Picture 11">
            <a:extLst>
              <a:ext uri="{FF2B5EF4-FFF2-40B4-BE49-F238E27FC236}">
                <a16:creationId xmlns:a16="http://schemas.microsoft.com/office/drawing/2014/main" id="{0F3751B3-E205-5E4A-9875-E82042E974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4472602" cy="6858000"/>
          </a:xfrm>
          <a:prstGeom prst="rect">
            <a:avLst/>
          </a:prstGeom>
          <a:ln>
            <a:noFill/>
          </a:ln>
        </p:spPr>
      </p:pic>
      <p:sp>
        <p:nvSpPr>
          <p:cNvPr id="13" name="TextBox 12">
            <a:extLst>
              <a:ext uri="{FF2B5EF4-FFF2-40B4-BE49-F238E27FC236}">
                <a16:creationId xmlns:a16="http://schemas.microsoft.com/office/drawing/2014/main" id="{E59D3CB4-CA35-DB43-8C5B-989F91388E49}"/>
              </a:ext>
            </a:extLst>
          </p:cNvPr>
          <p:cNvSpPr txBox="1"/>
          <p:nvPr userDrawn="1"/>
        </p:nvSpPr>
        <p:spPr>
          <a:xfrm>
            <a:off x="4681335" y="386255"/>
            <a:ext cx="4343388" cy="677108"/>
          </a:xfrm>
          <a:prstGeom prst="rect">
            <a:avLst/>
          </a:prstGeom>
          <a:noFill/>
        </p:spPr>
        <p:txBody>
          <a:bodyPr wrap="square" rtlCol="0" anchor="t">
            <a:spAutoFit/>
          </a:bodyPr>
          <a:lstStyle/>
          <a:p>
            <a:r>
              <a:rPr lang="en-US" sz="3800" b="0" i="0" spc="300" dirty="0">
                <a:solidFill>
                  <a:schemeClr val="tx2"/>
                </a:solidFill>
                <a:latin typeface="Proxima Nova Light" panose="02000506030000020004" pitchFamily="2" charset="0"/>
              </a:rPr>
              <a:t>GRAPEGROWING</a:t>
            </a:r>
          </a:p>
        </p:txBody>
      </p:sp>
      <p:cxnSp>
        <p:nvCxnSpPr>
          <p:cNvPr id="14" name="Straight Connector 13">
            <a:extLst>
              <a:ext uri="{FF2B5EF4-FFF2-40B4-BE49-F238E27FC236}">
                <a16:creationId xmlns:a16="http://schemas.microsoft.com/office/drawing/2014/main" id="{99F4E9B4-5DEB-EC44-B441-DE9766AD6B78}"/>
              </a:ext>
            </a:extLst>
          </p:cNvPr>
          <p:cNvCxnSpPr/>
          <p:nvPr userDrawn="1"/>
        </p:nvCxnSpPr>
        <p:spPr>
          <a:xfrm>
            <a:off x="9025204" y="466651"/>
            <a:ext cx="0" cy="54864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1">
            <a:extLst>
              <a:ext uri="{FF2B5EF4-FFF2-40B4-BE49-F238E27FC236}">
                <a16:creationId xmlns:a16="http://schemas.microsoft.com/office/drawing/2014/main" id="{645CA9FB-D8A3-0944-8187-7EC49F60AA7D}"/>
              </a:ext>
            </a:extLst>
          </p:cNvPr>
          <p:cNvSpPr>
            <a:spLocks noGrp="1"/>
          </p:cNvSpPr>
          <p:nvPr>
            <p:ph type="ftr" sz="quarter" idx="3"/>
          </p:nvPr>
        </p:nvSpPr>
        <p:spPr>
          <a:xfrm>
            <a:off x="6659157" y="6444425"/>
            <a:ext cx="5365101" cy="365125"/>
          </a:xfrm>
          <a:prstGeom prst="rect">
            <a:avLst/>
          </a:prstGeom>
        </p:spPr>
        <p:txBody>
          <a:bodyPr vert="horz" lIns="91440" tIns="45720" rIns="91440" bIns="45720" rtlCol="0" anchor="ctr"/>
          <a:lstStyle>
            <a:lvl1pPr algn="l">
              <a:defRPr sz="1100">
                <a:solidFill>
                  <a:schemeClr val="tx1">
                    <a:tint val="75000"/>
                  </a:schemeClr>
                </a:solidFill>
                <a:latin typeface="Proxima Nova" panose="02000506030000020004" pitchFamily="2" charset="0"/>
              </a:defRPr>
            </a:lvl1pPr>
          </a:lstStyle>
          <a:p>
            <a:pPr algn="r"/>
            <a:endParaRPr lang="en-US" dirty="0">
              <a:solidFill>
                <a:schemeClr val="bg2">
                  <a:lumMod val="50000"/>
                </a:schemeClr>
              </a:solidFill>
            </a:endParaRPr>
          </a:p>
        </p:txBody>
      </p:sp>
      <p:cxnSp>
        <p:nvCxnSpPr>
          <p:cNvPr id="16" name="Straight Connector 15">
            <a:extLst>
              <a:ext uri="{FF2B5EF4-FFF2-40B4-BE49-F238E27FC236}">
                <a16:creationId xmlns:a16="http://schemas.microsoft.com/office/drawing/2014/main" id="{2794082B-0CCD-4840-A8DA-42050BD6A418}"/>
              </a:ext>
            </a:extLst>
          </p:cNvPr>
          <p:cNvCxnSpPr/>
          <p:nvPr userDrawn="1"/>
        </p:nvCxnSpPr>
        <p:spPr>
          <a:xfrm>
            <a:off x="4475923" y="0"/>
            <a:ext cx="0" cy="6858000"/>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FA93E6D-2F20-A641-AD12-7AF10F8B268B}"/>
              </a:ext>
            </a:extLst>
          </p:cNvPr>
          <p:cNvPicPr>
            <a:picLocks noChangeAspect="1"/>
          </p:cNvPicPr>
          <p:nvPr userDrawn="1"/>
        </p:nvPicPr>
        <p:blipFill>
          <a:blip r:embed="rId3"/>
          <a:stretch>
            <a:fillRect/>
          </a:stretch>
        </p:blipFill>
        <p:spPr>
          <a:xfrm>
            <a:off x="11444141" y="-37709"/>
            <a:ext cx="763571" cy="621511"/>
          </a:xfrm>
          <a:prstGeom prst="rect">
            <a:avLst/>
          </a:prstGeom>
        </p:spPr>
      </p:pic>
    </p:spTree>
    <p:extLst>
      <p:ext uri="{BB962C8B-B14F-4D97-AF65-F5344CB8AC3E}">
        <p14:creationId xmlns:p14="http://schemas.microsoft.com/office/powerpoint/2010/main" val="1908034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37F87F2-2016-744C-BC1E-6C1508352265}"/>
              </a:ext>
            </a:extLst>
          </p:cNvPr>
          <p:cNvSpPr>
            <a:spLocks noGrp="1"/>
          </p:cNvSpPr>
          <p:nvPr>
            <p:ph type="body" sz="quarter" idx="11" hasCustomPrompt="1"/>
          </p:nvPr>
        </p:nvSpPr>
        <p:spPr>
          <a:xfrm>
            <a:off x="3971109" y="655272"/>
            <a:ext cx="2688049" cy="730886"/>
          </a:xfrm>
          <a:prstGeom prst="rect">
            <a:avLst/>
          </a:prstGeom>
        </p:spPr>
        <p:txBody>
          <a:bodyPr/>
          <a:lstStyle>
            <a:lvl1pPr marL="0" indent="0">
              <a:buNone/>
              <a:defRPr sz="2000" b="1" i="0" spc="300">
                <a:latin typeface="Proxima Nova" panose="02000506030000020004" pitchFamily="2" charset="0"/>
              </a:defRPr>
            </a:lvl1pPr>
            <a:lvl2pPr>
              <a:defRPr b="1" i="0">
                <a:latin typeface="Proxima Nova" panose="02000506030000020004" pitchFamily="2" charset="0"/>
              </a:defRPr>
            </a:lvl2pPr>
            <a:lvl3pPr>
              <a:defRPr b="1" i="0">
                <a:latin typeface="Proxima Nova" panose="02000506030000020004" pitchFamily="2" charset="0"/>
              </a:defRPr>
            </a:lvl3pPr>
            <a:lvl4pPr>
              <a:defRPr b="1" i="0">
                <a:latin typeface="Proxima Nova" panose="02000506030000020004" pitchFamily="2" charset="0"/>
              </a:defRPr>
            </a:lvl4pPr>
            <a:lvl5pPr>
              <a:defRPr b="1" i="0">
                <a:latin typeface="Proxima Nova" panose="02000506030000020004" pitchFamily="2" charset="0"/>
              </a:defRPr>
            </a:lvl5pPr>
          </a:lstStyle>
          <a:p>
            <a:pPr lvl="0"/>
            <a:r>
              <a:rPr lang="en-US" dirty="0"/>
              <a:t>COUNTRY</a:t>
            </a:r>
          </a:p>
        </p:txBody>
      </p:sp>
      <p:sp>
        <p:nvSpPr>
          <p:cNvPr id="7" name="Text Placeholder 6">
            <a:extLst>
              <a:ext uri="{FF2B5EF4-FFF2-40B4-BE49-F238E27FC236}">
                <a16:creationId xmlns:a16="http://schemas.microsoft.com/office/drawing/2014/main" id="{6D092040-5311-C843-AFFC-0D4DA25D9742}"/>
              </a:ext>
            </a:extLst>
          </p:cNvPr>
          <p:cNvSpPr>
            <a:spLocks noGrp="1"/>
          </p:cNvSpPr>
          <p:nvPr>
            <p:ph type="body" sz="quarter" idx="12" hasCustomPrompt="1"/>
          </p:nvPr>
        </p:nvSpPr>
        <p:spPr>
          <a:xfrm>
            <a:off x="326572" y="1386158"/>
            <a:ext cx="6332586" cy="5589793"/>
          </a:xfrm>
          <a:prstGeom prst="rect">
            <a:avLst/>
          </a:prstGeom>
        </p:spPr>
        <p:txBody>
          <a:bodyPr/>
          <a:lstStyle>
            <a:lvl1pPr marL="0" indent="0">
              <a:buNone/>
              <a:defRPr/>
            </a:lvl1pPr>
          </a:lstStyle>
          <a:p>
            <a:pPr lvl="0"/>
            <a:r>
              <a:rPr lang="en-US" dirty="0"/>
              <a:t>Click to add text</a:t>
            </a:r>
          </a:p>
        </p:txBody>
      </p:sp>
      <p:sp>
        <p:nvSpPr>
          <p:cNvPr id="6" name="Rectangle 5">
            <a:extLst>
              <a:ext uri="{FF2B5EF4-FFF2-40B4-BE49-F238E27FC236}">
                <a16:creationId xmlns:a16="http://schemas.microsoft.com/office/drawing/2014/main" id="{68E16A20-6CB8-B847-B850-198D86B0A0FC}"/>
              </a:ext>
            </a:extLst>
          </p:cNvPr>
          <p:cNvSpPr/>
          <p:nvPr userDrawn="1"/>
        </p:nvSpPr>
        <p:spPr>
          <a:xfrm>
            <a:off x="-141670" y="449976"/>
            <a:ext cx="4360974" cy="677108"/>
          </a:xfrm>
          <a:prstGeom prst="rect">
            <a:avLst/>
          </a:prstGeom>
        </p:spPr>
        <p:txBody>
          <a:bodyPr wrap="square">
            <a:spAutoFit/>
          </a:bodyPr>
          <a:lstStyle/>
          <a:p>
            <a:pPr algn="ctr"/>
            <a:r>
              <a:rPr lang="en-US" sz="3800" b="0" i="0" spc="300" dirty="0">
                <a:solidFill>
                  <a:schemeClr val="bg2">
                    <a:lumMod val="50000"/>
                  </a:schemeClr>
                </a:solidFill>
                <a:latin typeface="Proxima Nova Thin" panose="02000506030000020004" pitchFamily="2" charset="77"/>
              </a:rPr>
              <a:t>WINEMAKING</a:t>
            </a:r>
          </a:p>
        </p:txBody>
      </p:sp>
      <p:pic>
        <p:nvPicPr>
          <p:cNvPr id="8" name="Picture 7">
            <a:extLst>
              <a:ext uri="{FF2B5EF4-FFF2-40B4-BE49-F238E27FC236}">
                <a16:creationId xmlns:a16="http://schemas.microsoft.com/office/drawing/2014/main" id="{28FBE186-F3AB-8C45-B1C3-DB2B4668A77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109559" y="0"/>
            <a:ext cx="5178141" cy="6858000"/>
          </a:xfrm>
          <a:prstGeom prst="rect">
            <a:avLst/>
          </a:prstGeom>
        </p:spPr>
      </p:pic>
      <p:cxnSp>
        <p:nvCxnSpPr>
          <p:cNvPr id="9" name="Straight Connector 8">
            <a:extLst>
              <a:ext uri="{FF2B5EF4-FFF2-40B4-BE49-F238E27FC236}">
                <a16:creationId xmlns:a16="http://schemas.microsoft.com/office/drawing/2014/main" id="{14BEAF37-A6C8-4F47-B74C-81CBECC2B212}"/>
              </a:ext>
            </a:extLst>
          </p:cNvPr>
          <p:cNvCxnSpPr/>
          <p:nvPr userDrawn="1"/>
        </p:nvCxnSpPr>
        <p:spPr>
          <a:xfrm>
            <a:off x="7109559" y="0"/>
            <a:ext cx="0" cy="68580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67651F6-4E36-4446-B1AF-BFA1C3DE5B3C}"/>
              </a:ext>
            </a:extLst>
          </p:cNvPr>
          <p:cNvCxnSpPr/>
          <p:nvPr userDrawn="1"/>
        </p:nvCxnSpPr>
        <p:spPr>
          <a:xfrm>
            <a:off x="3842636" y="527832"/>
            <a:ext cx="0" cy="53860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er Placeholder 11">
            <a:extLst>
              <a:ext uri="{FF2B5EF4-FFF2-40B4-BE49-F238E27FC236}">
                <a16:creationId xmlns:a16="http://schemas.microsoft.com/office/drawing/2014/main" id="{1C757DE2-4853-1C4B-96B1-11129DBA676D}"/>
              </a:ext>
            </a:extLst>
          </p:cNvPr>
          <p:cNvSpPr>
            <a:spLocks noGrp="1"/>
          </p:cNvSpPr>
          <p:nvPr>
            <p:ph type="ftr" sz="quarter" idx="3"/>
          </p:nvPr>
        </p:nvSpPr>
        <p:spPr>
          <a:xfrm>
            <a:off x="6659157" y="6444425"/>
            <a:ext cx="5365101" cy="365125"/>
          </a:xfrm>
          <a:prstGeom prst="rect">
            <a:avLst/>
          </a:prstGeom>
        </p:spPr>
        <p:txBody>
          <a:bodyPr vert="horz" lIns="91440" tIns="45720" rIns="91440" bIns="45720" rtlCol="0" anchor="ctr"/>
          <a:lstStyle>
            <a:lvl1pPr algn="l">
              <a:defRPr sz="1100">
                <a:solidFill>
                  <a:schemeClr val="tx1">
                    <a:tint val="75000"/>
                  </a:schemeClr>
                </a:solidFill>
                <a:latin typeface="Proxima Nova" panose="02000506030000020004" pitchFamily="2" charset="0"/>
              </a:defRPr>
            </a:lvl1pPr>
          </a:lstStyle>
          <a:p>
            <a:pPr algn="r"/>
            <a:endParaRPr lang="en-US" dirty="0">
              <a:solidFill>
                <a:schemeClr val="bg2">
                  <a:lumMod val="50000"/>
                </a:schemeClr>
              </a:solidFill>
            </a:endParaRPr>
          </a:p>
        </p:txBody>
      </p:sp>
      <p:pic>
        <p:nvPicPr>
          <p:cNvPr id="12" name="Picture 11">
            <a:extLst>
              <a:ext uri="{FF2B5EF4-FFF2-40B4-BE49-F238E27FC236}">
                <a16:creationId xmlns:a16="http://schemas.microsoft.com/office/drawing/2014/main" id="{C5647B3C-8C6F-3E4F-9BB1-39A7EF625395}"/>
              </a:ext>
            </a:extLst>
          </p:cNvPr>
          <p:cNvPicPr>
            <a:picLocks noChangeAspect="1"/>
          </p:cNvPicPr>
          <p:nvPr userDrawn="1"/>
        </p:nvPicPr>
        <p:blipFill>
          <a:blip r:embed="rId3"/>
          <a:stretch>
            <a:fillRect/>
          </a:stretch>
        </p:blipFill>
        <p:spPr>
          <a:xfrm>
            <a:off x="11444141" y="-37709"/>
            <a:ext cx="763571" cy="621511"/>
          </a:xfrm>
          <a:prstGeom prst="rect">
            <a:avLst/>
          </a:prstGeom>
        </p:spPr>
      </p:pic>
    </p:spTree>
    <p:extLst>
      <p:ext uri="{BB962C8B-B14F-4D97-AF65-F5344CB8AC3E}">
        <p14:creationId xmlns:p14="http://schemas.microsoft.com/office/powerpoint/2010/main" val="3760409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90A05-4ECE-47F3-AA9A-97701D5DAF34}" type="datetimeFigureOut">
              <a:rPr lang="en-US" smtClean="0"/>
              <a:t>6/5/2020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A19437-594F-495F-B038-0D3615B2286A}" type="slidenum">
              <a:rPr lang="en-US" smtClean="0"/>
              <a:t>‹#›</a:t>
            </a:fld>
            <a:endParaRPr lang="en-US"/>
          </a:p>
        </p:txBody>
      </p:sp>
    </p:spTree>
    <p:extLst>
      <p:ext uri="{BB962C8B-B14F-4D97-AF65-F5344CB8AC3E}">
        <p14:creationId xmlns:p14="http://schemas.microsoft.com/office/powerpoint/2010/main" val="1069602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90A05-4ECE-47F3-AA9A-97701D5DAF34}"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A19437-594F-495F-B038-0D3615B2286A}" type="slidenum">
              <a:rPr lang="en-US" smtClean="0"/>
              <a:t>‹#›</a:t>
            </a:fld>
            <a:endParaRPr lang="en-US"/>
          </a:p>
        </p:txBody>
      </p:sp>
    </p:spTree>
    <p:extLst>
      <p:ext uri="{BB962C8B-B14F-4D97-AF65-F5344CB8AC3E}">
        <p14:creationId xmlns:p14="http://schemas.microsoft.com/office/powerpoint/2010/main" val="2356224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rgbClr val="7C8A2E"/>
                </a:solidFill>
              </a:defRPr>
            </a:lvl1pPr>
          </a:lstStyle>
          <a:p>
            <a:r>
              <a:rPr lang="en-US"/>
              <a:t>Click to edit Master title style</a:t>
            </a:r>
          </a:p>
        </p:txBody>
      </p:sp>
      <p:sp>
        <p:nvSpPr>
          <p:cNvPr id="3" name="Content Placeholder 2"/>
          <p:cNvSpPr>
            <a:spLocks noGrp="1"/>
          </p:cNvSpPr>
          <p:nvPr>
            <p:ph sz="half" idx="1"/>
          </p:nvPr>
        </p:nvSpPr>
        <p:spPr>
          <a:xfrm>
            <a:off x="838200" y="1825626"/>
            <a:ext cx="5181600" cy="21668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6"/>
            <a:ext cx="5181600" cy="21668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sz="half" idx="10"/>
          </p:nvPr>
        </p:nvSpPr>
        <p:spPr>
          <a:xfrm>
            <a:off x="838200" y="4202434"/>
            <a:ext cx="5181600" cy="21668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p:cNvSpPr>
            <a:spLocks noGrp="1"/>
          </p:cNvSpPr>
          <p:nvPr>
            <p:ph sz="half" idx="11"/>
          </p:nvPr>
        </p:nvSpPr>
        <p:spPr>
          <a:xfrm>
            <a:off x="6172200" y="4218200"/>
            <a:ext cx="5181600" cy="21668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104454" y="1825626"/>
            <a:ext cx="0" cy="46382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46147" y="4071168"/>
            <a:ext cx="1052078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Picture Placeholder 11"/>
          <p:cNvSpPr>
            <a:spLocks noGrp="1"/>
          </p:cNvSpPr>
          <p:nvPr>
            <p:ph type="pic" sz="quarter" idx="12"/>
          </p:nvPr>
        </p:nvSpPr>
        <p:spPr>
          <a:xfrm>
            <a:off x="2441575" y="1895885"/>
            <a:ext cx="3578225" cy="2105025"/>
          </a:xfrm>
        </p:spPr>
        <p:txBody>
          <a:bodyPr/>
          <a:lstStyle/>
          <a:p>
            <a:endParaRPr lang="en-US"/>
          </a:p>
        </p:txBody>
      </p:sp>
      <p:sp>
        <p:nvSpPr>
          <p:cNvPr id="13" name="Picture Placeholder 11"/>
          <p:cNvSpPr>
            <a:spLocks noGrp="1"/>
          </p:cNvSpPr>
          <p:nvPr>
            <p:ph type="pic" sz="quarter" idx="13"/>
          </p:nvPr>
        </p:nvSpPr>
        <p:spPr>
          <a:xfrm>
            <a:off x="2441574" y="4286993"/>
            <a:ext cx="3578225" cy="2105025"/>
          </a:xfrm>
        </p:spPr>
        <p:txBody>
          <a:bodyPr/>
          <a:lstStyle/>
          <a:p>
            <a:endParaRPr lang="en-US"/>
          </a:p>
        </p:txBody>
      </p:sp>
      <p:sp>
        <p:nvSpPr>
          <p:cNvPr id="14" name="Picture Placeholder 11"/>
          <p:cNvSpPr>
            <a:spLocks noGrp="1"/>
          </p:cNvSpPr>
          <p:nvPr>
            <p:ph type="pic" sz="quarter" idx="14"/>
          </p:nvPr>
        </p:nvSpPr>
        <p:spPr>
          <a:xfrm>
            <a:off x="7747180" y="1887313"/>
            <a:ext cx="3578225" cy="2105025"/>
          </a:xfrm>
        </p:spPr>
        <p:txBody>
          <a:bodyPr/>
          <a:lstStyle/>
          <a:p>
            <a:endParaRPr lang="en-US"/>
          </a:p>
        </p:txBody>
      </p:sp>
      <p:sp>
        <p:nvSpPr>
          <p:cNvPr id="15" name="Picture Placeholder 11"/>
          <p:cNvSpPr>
            <a:spLocks noGrp="1"/>
          </p:cNvSpPr>
          <p:nvPr>
            <p:ph type="pic" sz="quarter" idx="15"/>
          </p:nvPr>
        </p:nvSpPr>
        <p:spPr>
          <a:xfrm>
            <a:off x="7747180" y="4264245"/>
            <a:ext cx="3578225" cy="2105025"/>
          </a:xfrm>
        </p:spPr>
        <p:txBody>
          <a:bodyPr/>
          <a:lstStyle/>
          <a:p>
            <a:endParaRPr lang="en-US"/>
          </a:p>
        </p:txBody>
      </p:sp>
    </p:spTree>
    <p:extLst>
      <p:ext uri="{BB962C8B-B14F-4D97-AF65-F5344CB8AC3E}">
        <p14:creationId xmlns:p14="http://schemas.microsoft.com/office/powerpoint/2010/main" val="2444757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0040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55331-8571-404B-9DA3-14EF4552EA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DD337A-73D0-4055-9C0E-D26E7DD17C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C43C0-56BC-436E-B432-46A0168DB927}"/>
              </a:ext>
            </a:extLst>
          </p:cNvPr>
          <p:cNvSpPr>
            <a:spLocks noGrp="1"/>
          </p:cNvSpPr>
          <p:nvPr>
            <p:ph type="dt" sz="half" idx="10"/>
          </p:nvPr>
        </p:nvSpPr>
        <p:spPr/>
        <p:txBody>
          <a:bodyPr/>
          <a:lstStyle/>
          <a:p>
            <a:fld id="{2D8E4ABC-513D-4AC0-A95F-BB219D5A0695}" type="datetimeFigureOut">
              <a:rPr lang="en-US" smtClean="0"/>
              <a:t>6/5/2020</a:t>
            </a:fld>
            <a:endParaRPr lang="en-US"/>
          </a:p>
        </p:txBody>
      </p:sp>
      <p:sp>
        <p:nvSpPr>
          <p:cNvPr id="5" name="Footer Placeholder 4">
            <a:extLst>
              <a:ext uri="{FF2B5EF4-FFF2-40B4-BE49-F238E27FC236}">
                <a16:creationId xmlns:a16="http://schemas.microsoft.com/office/drawing/2014/main" id="{9C10BA0E-9A3B-48CF-B44C-BFE785DD2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05A168-3F9A-4B71-B0CC-1E48A3B3C84D}"/>
              </a:ext>
            </a:extLst>
          </p:cNvPr>
          <p:cNvSpPr>
            <a:spLocks noGrp="1"/>
          </p:cNvSpPr>
          <p:nvPr>
            <p:ph type="sldNum" sz="quarter" idx="12"/>
          </p:nvPr>
        </p:nvSpPr>
        <p:spPr/>
        <p:txBody>
          <a:bodyPr/>
          <a:lstStyle/>
          <a:p>
            <a:fld id="{937D6AFA-CA92-4656-9218-31389F250731}" type="slidenum">
              <a:rPr lang="en-US" smtClean="0"/>
              <a:t>‹#›</a:t>
            </a:fld>
            <a:endParaRPr lang="en-US"/>
          </a:p>
        </p:txBody>
      </p:sp>
    </p:spTree>
    <p:extLst>
      <p:ext uri="{BB962C8B-B14F-4D97-AF65-F5344CB8AC3E}">
        <p14:creationId xmlns:p14="http://schemas.microsoft.com/office/powerpoint/2010/main" val="20121197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B8171-FF10-40D6-8CB6-224E69248E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5D23D-E58D-4435-A268-89DD10A757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28C445-89D9-4484-8867-8B1FF539B5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E5B026-07CB-4A1B-A5BB-773924752722}"/>
              </a:ext>
            </a:extLst>
          </p:cNvPr>
          <p:cNvSpPr>
            <a:spLocks noGrp="1"/>
          </p:cNvSpPr>
          <p:nvPr>
            <p:ph type="dt" sz="half" idx="10"/>
          </p:nvPr>
        </p:nvSpPr>
        <p:spPr/>
        <p:txBody>
          <a:bodyPr/>
          <a:lstStyle/>
          <a:p>
            <a:fld id="{2D8E4ABC-513D-4AC0-A95F-BB219D5A0695}" type="datetimeFigureOut">
              <a:rPr lang="en-US" smtClean="0"/>
              <a:t>6/5/2020</a:t>
            </a:fld>
            <a:endParaRPr lang="en-US"/>
          </a:p>
        </p:txBody>
      </p:sp>
      <p:sp>
        <p:nvSpPr>
          <p:cNvPr id="6" name="Footer Placeholder 5">
            <a:extLst>
              <a:ext uri="{FF2B5EF4-FFF2-40B4-BE49-F238E27FC236}">
                <a16:creationId xmlns:a16="http://schemas.microsoft.com/office/drawing/2014/main" id="{E801B1AD-0C63-40B5-AEC1-A04484A5A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B6832B-067E-480D-A725-C06A94C7027E}"/>
              </a:ext>
            </a:extLst>
          </p:cNvPr>
          <p:cNvSpPr>
            <a:spLocks noGrp="1"/>
          </p:cNvSpPr>
          <p:nvPr>
            <p:ph type="sldNum" sz="quarter" idx="12"/>
          </p:nvPr>
        </p:nvSpPr>
        <p:spPr/>
        <p:txBody>
          <a:bodyPr/>
          <a:lstStyle/>
          <a:p>
            <a:fld id="{937D6AFA-CA92-4656-9218-31389F250731}" type="slidenum">
              <a:rPr lang="en-US" smtClean="0"/>
              <a:t>‹#›</a:t>
            </a:fld>
            <a:endParaRPr lang="en-US"/>
          </a:p>
        </p:txBody>
      </p:sp>
    </p:spTree>
    <p:extLst>
      <p:ext uri="{BB962C8B-B14F-4D97-AF65-F5344CB8AC3E}">
        <p14:creationId xmlns:p14="http://schemas.microsoft.com/office/powerpoint/2010/main" val="3948100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D070DE0-EAC3-2E44-BA78-9E4F2C7AD0FD}"/>
              </a:ext>
            </a:extLst>
          </p:cNvPr>
          <p:cNvSpPr>
            <a:spLocks noGrp="1"/>
          </p:cNvSpPr>
          <p:nvPr>
            <p:ph sz="half" idx="2" hasCustomPrompt="1"/>
          </p:nvPr>
        </p:nvSpPr>
        <p:spPr>
          <a:xfrm>
            <a:off x="5326145" y="689722"/>
            <a:ext cx="6391238" cy="55222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dirty="0"/>
              <a:t>Click to add text</a:t>
            </a:r>
          </a:p>
        </p:txBody>
      </p:sp>
      <p:sp>
        <p:nvSpPr>
          <p:cNvPr id="5" name="Text Placeholder 2">
            <a:extLst>
              <a:ext uri="{FF2B5EF4-FFF2-40B4-BE49-F238E27FC236}">
                <a16:creationId xmlns:a16="http://schemas.microsoft.com/office/drawing/2014/main" id="{61D8B3D4-E77C-D44C-841B-744BA38374BC}"/>
              </a:ext>
            </a:extLst>
          </p:cNvPr>
          <p:cNvSpPr>
            <a:spLocks noGrp="1"/>
          </p:cNvSpPr>
          <p:nvPr>
            <p:ph type="body" sz="quarter" idx="11" hasCustomPrompt="1"/>
          </p:nvPr>
        </p:nvSpPr>
        <p:spPr>
          <a:xfrm>
            <a:off x="2181498" y="689722"/>
            <a:ext cx="2690948" cy="684213"/>
          </a:xfrm>
          <a:prstGeom prst="rect">
            <a:avLst/>
          </a:prstGeom>
        </p:spPr>
        <p:txBody>
          <a:bodyPr/>
          <a:lstStyle>
            <a:lvl1pPr marL="0" indent="0">
              <a:buNone/>
              <a:defRPr sz="2000" b="1" i="0" spc="300">
                <a:latin typeface="Proxima Nova" panose="02000506030000020004" pitchFamily="2" charset="0"/>
              </a:defRPr>
            </a:lvl1pPr>
            <a:lvl2pPr marL="457200" indent="0">
              <a:buNone/>
              <a:defRPr b="1" i="0" spc="300">
                <a:latin typeface="Proxima Nova" panose="02000506030000020004" pitchFamily="2" charset="0"/>
              </a:defRPr>
            </a:lvl2pPr>
            <a:lvl3pPr marL="914400" indent="0">
              <a:buNone/>
              <a:defRPr b="1" i="0" spc="300">
                <a:latin typeface="Proxima Nova" panose="02000506030000020004" pitchFamily="2" charset="0"/>
              </a:defRPr>
            </a:lvl3pPr>
            <a:lvl4pPr marL="1371600" indent="0">
              <a:buNone/>
              <a:defRPr b="1" i="0" spc="300">
                <a:latin typeface="Proxima Nova" panose="02000506030000020004" pitchFamily="2" charset="0"/>
              </a:defRPr>
            </a:lvl4pPr>
            <a:lvl5pPr marL="1828800" indent="0">
              <a:buNone/>
              <a:defRPr b="1" i="0" spc="300">
                <a:latin typeface="Proxima Nova" panose="02000506030000020004" pitchFamily="2" charset="0"/>
              </a:defRPr>
            </a:lvl5pPr>
          </a:lstStyle>
          <a:p>
            <a:pPr lvl="0"/>
            <a:r>
              <a:rPr lang="en-US" dirty="0"/>
              <a:t>COUNTRY</a:t>
            </a:r>
          </a:p>
        </p:txBody>
      </p:sp>
      <p:sp>
        <p:nvSpPr>
          <p:cNvPr id="6" name="Rectangle 5">
            <a:extLst>
              <a:ext uri="{FF2B5EF4-FFF2-40B4-BE49-F238E27FC236}">
                <a16:creationId xmlns:a16="http://schemas.microsoft.com/office/drawing/2014/main" id="{9AAD7C09-760F-C64C-9B78-AFB1CFB14D52}"/>
              </a:ext>
            </a:extLst>
          </p:cNvPr>
          <p:cNvSpPr/>
          <p:nvPr userDrawn="1"/>
        </p:nvSpPr>
        <p:spPr>
          <a:xfrm>
            <a:off x="256920" y="462076"/>
            <a:ext cx="2332276" cy="677108"/>
          </a:xfrm>
          <a:prstGeom prst="rect">
            <a:avLst/>
          </a:prstGeom>
        </p:spPr>
        <p:txBody>
          <a:bodyPr wrap="square">
            <a:spAutoFit/>
          </a:bodyPr>
          <a:lstStyle/>
          <a:p>
            <a:pPr algn="l"/>
            <a:r>
              <a:rPr lang="en-US" sz="3800" b="0" i="0" spc="300" dirty="0">
                <a:solidFill>
                  <a:schemeClr val="tx1">
                    <a:lumMod val="75000"/>
                    <a:lumOff val="25000"/>
                  </a:schemeClr>
                </a:solidFill>
                <a:latin typeface="Proxima Nova Thin" panose="02000506030000020004" pitchFamily="2" charset="77"/>
              </a:rPr>
              <a:t>STYLE</a:t>
            </a:r>
          </a:p>
        </p:txBody>
      </p:sp>
      <p:pic>
        <p:nvPicPr>
          <p:cNvPr id="7" name="Picture 6">
            <a:extLst>
              <a:ext uri="{FF2B5EF4-FFF2-40B4-BE49-F238E27FC236}">
                <a16:creationId xmlns:a16="http://schemas.microsoft.com/office/drawing/2014/main" id="{1A37898D-2CBD-C940-B1A3-1AD13CF393A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32162" y="2678959"/>
            <a:ext cx="3420533" cy="3437467"/>
          </a:xfrm>
          <a:prstGeom prst="ellipse">
            <a:avLst/>
          </a:prstGeom>
        </p:spPr>
      </p:pic>
      <p:pic>
        <p:nvPicPr>
          <p:cNvPr id="8" name="Picture 7">
            <a:extLst>
              <a:ext uri="{FF2B5EF4-FFF2-40B4-BE49-F238E27FC236}">
                <a16:creationId xmlns:a16="http://schemas.microsoft.com/office/drawing/2014/main" id="{15253C12-E677-AC4C-8DD3-B70F9D8B1C9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838" y="1578837"/>
            <a:ext cx="4898681" cy="5279163"/>
          </a:xfrm>
          <a:prstGeom prst="rect">
            <a:avLst/>
          </a:prstGeom>
        </p:spPr>
      </p:pic>
      <p:cxnSp>
        <p:nvCxnSpPr>
          <p:cNvPr id="9" name="Straight Connector 8">
            <a:extLst>
              <a:ext uri="{FF2B5EF4-FFF2-40B4-BE49-F238E27FC236}">
                <a16:creationId xmlns:a16="http://schemas.microsoft.com/office/drawing/2014/main" id="{699FBF7A-18FF-4D46-B60F-6942AF6C7528}"/>
              </a:ext>
            </a:extLst>
          </p:cNvPr>
          <p:cNvCxnSpPr>
            <a:cxnSpLocks/>
          </p:cNvCxnSpPr>
          <p:nvPr userDrawn="1"/>
        </p:nvCxnSpPr>
        <p:spPr>
          <a:xfrm>
            <a:off x="-3838" y="1578837"/>
            <a:ext cx="489868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9F7D3B-9428-A447-B4A3-8B9936D7AB6B}"/>
              </a:ext>
            </a:extLst>
          </p:cNvPr>
          <p:cNvCxnSpPr/>
          <p:nvPr userDrawn="1"/>
        </p:nvCxnSpPr>
        <p:spPr>
          <a:xfrm>
            <a:off x="2038491" y="422887"/>
            <a:ext cx="0" cy="82296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Footer Placeholder 11">
            <a:extLst>
              <a:ext uri="{FF2B5EF4-FFF2-40B4-BE49-F238E27FC236}">
                <a16:creationId xmlns:a16="http://schemas.microsoft.com/office/drawing/2014/main" id="{258AD80A-92E0-FE45-A18A-A383466B1D8B}"/>
              </a:ext>
            </a:extLst>
          </p:cNvPr>
          <p:cNvSpPr>
            <a:spLocks noGrp="1"/>
          </p:cNvSpPr>
          <p:nvPr>
            <p:ph type="ftr" sz="quarter" idx="3"/>
          </p:nvPr>
        </p:nvSpPr>
        <p:spPr>
          <a:xfrm>
            <a:off x="6659157" y="6444425"/>
            <a:ext cx="5365101" cy="365125"/>
          </a:xfrm>
          <a:prstGeom prst="rect">
            <a:avLst/>
          </a:prstGeom>
        </p:spPr>
        <p:txBody>
          <a:bodyPr vert="horz" lIns="91440" tIns="45720" rIns="91440" bIns="45720" rtlCol="0" anchor="ctr"/>
          <a:lstStyle>
            <a:lvl1pPr algn="l">
              <a:defRPr sz="1100">
                <a:solidFill>
                  <a:schemeClr val="tx1">
                    <a:tint val="75000"/>
                  </a:schemeClr>
                </a:solidFill>
                <a:latin typeface="Proxima Nova" panose="02000506030000020004" pitchFamily="2" charset="0"/>
              </a:defRPr>
            </a:lvl1pPr>
          </a:lstStyle>
          <a:p>
            <a:pPr algn="r"/>
            <a:endParaRPr lang="en-US" dirty="0">
              <a:solidFill>
                <a:schemeClr val="bg2">
                  <a:lumMod val="50000"/>
                </a:schemeClr>
              </a:solidFill>
            </a:endParaRPr>
          </a:p>
        </p:txBody>
      </p:sp>
      <p:pic>
        <p:nvPicPr>
          <p:cNvPr id="12" name="Picture 11">
            <a:extLst>
              <a:ext uri="{FF2B5EF4-FFF2-40B4-BE49-F238E27FC236}">
                <a16:creationId xmlns:a16="http://schemas.microsoft.com/office/drawing/2014/main" id="{006638E7-867F-5B48-88F9-E22CF8A2C371}"/>
              </a:ext>
            </a:extLst>
          </p:cNvPr>
          <p:cNvPicPr>
            <a:picLocks noChangeAspect="1"/>
          </p:cNvPicPr>
          <p:nvPr userDrawn="1"/>
        </p:nvPicPr>
        <p:blipFill>
          <a:blip r:embed="rId4"/>
          <a:stretch>
            <a:fillRect/>
          </a:stretch>
        </p:blipFill>
        <p:spPr>
          <a:xfrm>
            <a:off x="11444141" y="-37709"/>
            <a:ext cx="763571" cy="621511"/>
          </a:xfrm>
          <a:prstGeom prst="rect">
            <a:avLst/>
          </a:prstGeom>
        </p:spPr>
      </p:pic>
    </p:spTree>
    <p:extLst>
      <p:ext uri="{BB962C8B-B14F-4D97-AF65-F5344CB8AC3E}">
        <p14:creationId xmlns:p14="http://schemas.microsoft.com/office/powerpoint/2010/main" val="31912935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D368943-0B8F-C343-90DD-13A69C1419E6}"/>
              </a:ext>
            </a:extLst>
          </p:cNvPr>
          <p:cNvSpPr>
            <a:spLocks noGrp="1"/>
          </p:cNvSpPr>
          <p:nvPr>
            <p:ph sz="half" idx="2" hasCustomPrompt="1"/>
          </p:nvPr>
        </p:nvSpPr>
        <p:spPr>
          <a:xfrm>
            <a:off x="1100134" y="1570540"/>
            <a:ext cx="4707541" cy="267777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
        <p:nvSpPr>
          <p:cNvPr id="3" name="Content Placeholder 3">
            <a:extLst>
              <a:ext uri="{FF2B5EF4-FFF2-40B4-BE49-F238E27FC236}">
                <a16:creationId xmlns:a16="http://schemas.microsoft.com/office/drawing/2014/main" id="{B4EF441D-3B66-7D4D-8989-763D08EBC636}"/>
              </a:ext>
            </a:extLst>
          </p:cNvPr>
          <p:cNvSpPr>
            <a:spLocks noGrp="1"/>
          </p:cNvSpPr>
          <p:nvPr>
            <p:ph sz="half" idx="10" hasCustomPrompt="1"/>
          </p:nvPr>
        </p:nvSpPr>
        <p:spPr>
          <a:xfrm>
            <a:off x="6409417" y="1570540"/>
            <a:ext cx="4707540" cy="267777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
        <p:nvSpPr>
          <p:cNvPr id="7" name="Text Placeholder 6">
            <a:extLst>
              <a:ext uri="{FF2B5EF4-FFF2-40B4-BE49-F238E27FC236}">
                <a16:creationId xmlns:a16="http://schemas.microsoft.com/office/drawing/2014/main" id="{B7EE935C-6CC7-E349-A8DD-302F73F5D9FE}"/>
              </a:ext>
            </a:extLst>
          </p:cNvPr>
          <p:cNvSpPr>
            <a:spLocks noGrp="1"/>
          </p:cNvSpPr>
          <p:nvPr>
            <p:ph type="body" sz="quarter" idx="11" hasCustomPrompt="1"/>
          </p:nvPr>
        </p:nvSpPr>
        <p:spPr>
          <a:xfrm>
            <a:off x="6352568" y="492074"/>
            <a:ext cx="4821238" cy="615950"/>
          </a:xfrm>
          <a:prstGeom prst="rect">
            <a:avLst/>
          </a:prstGeom>
        </p:spPr>
        <p:txBody>
          <a:bodyPr/>
          <a:lstStyle>
            <a:lvl1pPr marL="0" indent="0">
              <a:buNone/>
              <a:defRPr sz="2000" b="1" i="0" spc="300">
                <a:solidFill>
                  <a:schemeClr val="bg2"/>
                </a:solidFill>
                <a:latin typeface="Proxima Nova" panose="02000506030000020004" pitchFamily="2" charset="0"/>
              </a:defRPr>
            </a:lvl1pPr>
            <a:lvl2pPr marL="457200" indent="0">
              <a:buNone/>
              <a:defRPr b="1" i="0">
                <a:solidFill>
                  <a:schemeClr val="tx2">
                    <a:lumMod val="20000"/>
                    <a:lumOff val="80000"/>
                  </a:schemeClr>
                </a:solidFill>
                <a:latin typeface="Proxima Nova" panose="02000506030000020004" pitchFamily="2" charset="0"/>
              </a:defRPr>
            </a:lvl2pPr>
            <a:lvl3pPr marL="914400" indent="0">
              <a:buNone/>
              <a:defRPr b="1" i="0">
                <a:solidFill>
                  <a:schemeClr val="tx2">
                    <a:lumMod val="20000"/>
                    <a:lumOff val="80000"/>
                  </a:schemeClr>
                </a:solidFill>
                <a:latin typeface="Proxima Nova" panose="02000506030000020004" pitchFamily="2" charset="0"/>
              </a:defRPr>
            </a:lvl3pPr>
            <a:lvl4pPr marL="1371600" indent="0">
              <a:buNone/>
              <a:defRPr b="1" i="0">
                <a:solidFill>
                  <a:schemeClr val="tx2">
                    <a:lumMod val="20000"/>
                    <a:lumOff val="80000"/>
                  </a:schemeClr>
                </a:solidFill>
                <a:latin typeface="Proxima Nova" panose="02000506030000020004" pitchFamily="2" charset="0"/>
              </a:defRPr>
            </a:lvl4pPr>
            <a:lvl5pPr marL="1828800" indent="0">
              <a:buNone/>
              <a:defRPr b="1" i="0">
                <a:solidFill>
                  <a:schemeClr val="tx2">
                    <a:lumMod val="20000"/>
                    <a:lumOff val="80000"/>
                  </a:schemeClr>
                </a:solidFill>
                <a:latin typeface="Proxima Nova" panose="02000506030000020004" pitchFamily="2" charset="0"/>
              </a:defRPr>
            </a:lvl5pPr>
          </a:lstStyle>
          <a:p>
            <a:pPr lvl="0"/>
            <a:r>
              <a:rPr lang="en-US" dirty="0"/>
              <a:t>COUNTRY</a:t>
            </a:r>
          </a:p>
        </p:txBody>
      </p:sp>
      <p:sp>
        <p:nvSpPr>
          <p:cNvPr id="6" name="Rectangle 5">
            <a:extLst>
              <a:ext uri="{FF2B5EF4-FFF2-40B4-BE49-F238E27FC236}">
                <a16:creationId xmlns:a16="http://schemas.microsoft.com/office/drawing/2014/main" id="{8F37BBBF-4D2D-334A-92C2-24271255532F}"/>
              </a:ext>
            </a:extLst>
          </p:cNvPr>
          <p:cNvSpPr/>
          <p:nvPr userDrawn="1"/>
        </p:nvSpPr>
        <p:spPr>
          <a:xfrm>
            <a:off x="0" y="0"/>
            <a:ext cx="12192000" cy="13269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E4E7BA-CAA5-FF46-A4EF-FF92157A4B8B}"/>
              </a:ext>
            </a:extLst>
          </p:cNvPr>
          <p:cNvSpPr/>
          <p:nvPr userDrawn="1"/>
        </p:nvSpPr>
        <p:spPr>
          <a:xfrm>
            <a:off x="2415512" y="320240"/>
            <a:ext cx="3471482" cy="677108"/>
          </a:xfrm>
          <a:prstGeom prst="rect">
            <a:avLst/>
          </a:prstGeom>
          <a:noFill/>
          <a:ln>
            <a:noFill/>
          </a:ln>
        </p:spPr>
        <p:txBody>
          <a:bodyPr wrap="square">
            <a:spAutoFit/>
          </a:bodyPr>
          <a:lstStyle/>
          <a:p>
            <a:pPr algn="r"/>
            <a:r>
              <a:rPr lang="en-US" sz="3800" b="0" i="0" spc="300" dirty="0">
                <a:solidFill>
                  <a:schemeClr val="bg1">
                    <a:lumMod val="95000"/>
                  </a:schemeClr>
                </a:solidFill>
                <a:latin typeface="Proxima Nova Thin" panose="02000506030000020004" pitchFamily="2" charset="77"/>
              </a:rPr>
              <a:t>VINTAGES</a:t>
            </a:r>
          </a:p>
        </p:txBody>
      </p:sp>
      <p:pic>
        <p:nvPicPr>
          <p:cNvPr id="9" name="Picture 8">
            <a:extLst>
              <a:ext uri="{FF2B5EF4-FFF2-40B4-BE49-F238E27FC236}">
                <a16:creationId xmlns:a16="http://schemas.microsoft.com/office/drawing/2014/main" id="{DCD7F9F3-5858-D44E-9CEA-243DADBEED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26" y="4514248"/>
            <a:ext cx="12187974" cy="2351989"/>
          </a:xfrm>
          <a:prstGeom prst="rect">
            <a:avLst/>
          </a:prstGeom>
          <a:ln>
            <a:noFill/>
          </a:ln>
        </p:spPr>
      </p:pic>
      <p:cxnSp>
        <p:nvCxnSpPr>
          <p:cNvPr id="10" name="Straight Connector 9">
            <a:extLst>
              <a:ext uri="{FF2B5EF4-FFF2-40B4-BE49-F238E27FC236}">
                <a16:creationId xmlns:a16="http://schemas.microsoft.com/office/drawing/2014/main" id="{6A616DA0-E6DA-1F49-9607-C9BBAE8327B8}"/>
              </a:ext>
            </a:extLst>
          </p:cNvPr>
          <p:cNvCxnSpPr>
            <a:cxnSpLocks/>
          </p:cNvCxnSpPr>
          <p:nvPr userDrawn="1"/>
        </p:nvCxnSpPr>
        <p:spPr>
          <a:xfrm>
            <a:off x="6096000" y="232603"/>
            <a:ext cx="0" cy="851730"/>
          </a:xfrm>
          <a:prstGeom prst="line">
            <a:avLst/>
          </a:prstGeom>
          <a:ln w="2540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1" name="Footer Placeholder 11">
            <a:extLst>
              <a:ext uri="{FF2B5EF4-FFF2-40B4-BE49-F238E27FC236}">
                <a16:creationId xmlns:a16="http://schemas.microsoft.com/office/drawing/2014/main" id="{E3C3D8AE-C08B-7B42-9581-C21093E8AE0E}"/>
              </a:ext>
            </a:extLst>
          </p:cNvPr>
          <p:cNvSpPr>
            <a:spLocks noGrp="1"/>
          </p:cNvSpPr>
          <p:nvPr>
            <p:ph type="ftr" sz="quarter" idx="3"/>
          </p:nvPr>
        </p:nvSpPr>
        <p:spPr>
          <a:xfrm>
            <a:off x="6659157" y="6444425"/>
            <a:ext cx="5365101" cy="365125"/>
          </a:xfrm>
          <a:prstGeom prst="rect">
            <a:avLst/>
          </a:prstGeom>
        </p:spPr>
        <p:txBody>
          <a:bodyPr vert="horz" lIns="91440" tIns="45720" rIns="91440" bIns="45720" rtlCol="0" anchor="ctr"/>
          <a:lstStyle>
            <a:lvl1pPr algn="r">
              <a:defRPr sz="1100">
                <a:solidFill>
                  <a:schemeClr val="tx1">
                    <a:tint val="75000"/>
                  </a:schemeClr>
                </a:solidFill>
                <a:latin typeface="Proxima Nova" panose="02000506030000020004" pitchFamily="2" charset="0"/>
              </a:defRPr>
            </a:lvl1pPr>
          </a:lstStyle>
          <a:p>
            <a:endParaRPr lang="en-US" dirty="0">
              <a:solidFill>
                <a:schemeClr val="bg2">
                  <a:lumMod val="50000"/>
                </a:schemeClr>
              </a:solidFill>
            </a:endParaRPr>
          </a:p>
        </p:txBody>
      </p:sp>
      <p:pic>
        <p:nvPicPr>
          <p:cNvPr id="12" name="Picture 11">
            <a:extLst>
              <a:ext uri="{FF2B5EF4-FFF2-40B4-BE49-F238E27FC236}">
                <a16:creationId xmlns:a16="http://schemas.microsoft.com/office/drawing/2014/main" id="{F99FDB47-9B11-924A-8888-351FAC69BA03}"/>
              </a:ext>
            </a:extLst>
          </p:cNvPr>
          <p:cNvPicPr>
            <a:picLocks noChangeAspect="1"/>
          </p:cNvPicPr>
          <p:nvPr userDrawn="1"/>
        </p:nvPicPr>
        <p:blipFill>
          <a:blip r:embed="rId3"/>
          <a:stretch>
            <a:fillRect/>
          </a:stretch>
        </p:blipFill>
        <p:spPr>
          <a:xfrm>
            <a:off x="11444141" y="-37709"/>
            <a:ext cx="763571" cy="621511"/>
          </a:xfrm>
          <a:prstGeom prst="rect">
            <a:avLst/>
          </a:prstGeom>
        </p:spPr>
      </p:pic>
    </p:spTree>
    <p:extLst>
      <p:ext uri="{BB962C8B-B14F-4D97-AF65-F5344CB8AC3E}">
        <p14:creationId xmlns:p14="http://schemas.microsoft.com/office/powerpoint/2010/main" val="1619764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524AB0-0292-400D-92AF-BDFF7D6E04EA}"/>
              </a:ext>
            </a:extLst>
          </p:cNvPr>
          <p:cNvSpPr>
            <a:spLocks noGrp="1"/>
          </p:cNvSpPr>
          <p:nvPr>
            <p:ph type="dt" sz="half" idx="10"/>
          </p:nvPr>
        </p:nvSpPr>
        <p:spPr/>
        <p:txBody>
          <a:bodyPr/>
          <a:lstStyle/>
          <a:p>
            <a:fld id="{80890A05-4ECE-47F3-AA9A-97701D5DAF34}" type="datetimeFigureOut">
              <a:rPr lang="en-US" smtClean="0"/>
              <a:t>6/5/2020</a:t>
            </a:fld>
            <a:endParaRPr lang="en-US"/>
          </a:p>
        </p:txBody>
      </p:sp>
      <p:sp>
        <p:nvSpPr>
          <p:cNvPr id="3" name="Footer Placeholder 2">
            <a:extLst>
              <a:ext uri="{FF2B5EF4-FFF2-40B4-BE49-F238E27FC236}">
                <a16:creationId xmlns:a16="http://schemas.microsoft.com/office/drawing/2014/main" id="{1304A944-0FD5-4ABE-A322-1EB83EE191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2B903D-7241-46F9-B1C7-9E617326E6E8}"/>
              </a:ext>
            </a:extLst>
          </p:cNvPr>
          <p:cNvSpPr>
            <a:spLocks noGrp="1"/>
          </p:cNvSpPr>
          <p:nvPr>
            <p:ph type="sldNum" sz="quarter" idx="12"/>
          </p:nvPr>
        </p:nvSpPr>
        <p:spPr/>
        <p:txBody>
          <a:bodyPr/>
          <a:lstStyle/>
          <a:p>
            <a:fld id="{FFA19437-594F-495F-B038-0D3615B2286A}" type="slidenum">
              <a:rPr lang="en-US" smtClean="0"/>
              <a:t>‹#›</a:t>
            </a:fld>
            <a:endParaRPr lang="en-US"/>
          </a:p>
        </p:txBody>
      </p:sp>
    </p:spTree>
    <p:extLst>
      <p:ext uri="{BB962C8B-B14F-4D97-AF65-F5344CB8AC3E}">
        <p14:creationId xmlns:p14="http://schemas.microsoft.com/office/powerpoint/2010/main" val="2116592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76C3409-ECBB-0848-8997-43A6EAFFF828}"/>
              </a:ext>
            </a:extLst>
          </p:cNvPr>
          <p:cNvSpPr>
            <a:spLocks noGrp="1"/>
          </p:cNvSpPr>
          <p:nvPr>
            <p:ph sz="half" idx="2" hasCustomPrompt="1"/>
          </p:nvPr>
        </p:nvSpPr>
        <p:spPr>
          <a:xfrm>
            <a:off x="4193260" y="1739788"/>
            <a:ext cx="7297430" cy="47500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dirty="0"/>
              <a:t>Click to add text</a:t>
            </a:r>
          </a:p>
        </p:txBody>
      </p:sp>
      <p:sp>
        <p:nvSpPr>
          <p:cNvPr id="5" name="Text Placeholder 2">
            <a:extLst>
              <a:ext uri="{FF2B5EF4-FFF2-40B4-BE49-F238E27FC236}">
                <a16:creationId xmlns:a16="http://schemas.microsoft.com/office/drawing/2014/main" id="{AE6A3B43-81BE-1E4A-9DDD-5DCC3833818A}"/>
              </a:ext>
            </a:extLst>
          </p:cNvPr>
          <p:cNvSpPr>
            <a:spLocks noGrp="1"/>
          </p:cNvSpPr>
          <p:nvPr>
            <p:ph type="body" sz="quarter" idx="11" hasCustomPrompt="1"/>
          </p:nvPr>
        </p:nvSpPr>
        <p:spPr>
          <a:xfrm>
            <a:off x="6382711" y="501458"/>
            <a:ext cx="4645559" cy="743976"/>
          </a:xfrm>
          <a:prstGeom prst="rect">
            <a:avLst/>
          </a:prstGeom>
        </p:spPr>
        <p:txBody>
          <a:bodyPr/>
          <a:lstStyle>
            <a:lvl1pPr marL="0" indent="0">
              <a:buNone/>
              <a:defRPr sz="2000" b="1" i="0" spc="300">
                <a:latin typeface="Proxima Nova" panose="02000506030000020004" pitchFamily="2" charset="0"/>
              </a:defRPr>
            </a:lvl1pPr>
          </a:lstStyle>
          <a:p>
            <a:pPr lvl="0"/>
            <a:r>
              <a:rPr lang="en-US" dirty="0"/>
              <a:t>COUNTRY</a:t>
            </a:r>
          </a:p>
        </p:txBody>
      </p:sp>
      <p:sp>
        <p:nvSpPr>
          <p:cNvPr id="6" name="Rectangle 5">
            <a:extLst>
              <a:ext uri="{FF2B5EF4-FFF2-40B4-BE49-F238E27FC236}">
                <a16:creationId xmlns:a16="http://schemas.microsoft.com/office/drawing/2014/main" id="{F035A491-EF2C-1D49-A879-9DEEB7163D1B}"/>
              </a:ext>
            </a:extLst>
          </p:cNvPr>
          <p:cNvSpPr/>
          <p:nvPr userDrawn="1"/>
        </p:nvSpPr>
        <p:spPr>
          <a:xfrm>
            <a:off x="0" y="0"/>
            <a:ext cx="12187974" cy="13269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7C6D0AA-C4EC-9840-9914-A81A0A81209B}"/>
              </a:ext>
            </a:extLst>
          </p:cNvPr>
          <p:cNvSpPr/>
          <p:nvPr userDrawn="1"/>
        </p:nvSpPr>
        <p:spPr>
          <a:xfrm>
            <a:off x="3470679" y="275971"/>
            <a:ext cx="3116240" cy="677108"/>
          </a:xfrm>
          <a:prstGeom prst="rect">
            <a:avLst/>
          </a:prstGeom>
          <a:noFill/>
          <a:ln>
            <a:noFill/>
          </a:ln>
        </p:spPr>
        <p:txBody>
          <a:bodyPr wrap="square">
            <a:spAutoFit/>
          </a:bodyPr>
          <a:lstStyle/>
          <a:p>
            <a:pPr algn="ctr"/>
            <a:r>
              <a:rPr lang="en-US" sz="3800" b="0" i="0" spc="300" dirty="0">
                <a:solidFill>
                  <a:schemeClr val="bg2">
                    <a:lumMod val="50000"/>
                  </a:schemeClr>
                </a:solidFill>
                <a:latin typeface="Proxima Nova Light" panose="02000506030000020004" pitchFamily="2" charset="0"/>
              </a:rPr>
              <a:t>TASTE</a:t>
            </a:r>
          </a:p>
        </p:txBody>
      </p:sp>
      <p:pic>
        <p:nvPicPr>
          <p:cNvPr id="8" name="Picture 7">
            <a:extLst>
              <a:ext uri="{FF2B5EF4-FFF2-40B4-BE49-F238E27FC236}">
                <a16:creationId xmlns:a16="http://schemas.microsoft.com/office/drawing/2014/main" id="{0D3EBCAC-C310-BD4A-8821-FC9E047A74F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93176" y="317117"/>
            <a:ext cx="3420533" cy="3437467"/>
          </a:xfrm>
          <a:prstGeom prst="ellipse">
            <a:avLst/>
          </a:prstGeom>
        </p:spPr>
      </p:pic>
      <p:cxnSp>
        <p:nvCxnSpPr>
          <p:cNvPr id="9" name="Straight Connector 8">
            <a:extLst>
              <a:ext uri="{FF2B5EF4-FFF2-40B4-BE49-F238E27FC236}">
                <a16:creationId xmlns:a16="http://schemas.microsoft.com/office/drawing/2014/main" id="{C860A86C-436E-7E4B-BF8E-D1CDF8293B1C}"/>
              </a:ext>
            </a:extLst>
          </p:cNvPr>
          <p:cNvCxnSpPr/>
          <p:nvPr userDrawn="1"/>
        </p:nvCxnSpPr>
        <p:spPr>
          <a:xfrm>
            <a:off x="6093987" y="338850"/>
            <a:ext cx="0" cy="73152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11">
            <a:extLst>
              <a:ext uri="{FF2B5EF4-FFF2-40B4-BE49-F238E27FC236}">
                <a16:creationId xmlns:a16="http://schemas.microsoft.com/office/drawing/2014/main" id="{4B992FD0-07C0-7249-8155-E241EA89D1AC}"/>
              </a:ext>
            </a:extLst>
          </p:cNvPr>
          <p:cNvSpPr>
            <a:spLocks noGrp="1"/>
          </p:cNvSpPr>
          <p:nvPr>
            <p:ph type="ftr" sz="quarter" idx="3"/>
          </p:nvPr>
        </p:nvSpPr>
        <p:spPr>
          <a:xfrm>
            <a:off x="6659157" y="6444425"/>
            <a:ext cx="5365101" cy="365125"/>
          </a:xfrm>
          <a:prstGeom prst="rect">
            <a:avLst/>
          </a:prstGeom>
        </p:spPr>
        <p:txBody>
          <a:bodyPr vert="horz" lIns="91440" tIns="45720" rIns="91440" bIns="45720" rtlCol="0" anchor="ctr"/>
          <a:lstStyle>
            <a:lvl1pPr algn="l">
              <a:defRPr sz="1100">
                <a:solidFill>
                  <a:schemeClr val="tx1">
                    <a:tint val="75000"/>
                  </a:schemeClr>
                </a:solidFill>
                <a:latin typeface="Proxima Nova" panose="02000506030000020004" pitchFamily="2" charset="0"/>
              </a:defRPr>
            </a:lvl1pPr>
          </a:lstStyle>
          <a:p>
            <a:pPr algn="r"/>
            <a:endParaRPr lang="en-US" dirty="0">
              <a:solidFill>
                <a:schemeClr val="bg2">
                  <a:lumMod val="50000"/>
                </a:schemeClr>
              </a:solidFill>
            </a:endParaRPr>
          </a:p>
        </p:txBody>
      </p:sp>
      <p:pic>
        <p:nvPicPr>
          <p:cNvPr id="11" name="Picture 10">
            <a:extLst>
              <a:ext uri="{FF2B5EF4-FFF2-40B4-BE49-F238E27FC236}">
                <a16:creationId xmlns:a16="http://schemas.microsoft.com/office/drawing/2014/main" id="{B0214F96-D4DD-7649-8D03-B4AC325ECF92}"/>
              </a:ext>
            </a:extLst>
          </p:cNvPr>
          <p:cNvPicPr>
            <a:picLocks noChangeAspect="1"/>
          </p:cNvPicPr>
          <p:nvPr userDrawn="1"/>
        </p:nvPicPr>
        <p:blipFill>
          <a:blip r:embed="rId3"/>
          <a:stretch>
            <a:fillRect/>
          </a:stretch>
        </p:blipFill>
        <p:spPr>
          <a:xfrm>
            <a:off x="11444141" y="-37709"/>
            <a:ext cx="763571" cy="621511"/>
          </a:xfrm>
          <a:prstGeom prst="rect">
            <a:avLst/>
          </a:prstGeom>
        </p:spPr>
      </p:pic>
    </p:spTree>
    <p:extLst>
      <p:ext uri="{BB962C8B-B14F-4D97-AF65-F5344CB8AC3E}">
        <p14:creationId xmlns:p14="http://schemas.microsoft.com/office/powerpoint/2010/main" val="2151615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DF4EE-0135-4E91-8E8E-E228963210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F6D1B3-3CD8-4478-8930-810343EDB9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9AB659-E0D7-48DA-A7F9-42FA7C15F8AB}"/>
              </a:ext>
            </a:extLst>
          </p:cNvPr>
          <p:cNvSpPr>
            <a:spLocks noGrp="1"/>
          </p:cNvSpPr>
          <p:nvPr>
            <p:ph type="dt" sz="half" idx="10"/>
          </p:nvPr>
        </p:nvSpPr>
        <p:spPr/>
        <p:txBody>
          <a:bodyPr/>
          <a:lstStyle/>
          <a:p>
            <a:fld id="{2D8E4ABC-513D-4AC0-A95F-BB219D5A0695}" type="datetimeFigureOut">
              <a:rPr lang="en-US" smtClean="0"/>
              <a:t>6/5/2020</a:t>
            </a:fld>
            <a:endParaRPr lang="en-US"/>
          </a:p>
        </p:txBody>
      </p:sp>
      <p:sp>
        <p:nvSpPr>
          <p:cNvPr id="5" name="Footer Placeholder 4">
            <a:extLst>
              <a:ext uri="{FF2B5EF4-FFF2-40B4-BE49-F238E27FC236}">
                <a16:creationId xmlns:a16="http://schemas.microsoft.com/office/drawing/2014/main" id="{B4E6738F-107E-4312-8910-947B07287A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AA55A-030B-42EE-9475-B9A833AA4DE6}"/>
              </a:ext>
            </a:extLst>
          </p:cNvPr>
          <p:cNvSpPr>
            <a:spLocks noGrp="1"/>
          </p:cNvSpPr>
          <p:nvPr>
            <p:ph type="sldNum" sz="quarter" idx="12"/>
          </p:nvPr>
        </p:nvSpPr>
        <p:spPr/>
        <p:txBody>
          <a:bodyPr/>
          <a:lstStyle/>
          <a:p>
            <a:fld id="{937D6AFA-CA92-4656-9218-31389F250731}" type="slidenum">
              <a:rPr lang="en-US" smtClean="0"/>
              <a:t>‹#›</a:t>
            </a:fld>
            <a:endParaRPr lang="en-US"/>
          </a:p>
        </p:txBody>
      </p:sp>
    </p:spTree>
    <p:extLst>
      <p:ext uri="{BB962C8B-B14F-4D97-AF65-F5344CB8AC3E}">
        <p14:creationId xmlns:p14="http://schemas.microsoft.com/office/powerpoint/2010/main" val="3962368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0332C-92D0-4E9A-93D0-78618161C6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19EAE-C5D2-49DC-BBD4-98D734F421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B19334-97C6-41AC-851D-B244FC93C1EC}"/>
              </a:ext>
            </a:extLst>
          </p:cNvPr>
          <p:cNvSpPr>
            <a:spLocks noGrp="1"/>
          </p:cNvSpPr>
          <p:nvPr>
            <p:ph type="dt" sz="half" idx="10"/>
          </p:nvPr>
        </p:nvSpPr>
        <p:spPr/>
        <p:txBody>
          <a:bodyPr/>
          <a:lstStyle/>
          <a:p>
            <a:fld id="{2D8E4ABC-513D-4AC0-A95F-BB219D5A0695}" type="datetimeFigureOut">
              <a:rPr lang="en-US" smtClean="0"/>
              <a:t>6/5/2020</a:t>
            </a:fld>
            <a:endParaRPr lang="en-US"/>
          </a:p>
        </p:txBody>
      </p:sp>
      <p:sp>
        <p:nvSpPr>
          <p:cNvPr id="5" name="Footer Placeholder 4">
            <a:extLst>
              <a:ext uri="{FF2B5EF4-FFF2-40B4-BE49-F238E27FC236}">
                <a16:creationId xmlns:a16="http://schemas.microsoft.com/office/drawing/2014/main" id="{A7B35C86-F55A-4F13-8E74-CF992CB24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B6A4B-C20D-4DC7-A5BC-00D1B29B88F8}"/>
              </a:ext>
            </a:extLst>
          </p:cNvPr>
          <p:cNvSpPr>
            <a:spLocks noGrp="1"/>
          </p:cNvSpPr>
          <p:nvPr>
            <p:ph type="sldNum" sz="quarter" idx="12"/>
          </p:nvPr>
        </p:nvSpPr>
        <p:spPr/>
        <p:txBody>
          <a:bodyPr/>
          <a:lstStyle/>
          <a:p>
            <a:fld id="{937D6AFA-CA92-4656-9218-31389F250731}" type="slidenum">
              <a:rPr lang="en-US" smtClean="0"/>
              <a:t>‹#›</a:t>
            </a:fld>
            <a:endParaRPr lang="en-US"/>
          </a:p>
        </p:txBody>
      </p:sp>
    </p:spTree>
    <p:extLst>
      <p:ext uri="{BB962C8B-B14F-4D97-AF65-F5344CB8AC3E}">
        <p14:creationId xmlns:p14="http://schemas.microsoft.com/office/powerpoint/2010/main" val="3642230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55331-8571-404B-9DA3-14EF4552EA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DD337A-73D0-4055-9C0E-D26E7DD17C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C43C0-56BC-436E-B432-46A0168DB927}"/>
              </a:ext>
            </a:extLst>
          </p:cNvPr>
          <p:cNvSpPr>
            <a:spLocks noGrp="1"/>
          </p:cNvSpPr>
          <p:nvPr>
            <p:ph type="dt" sz="half" idx="10"/>
          </p:nvPr>
        </p:nvSpPr>
        <p:spPr/>
        <p:txBody>
          <a:bodyPr/>
          <a:lstStyle/>
          <a:p>
            <a:fld id="{2D8E4ABC-513D-4AC0-A95F-BB219D5A0695}" type="datetimeFigureOut">
              <a:rPr lang="en-US" smtClean="0"/>
              <a:t>6/5/2020</a:t>
            </a:fld>
            <a:endParaRPr lang="en-US"/>
          </a:p>
        </p:txBody>
      </p:sp>
      <p:sp>
        <p:nvSpPr>
          <p:cNvPr id="5" name="Footer Placeholder 4">
            <a:extLst>
              <a:ext uri="{FF2B5EF4-FFF2-40B4-BE49-F238E27FC236}">
                <a16:creationId xmlns:a16="http://schemas.microsoft.com/office/drawing/2014/main" id="{9C10BA0E-9A3B-48CF-B44C-BFE785DD2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05A168-3F9A-4B71-B0CC-1E48A3B3C84D}"/>
              </a:ext>
            </a:extLst>
          </p:cNvPr>
          <p:cNvSpPr>
            <a:spLocks noGrp="1"/>
          </p:cNvSpPr>
          <p:nvPr>
            <p:ph type="sldNum" sz="quarter" idx="12"/>
          </p:nvPr>
        </p:nvSpPr>
        <p:spPr/>
        <p:txBody>
          <a:bodyPr/>
          <a:lstStyle/>
          <a:p>
            <a:fld id="{937D6AFA-CA92-4656-9218-31389F250731}" type="slidenum">
              <a:rPr lang="en-US" smtClean="0"/>
              <a:t>‹#›</a:t>
            </a:fld>
            <a:endParaRPr lang="en-US"/>
          </a:p>
        </p:txBody>
      </p:sp>
    </p:spTree>
    <p:extLst>
      <p:ext uri="{BB962C8B-B14F-4D97-AF65-F5344CB8AC3E}">
        <p14:creationId xmlns:p14="http://schemas.microsoft.com/office/powerpoint/2010/main" val="1388585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B8171-FF10-40D6-8CB6-224E69248E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5D23D-E58D-4435-A268-89DD10A757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28C445-89D9-4484-8867-8B1FF539B5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E5B026-07CB-4A1B-A5BB-773924752722}"/>
              </a:ext>
            </a:extLst>
          </p:cNvPr>
          <p:cNvSpPr>
            <a:spLocks noGrp="1"/>
          </p:cNvSpPr>
          <p:nvPr>
            <p:ph type="dt" sz="half" idx="10"/>
          </p:nvPr>
        </p:nvSpPr>
        <p:spPr/>
        <p:txBody>
          <a:bodyPr/>
          <a:lstStyle/>
          <a:p>
            <a:fld id="{2D8E4ABC-513D-4AC0-A95F-BB219D5A0695}" type="datetimeFigureOut">
              <a:rPr lang="en-US" smtClean="0"/>
              <a:t>6/5/2020</a:t>
            </a:fld>
            <a:endParaRPr lang="en-US"/>
          </a:p>
        </p:txBody>
      </p:sp>
      <p:sp>
        <p:nvSpPr>
          <p:cNvPr id="6" name="Footer Placeholder 5">
            <a:extLst>
              <a:ext uri="{FF2B5EF4-FFF2-40B4-BE49-F238E27FC236}">
                <a16:creationId xmlns:a16="http://schemas.microsoft.com/office/drawing/2014/main" id="{E801B1AD-0C63-40B5-AEC1-A04484A5A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B6832B-067E-480D-A725-C06A94C7027E}"/>
              </a:ext>
            </a:extLst>
          </p:cNvPr>
          <p:cNvSpPr>
            <a:spLocks noGrp="1"/>
          </p:cNvSpPr>
          <p:nvPr>
            <p:ph type="sldNum" sz="quarter" idx="12"/>
          </p:nvPr>
        </p:nvSpPr>
        <p:spPr/>
        <p:txBody>
          <a:bodyPr/>
          <a:lstStyle/>
          <a:p>
            <a:fld id="{937D6AFA-CA92-4656-9218-31389F250731}" type="slidenum">
              <a:rPr lang="en-US" smtClean="0"/>
              <a:t>‹#›</a:t>
            </a:fld>
            <a:endParaRPr lang="en-US"/>
          </a:p>
        </p:txBody>
      </p:sp>
    </p:spTree>
    <p:extLst>
      <p:ext uri="{BB962C8B-B14F-4D97-AF65-F5344CB8AC3E}">
        <p14:creationId xmlns:p14="http://schemas.microsoft.com/office/powerpoint/2010/main" val="2231660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ACAA-AF34-4183-9F75-5E1C5DB951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B7DC54-4535-4EA1-BADF-506A27104C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40A5A2-D3DA-427F-8405-2FA99AE630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9C295A-ACD9-49D3-95E7-670E101815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6CB6BB-FA44-4BA9-ABD7-C22F072575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F89746-78C6-4D2D-8A8C-A907224B501A}"/>
              </a:ext>
            </a:extLst>
          </p:cNvPr>
          <p:cNvSpPr>
            <a:spLocks noGrp="1"/>
          </p:cNvSpPr>
          <p:nvPr>
            <p:ph type="dt" sz="half" idx="10"/>
          </p:nvPr>
        </p:nvSpPr>
        <p:spPr/>
        <p:txBody>
          <a:bodyPr/>
          <a:lstStyle/>
          <a:p>
            <a:fld id="{2D8E4ABC-513D-4AC0-A95F-BB219D5A0695}" type="datetimeFigureOut">
              <a:rPr lang="en-US" smtClean="0"/>
              <a:t>6/5/2020</a:t>
            </a:fld>
            <a:endParaRPr lang="en-US"/>
          </a:p>
        </p:txBody>
      </p:sp>
      <p:sp>
        <p:nvSpPr>
          <p:cNvPr id="8" name="Footer Placeholder 7">
            <a:extLst>
              <a:ext uri="{FF2B5EF4-FFF2-40B4-BE49-F238E27FC236}">
                <a16:creationId xmlns:a16="http://schemas.microsoft.com/office/drawing/2014/main" id="{E16456CB-A8AF-490B-9030-0EDF580325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BD3B87-C153-4B3A-9D51-43D1CDE5CCA4}"/>
              </a:ext>
            </a:extLst>
          </p:cNvPr>
          <p:cNvSpPr>
            <a:spLocks noGrp="1"/>
          </p:cNvSpPr>
          <p:nvPr>
            <p:ph type="sldNum" sz="quarter" idx="12"/>
          </p:nvPr>
        </p:nvSpPr>
        <p:spPr/>
        <p:txBody>
          <a:bodyPr/>
          <a:lstStyle/>
          <a:p>
            <a:fld id="{937D6AFA-CA92-4656-9218-31389F250731}" type="slidenum">
              <a:rPr lang="en-US" smtClean="0"/>
              <a:t>‹#›</a:t>
            </a:fld>
            <a:endParaRPr lang="en-US"/>
          </a:p>
        </p:txBody>
      </p:sp>
    </p:spTree>
    <p:extLst>
      <p:ext uri="{BB962C8B-B14F-4D97-AF65-F5344CB8AC3E}">
        <p14:creationId xmlns:p14="http://schemas.microsoft.com/office/powerpoint/2010/main" val="22629171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77CF3-011A-4E11-B215-A8FE94102E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A9524B-4272-407C-80B9-2EC421BFD4CB}"/>
              </a:ext>
            </a:extLst>
          </p:cNvPr>
          <p:cNvSpPr>
            <a:spLocks noGrp="1"/>
          </p:cNvSpPr>
          <p:nvPr>
            <p:ph type="dt" sz="half" idx="10"/>
          </p:nvPr>
        </p:nvSpPr>
        <p:spPr/>
        <p:txBody>
          <a:bodyPr/>
          <a:lstStyle/>
          <a:p>
            <a:fld id="{2D8E4ABC-513D-4AC0-A95F-BB219D5A0695}" type="datetimeFigureOut">
              <a:rPr lang="en-US" smtClean="0"/>
              <a:t>6/5/2020</a:t>
            </a:fld>
            <a:endParaRPr lang="en-US"/>
          </a:p>
        </p:txBody>
      </p:sp>
      <p:sp>
        <p:nvSpPr>
          <p:cNvPr id="4" name="Footer Placeholder 3">
            <a:extLst>
              <a:ext uri="{FF2B5EF4-FFF2-40B4-BE49-F238E27FC236}">
                <a16:creationId xmlns:a16="http://schemas.microsoft.com/office/drawing/2014/main" id="{3FF22D06-B0C1-4F99-9E8F-A788412556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9C5170-0891-4A5C-8669-92A713679C6B}"/>
              </a:ext>
            </a:extLst>
          </p:cNvPr>
          <p:cNvSpPr>
            <a:spLocks noGrp="1"/>
          </p:cNvSpPr>
          <p:nvPr>
            <p:ph type="sldNum" sz="quarter" idx="12"/>
          </p:nvPr>
        </p:nvSpPr>
        <p:spPr/>
        <p:txBody>
          <a:bodyPr/>
          <a:lstStyle/>
          <a:p>
            <a:fld id="{937D6AFA-CA92-4656-9218-31389F250731}" type="slidenum">
              <a:rPr lang="en-US" smtClean="0"/>
              <a:t>‹#›</a:t>
            </a:fld>
            <a:endParaRPr lang="en-US"/>
          </a:p>
        </p:txBody>
      </p:sp>
    </p:spTree>
    <p:extLst>
      <p:ext uri="{BB962C8B-B14F-4D97-AF65-F5344CB8AC3E}">
        <p14:creationId xmlns:p14="http://schemas.microsoft.com/office/powerpoint/2010/main" val="8772492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641E44-5AB3-4F2A-BD35-5E0434794175}"/>
              </a:ext>
            </a:extLst>
          </p:cNvPr>
          <p:cNvSpPr>
            <a:spLocks noGrp="1"/>
          </p:cNvSpPr>
          <p:nvPr>
            <p:ph type="dt" sz="half" idx="10"/>
          </p:nvPr>
        </p:nvSpPr>
        <p:spPr/>
        <p:txBody>
          <a:bodyPr/>
          <a:lstStyle/>
          <a:p>
            <a:fld id="{2D8E4ABC-513D-4AC0-A95F-BB219D5A0695}" type="datetimeFigureOut">
              <a:rPr lang="en-US" smtClean="0"/>
              <a:t>6/5/2020</a:t>
            </a:fld>
            <a:endParaRPr lang="en-US"/>
          </a:p>
        </p:txBody>
      </p:sp>
      <p:sp>
        <p:nvSpPr>
          <p:cNvPr id="3" name="Footer Placeholder 2">
            <a:extLst>
              <a:ext uri="{FF2B5EF4-FFF2-40B4-BE49-F238E27FC236}">
                <a16:creationId xmlns:a16="http://schemas.microsoft.com/office/drawing/2014/main" id="{7DA3F8FF-FD19-40E5-A362-8DFB0F899B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93C028-5FB0-4D1F-ABFF-A90258E08BBE}"/>
              </a:ext>
            </a:extLst>
          </p:cNvPr>
          <p:cNvSpPr>
            <a:spLocks noGrp="1"/>
          </p:cNvSpPr>
          <p:nvPr>
            <p:ph type="sldNum" sz="quarter" idx="12"/>
          </p:nvPr>
        </p:nvSpPr>
        <p:spPr/>
        <p:txBody>
          <a:bodyPr/>
          <a:lstStyle/>
          <a:p>
            <a:fld id="{937D6AFA-CA92-4656-9218-31389F250731}" type="slidenum">
              <a:rPr lang="en-US" smtClean="0"/>
              <a:t>‹#›</a:t>
            </a:fld>
            <a:endParaRPr lang="en-US"/>
          </a:p>
        </p:txBody>
      </p:sp>
    </p:spTree>
    <p:extLst>
      <p:ext uri="{BB962C8B-B14F-4D97-AF65-F5344CB8AC3E}">
        <p14:creationId xmlns:p14="http://schemas.microsoft.com/office/powerpoint/2010/main" val="55544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303EE-792D-4F21-9727-182C5633C3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89FA05-0DCF-4EF9-B66D-DA74DE691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2C20D5-78DD-4AC0-AF3B-3F546947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216817-7760-4B2E-891B-1FCBD97C6D93}"/>
              </a:ext>
            </a:extLst>
          </p:cNvPr>
          <p:cNvSpPr>
            <a:spLocks noGrp="1"/>
          </p:cNvSpPr>
          <p:nvPr>
            <p:ph type="dt" sz="half" idx="10"/>
          </p:nvPr>
        </p:nvSpPr>
        <p:spPr/>
        <p:txBody>
          <a:bodyPr/>
          <a:lstStyle/>
          <a:p>
            <a:fld id="{2D8E4ABC-513D-4AC0-A95F-BB219D5A0695}" type="datetimeFigureOut">
              <a:rPr lang="en-US" smtClean="0"/>
              <a:t>6/5/2020</a:t>
            </a:fld>
            <a:endParaRPr lang="en-US"/>
          </a:p>
        </p:txBody>
      </p:sp>
      <p:sp>
        <p:nvSpPr>
          <p:cNvPr id="6" name="Footer Placeholder 5">
            <a:extLst>
              <a:ext uri="{FF2B5EF4-FFF2-40B4-BE49-F238E27FC236}">
                <a16:creationId xmlns:a16="http://schemas.microsoft.com/office/drawing/2014/main" id="{71DCDD92-101C-466C-94B8-5B6EE83205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E709F5-C2C6-46B6-B985-F3DE41198C19}"/>
              </a:ext>
            </a:extLst>
          </p:cNvPr>
          <p:cNvSpPr>
            <a:spLocks noGrp="1"/>
          </p:cNvSpPr>
          <p:nvPr>
            <p:ph type="sldNum" sz="quarter" idx="12"/>
          </p:nvPr>
        </p:nvSpPr>
        <p:spPr/>
        <p:txBody>
          <a:bodyPr/>
          <a:lstStyle/>
          <a:p>
            <a:fld id="{937D6AFA-CA92-4656-9218-31389F250731}" type="slidenum">
              <a:rPr lang="en-US" smtClean="0"/>
              <a:t>‹#›</a:t>
            </a:fld>
            <a:endParaRPr lang="en-US"/>
          </a:p>
        </p:txBody>
      </p:sp>
    </p:spTree>
    <p:extLst>
      <p:ext uri="{BB962C8B-B14F-4D97-AF65-F5344CB8AC3E}">
        <p14:creationId xmlns:p14="http://schemas.microsoft.com/office/powerpoint/2010/main" val="36031247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B9257-BD9C-495D-9105-2A773C2905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922271-67B7-4386-8E2A-6F339F2752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4BCA70-0598-4AA9-896D-EFBD747DE7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6602D4-F786-4CBF-A981-0342CD684D24}"/>
              </a:ext>
            </a:extLst>
          </p:cNvPr>
          <p:cNvSpPr>
            <a:spLocks noGrp="1"/>
          </p:cNvSpPr>
          <p:nvPr>
            <p:ph type="dt" sz="half" idx="10"/>
          </p:nvPr>
        </p:nvSpPr>
        <p:spPr/>
        <p:txBody>
          <a:bodyPr/>
          <a:lstStyle/>
          <a:p>
            <a:fld id="{2D8E4ABC-513D-4AC0-A95F-BB219D5A0695}" type="datetimeFigureOut">
              <a:rPr lang="en-US" smtClean="0"/>
              <a:t>6/5/2020</a:t>
            </a:fld>
            <a:endParaRPr lang="en-US"/>
          </a:p>
        </p:txBody>
      </p:sp>
      <p:sp>
        <p:nvSpPr>
          <p:cNvPr id="6" name="Footer Placeholder 5">
            <a:extLst>
              <a:ext uri="{FF2B5EF4-FFF2-40B4-BE49-F238E27FC236}">
                <a16:creationId xmlns:a16="http://schemas.microsoft.com/office/drawing/2014/main" id="{93ABE465-54E0-4BC6-B23E-063927E6A9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E8848C-E086-4C23-B523-4005B6938C5D}"/>
              </a:ext>
            </a:extLst>
          </p:cNvPr>
          <p:cNvSpPr>
            <a:spLocks noGrp="1"/>
          </p:cNvSpPr>
          <p:nvPr>
            <p:ph type="sldNum" sz="quarter" idx="12"/>
          </p:nvPr>
        </p:nvSpPr>
        <p:spPr/>
        <p:txBody>
          <a:bodyPr/>
          <a:lstStyle/>
          <a:p>
            <a:fld id="{937D6AFA-CA92-4656-9218-31389F250731}" type="slidenum">
              <a:rPr lang="en-US" smtClean="0"/>
              <a:t>‹#›</a:t>
            </a:fld>
            <a:endParaRPr lang="en-US"/>
          </a:p>
        </p:txBody>
      </p:sp>
    </p:spTree>
    <p:extLst>
      <p:ext uri="{BB962C8B-B14F-4D97-AF65-F5344CB8AC3E}">
        <p14:creationId xmlns:p14="http://schemas.microsoft.com/office/powerpoint/2010/main" val="170299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759B1-BAED-47DA-891A-18A609A09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4ED4D3-1FBE-47F0-A575-90FC96CB6F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1707D-524C-4946-A523-16DE5A461EAA}"/>
              </a:ext>
            </a:extLst>
          </p:cNvPr>
          <p:cNvSpPr>
            <a:spLocks noGrp="1"/>
          </p:cNvSpPr>
          <p:nvPr>
            <p:ph type="dt" sz="half" idx="10"/>
          </p:nvPr>
        </p:nvSpPr>
        <p:spPr/>
        <p:txBody>
          <a:bodyPr/>
          <a:lstStyle/>
          <a:p>
            <a:fld id="{80890A05-4ECE-47F3-AA9A-97701D5DAF34}" type="datetimeFigureOut">
              <a:rPr lang="en-US" smtClean="0"/>
              <a:t>6/5/2020</a:t>
            </a:fld>
            <a:endParaRPr lang="en-US"/>
          </a:p>
        </p:txBody>
      </p:sp>
      <p:sp>
        <p:nvSpPr>
          <p:cNvPr id="5" name="Footer Placeholder 4">
            <a:extLst>
              <a:ext uri="{FF2B5EF4-FFF2-40B4-BE49-F238E27FC236}">
                <a16:creationId xmlns:a16="http://schemas.microsoft.com/office/drawing/2014/main" id="{0812E0B9-4190-4DB5-8A07-2816EF271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42CC0-98CE-4EA2-ADDF-332A86C39A48}"/>
              </a:ext>
            </a:extLst>
          </p:cNvPr>
          <p:cNvSpPr>
            <a:spLocks noGrp="1"/>
          </p:cNvSpPr>
          <p:nvPr>
            <p:ph type="sldNum" sz="quarter" idx="12"/>
          </p:nvPr>
        </p:nvSpPr>
        <p:spPr/>
        <p:txBody>
          <a:bodyPr/>
          <a:lstStyle/>
          <a:p>
            <a:fld id="{FFA19437-594F-495F-B038-0D3615B2286A}" type="slidenum">
              <a:rPr lang="en-US" smtClean="0"/>
              <a:t>‹#›</a:t>
            </a:fld>
            <a:endParaRPr lang="en-US"/>
          </a:p>
        </p:txBody>
      </p:sp>
    </p:spTree>
    <p:extLst>
      <p:ext uri="{BB962C8B-B14F-4D97-AF65-F5344CB8AC3E}">
        <p14:creationId xmlns:p14="http://schemas.microsoft.com/office/powerpoint/2010/main" val="36918326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B127-1A09-401D-B0F7-4EB0B4B53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C091BB-0889-4687-B87E-A82B270ED8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13A1E-009A-4B3E-AD8A-4265593E4200}"/>
              </a:ext>
            </a:extLst>
          </p:cNvPr>
          <p:cNvSpPr>
            <a:spLocks noGrp="1"/>
          </p:cNvSpPr>
          <p:nvPr>
            <p:ph type="dt" sz="half" idx="10"/>
          </p:nvPr>
        </p:nvSpPr>
        <p:spPr/>
        <p:txBody>
          <a:bodyPr/>
          <a:lstStyle/>
          <a:p>
            <a:fld id="{2D8E4ABC-513D-4AC0-A95F-BB219D5A0695}" type="datetimeFigureOut">
              <a:rPr lang="en-US" smtClean="0"/>
              <a:t>6/5/2020</a:t>
            </a:fld>
            <a:endParaRPr lang="en-US"/>
          </a:p>
        </p:txBody>
      </p:sp>
      <p:sp>
        <p:nvSpPr>
          <p:cNvPr id="5" name="Footer Placeholder 4">
            <a:extLst>
              <a:ext uri="{FF2B5EF4-FFF2-40B4-BE49-F238E27FC236}">
                <a16:creationId xmlns:a16="http://schemas.microsoft.com/office/drawing/2014/main" id="{F44596E0-9A98-49EB-8777-6D230589B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67A13A-489B-45C3-B0D5-200F8F24DAB5}"/>
              </a:ext>
            </a:extLst>
          </p:cNvPr>
          <p:cNvSpPr>
            <a:spLocks noGrp="1"/>
          </p:cNvSpPr>
          <p:nvPr>
            <p:ph type="sldNum" sz="quarter" idx="12"/>
          </p:nvPr>
        </p:nvSpPr>
        <p:spPr/>
        <p:txBody>
          <a:bodyPr/>
          <a:lstStyle/>
          <a:p>
            <a:fld id="{937D6AFA-CA92-4656-9218-31389F250731}" type="slidenum">
              <a:rPr lang="en-US" smtClean="0"/>
              <a:t>‹#›</a:t>
            </a:fld>
            <a:endParaRPr lang="en-US"/>
          </a:p>
        </p:txBody>
      </p:sp>
    </p:spTree>
    <p:extLst>
      <p:ext uri="{BB962C8B-B14F-4D97-AF65-F5344CB8AC3E}">
        <p14:creationId xmlns:p14="http://schemas.microsoft.com/office/powerpoint/2010/main" val="1098530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2D85AF-FEA4-4477-9F51-08D5C6D5B1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C3F894-2AA3-4933-9DFE-D1164FB342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3DFDE-B6B3-48A4-A04C-AE76D76B10BC}"/>
              </a:ext>
            </a:extLst>
          </p:cNvPr>
          <p:cNvSpPr>
            <a:spLocks noGrp="1"/>
          </p:cNvSpPr>
          <p:nvPr>
            <p:ph type="dt" sz="half" idx="10"/>
          </p:nvPr>
        </p:nvSpPr>
        <p:spPr/>
        <p:txBody>
          <a:bodyPr/>
          <a:lstStyle/>
          <a:p>
            <a:fld id="{2D8E4ABC-513D-4AC0-A95F-BB219D5A0695}" type="datetimeFigureOut">
              <a:rPr lang="en-US" smtClean="0"/>
              <a:t>6/5/2020</a:t>
            </a:fld>
            <a:endParaRPr lang="en-US"/>
          </a:p>
        </p:txBody>
      </p:sp>
      <p:sp>
        <p:nvSpPr>
          <p:cNvPr id="5" name="Footer Placeholder 4">
            <a:extLst>
              <a:ext uri="{FF2B5EF4-FFF2-40B4-BE49-F238E27FC236}">
                <a16:creationId xmlns:a16="http://schemas.microsoft.com/office/drawing/2014/main" id="{12A68381-8DD9-4E48-99FE-D7059439D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F42F3-BFBD-452C-9C08-3BC7CC302BF6}"/>
              </a:ext>
            </a:extLst>
          </p:cNvPr>
          <p:cNvSpPr>
            <a:spLocks noGrp="1"/>
          </p:cNvSpPr>
          <p:nvPr>
            <p:ph type="sldNum" sz="quarter" idx="12"/>
          </p:nvPr>
        </p:nvSpPr>
        <p:spPr/>
        <p:txBody>
          <a:bodyPr/>
          <a:lstStyle/>
          <a:p>
            <a:fld id="{937D6AFA-CA92-4656-9218-31389F250731}" type="slidenum">
              <a:rPr lang="en-US" smtClean="0"/>
              <a:t>‹#›</a:t>
            </a:fld>
            <a:endParaRPr lang="en-US"/>
          </a:p>
        </p:txBody>
      </p:sp>
    </p:spTree>
    <p:extLst>
      <p:ext uri="{BB962C8B-B14F-4D97-AF65-F5344CB8AC3E}">
        <p14:creationId xmlns:p14="http://schemas.microsoft.com/office/powerpoint/2010/main" val="1547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rgbClr val="7C8A2E"/>
                </a:solidFill>
              </a:defRPr>
            </a:lvl1pPr>
          </a:lstStyle>
          <a:p>
            <a:r>
              <a:rPr lang="en-US"/>
              <a:t>Click to edit Master title style</a:t>
            </a:r>
          </a:p>
        </p:txBody>
      </p:sp>
      <p:sp>
        <p:nvSpPr>
          <p:cNvPr id="3" name="Content Placeholder 2"/>
          <p:cNvSpPr>
            <a:spLocks noGrp="1"/>
          </p:cNvSpPr>
          <p:nvPr>
            <p:ph sz="half" idx="1"/>
          </p:nvPr>
        </p:nvSpPr>
        <p:spPr>
          <a:xfrm>
            <a:off x="838200" y="1825626"/>
            <a:ext cx="5181600" cy="21668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6"/>
            <a:ext cx="5181600" cy="21668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sz="half" idx="10"/>
          </p:nvPr>
        </p:nvSpPr>
        <p:spPr>
          <a:xfrm>
            <a:off x="838200" y="4202434"/>
            <a:ext cx="5181600" cy="21668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p:cNvSpPr>
            <a:spLocks noGrp="1"/>
          </p:cNvSpPr>
          <p:nvPr>
            <p:ph sz="half" idx="11"/>
          </p:nvPr>
        </p:nvSpPr>
        <p:spPr>
          <a:xfrm>
            <a:off x="6172200" y="4218200"/>
            <a:ext cx="5181600" cy="21668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104454" y="1825626"/>
            <a:ext cx="0" cy="46382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46147" y="4071168"/>
            <a:ext cx="1052078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Picture Placeholder 11"/>
          <p:cNvSpPr>
            <a:spLocks noGrp="1"/>
          </p:cNvSpPr>
          <p:nvPr>
            <p:ph type="pic" sz="quarter" idx="12"/>
          </p:nvPr>
        </p:nvSpPr>
        <p:spPr>
          <a:xfrm>
            <a:off x="2441575" y="1895885"/>
            <a:ext cx="3578225" cy="2105025"/>
          </a:xfrm>
        </p:spPr>
        <p:txBody>
          <a:bodyPr/>
          <a:lstStyle/>
          <a:p>
            <a:endParaRPr lang="en-US"/>
          </a:p>
        </p:txBody>
      </p:sp>
      <p:sp>
        <p:nvSpPr>
          <p:cNvPr id="13" name="Picture Placeholder 11"/>
          <p:cNvSpPr>
            <a:spLocks noGrp="1"/>
          </p:cNvSpPr>
          <p:nvPr>
            <p:ph type="pic" sz="quarter" idx="13"/>
          </p:nvPr>
        </p:nvSpPr>
        <p:spPr>
          <a:xfrm>
            <a:off x="2441574" y="4286993"/>
            <a:ext cx="3578225" cy="2105025"/>
          </a:xfrm>
        </p:spPr>
        <p:txBody>
          <a:bodyPr/>
          <a:lstStyle/>
          <a:p>
            <a:endParaRPr lang="en-US"/>
          </a:p>
        </p:txBody>
      </p:sp>
      <p:sp>
        <p:nvSpPr>
          <p:cNvPr id="14" name="Picture Placeholder 11"/>
          <p:cNvSpPr>
            <a:spLocks noGrp="1"/>
          </p:cNvSpPr>
          <p:nvPr>
            <p:ph type="pic" sz="quarter" idx="14"/>
          </p:nvPr>
        </p:nvSpPr>
        <p:spPr>
          <a:xfrm>
            <a:off x="7747180" y="1887313"/>
            <a:ext cx="3578225" cy="2105025"/>
          </a:xfrm>
        </p:spPr>
        <p:txBody>
          <a:bodyPr/>
          <a:lstStyle/>
          <a:p>
            <a:endParaRPr lang="en-US"/>
          </a:p>
        </p:txBody>
      </p:sp>
      <p:sp>
        <p:nvSpPr>
          <p:cNvPr id="15" name="Picture Placeholder 11"/>
          <p:cNvSpPr>
            <a:spLocks noGrp="1"/>
          </p:cNvSpPr>
          <p:nvPr>
            <p:ph type="pic" sz="quarter" idx="15"/>
          </p:nvPr>
        </p:nvSpPr>
        <p:spPr>
          <a:xfrm>
            <a:off x="7747180" y="4264245"/>
            <a:ext cx="3578225" cy="2105025"/>
          </a:xfrm>
        </p:spPr>
        <p:txBody>
          <a:bodyPr/>
          <a:lstStyle/>
          <a:p>
            <a:endParaRPr lang="en-US"/>
          </a:p>
        </p:txBody>
      </p:sp>
    </p:spTree>
    <p:extLst>
      <p:ext uri="{BB962C8B-B14F-4D97-AF65-F5344CB8AC3E}">
        <p14:creationId xmlns:p14="http://schemas.microsoft.com/office/powerpoint/2010/main" val="1133048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5"/>
          </p:nvPr>
        </p:nvSpPr>
        <p:spPr>
          <a:xfrm>
            <a:off x="838200" y="712373"/>
            <a:ext cx="3349625" cy="2633662"/>
          </a:xfrm>
        </p:spPr>
        <p:txBody>
          <a:bodyPr/>
          <a:lstStyle/>
          <a:p>
            <a:endParaRPr lang="en-US"/>
          </a:p>
        </p:txBody>
      </p:sp>
      <p:sp>
        <p:nvSpPr>
          <p:cNvPr id="11" name="Picture Placeholder 10"/>
          <p:cNvSpPr>
            <a:spLocks noGrp="1"/>
          </p:cNvSpPr>
          <p:nvPr>
            <p:ph type="pic" sz="quarter" idx="16"/>
          </p:nvPr>
        </p:nvSpPr>
        <p:spPr>
          <a:xfrm>
            <a:off x="4432300" y="712373"/>
            <a:ext cx="3348908" cy="2633662"/>
          </a:xfrm>
        </p:spPr>
        <p:txBody>
          <a:bodyPr/>
          <a:lstStyle/>
          <a:p>
            <a:endParaRPr lang="en-US"/>
          </a:p>
        </p:txBody>
      </p:sp>
      <p:sp>
        <p:nvSpPr>
          <p:cNvPr id="13" name="Picture Placeholder 12"/>
          <p:cNvSpPr>
            <a:spLocks noGrp="1"/>
          </p:cNvSpPr>
          <p:nvPr>
            <p:ph type="pic" sz="quarter" idx="17"/>
          </p:nvPr>
        </p:nvSpPr>
        <p:spPr>
          <a:xfrm>
            <a:off x="8024813" y="712373"/>
            <a:ext cx="3336925" cy="2633662"/>
          </a:xfrm>
        </p:spPr>
        <p:txBody>
          <a:bodyPr/>
          <a:lstStyle/>
          <a:p>
            <a:endParaRPr lang="en-US"/>
          </a:p>
        </p:txBody>
      </p:sp>
      <p:sp>
        <p:nvSpPr>
          <p:cNvPr id="14" name="Picture Placeholder 8"/>
          <p:cNvSpPr>
            <a:spLocks noGrp="1"/>
          </p:cNvSpPr>
          <p:nvPr>
            <p:ph type="pic" sz="quarter" idx="18"/>
          </p:nvPr>
        </p:nvSpPr>
        <p:spPr>
          <a:xfrm>
            <a:off x="844828" y="3515207"/>
            <a:ext cx="3349625" cy="2633662"/>
          </a:xfrm>
        </p:spPr>
        <p:txBody>
          <a:bodyPr/>
          <a:lstStyle/>
          <a:p>
            <a:endParaRPr lang="en-US"/>
          </a:p>
        </p:txBody>
      </p:sp>
      <p:sp>
        <p:nvSpPr>
          <p:cNvPr id="15" name="Picture Placeholder 10"/>
          <p:cNvSpPr>
            <a:spLocks noGrp="1"/>
          </p:cNvSpPr>
          <p:nvPr>
            <p:ph type="pic" sz="quarter" idx="19"/>
          </p:nvPr>
        </p:nvSpPr>
        <p:spPr>
          <a:xfrm>
            <a:off x="4438928" y="3515207"/>
            <a:ext cx="3348908" cy="2633662"/>
          </a:xfrm>
        </p:spPr>
        <p:txBody>
          <a:bodyPr/>
          <a:lstStyle/>
          <a:p>
            <a:endParaRPr lang="en-US"/>
          </a:p>
        </p:txBody>
      </p:sp>
      <p:sp>
        <p:nvSpPr>
          <p:cNvPr id="16" name="Picture Placeholder 12"/>
          <p:cNvSpPr>
            <a:spLocks noGrp="1"/>
          </p:cNvSpPr>
          <p:nvPr>
            <p:ph type="pic" sz="quarter" idx="20"/>
          </p:nvPr>
        </p:nvSpPr>
        <p:spPr>
          <a:xfrm>
            <a:off x="8031441" y="3515207"/>
            <a:ext cx="3336925" cy="2633662"/>
          </a:xfrm>
        </p:spPr>
        <p:txBody>
          <a:bodyPr/>
          <a:lstStyle/>
          <a:p>
            <a:endParaRPr lang="en-US"/>
          </a:p>
        </p:txBody>
      </p:sp>
    </p:spTree>
    <p:extLst>
      <p:ext uri="{BB962C8B-B14F-4D97-AF65-F5344CB8AC3E}">
        <p14:creationId xmlns:p14="http://schemas.microsoft.com/office/powerpoint/2010/main" val="1822131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18DE320-1D70-FA48-8C91-404B925F2BBF}"/>
              </a:ext>
            </a:extLst>
          </p:cNvPr>
          <p:cNvSpPr>
            <a:spLocks noGrp="1"/>
          </p:cNvSpPr>
          <p:nvPr>
            <p:ph type="pic" sz="quarter" idx="12"/>
          </p:nvPr>
        </p:nvSpPr>
        <p:spPr>
          <a:xfrm>
            <a:off x="1" y="0"/>
            <a:ext cx="12192000" cy="6858000"/>
          </a:xfrm>
          <a:prstGeom prst="rect">
            <a:avLst/>
          </a:prstGeom>
        </p:spPr>
        <p:txBody>
          <a:bodyPr/>
          <a:lstStyle>
            <a:lvl1pPr marL="0" indent="0">
              <a:buNone/>
              <a:defRPr/>
            </a:lvl1pPr>
          </a:lstStyle>
          <a:p>
            <a:endParaRPr lang="en-US" dirty="0"/>
          </a:p>
        </p:txBody>
      </p:sp>
      <p:sp>
        <p:nvSpPr>
          <p:cNvPr id="2" name="Title 1">
            <a:extLst>
              <a:ext uri="{FF2B5EF4-FFF2-40B4-BE49-F238E27FC236}">
                <a16:creationId xmlns:a16="http://schemas.microsoft.com/office/drawing/2014/main" id="{D1570EDA-3E19-D340-8F90-0025413D7AEB}"/>
              </a:ext>
            </a:extLst>
          </p:cNvPr>
          <p:cNvSpPr>
            <a:spLocks noGrp="1"/>
          </p:cNvSpPr>
          <p:nvPr>
            <p:ph type="title" hasCustomPrompt="1"/>
          </p:nvPr>
        </p:nvSpPr>
        <p:spPr>
          <a:xfrm>
            <a:off x="2032212" y="472459"/>
            <a:ext cx="3340354" cy="485806"/>
          </a:xfrm>
          <a:prstGeom prst="rect">
            <a:avLst/>
          </a:prstGeom>
        </p:spPr>
        <p:txBody>
          <a:bodyPr/>
          <a:lstStyle>
            <a:lvl1pPr>
              <a:defRPr i="1">
                <a:solidFill>
                  <a:srgbClr val="44546A"/>
                </a:solidFill>
              </a:defRPr>
            </a:lvl1pPr>
          </a:lstStyle>
          <a:p>
            <a:r>
              <a:rPr lang="en-US" dirty="0"/>
              <a:t>Country</a:t>
            </a:r>
          </a:p>
        </p:txBody>
      </p:sp>
      <p:sp>
        <p:nvSpPr>
          <p:cNvPr id="5" name="Text Placeholder 4">
            <a:extLst>
              <a:ext uri="{FF2B5EF4-FFF2-40B4-BE49-F238E27FC236}">
                <a16:creationId xmlns:a16="http://schemas.microsoft.com/office/drawing/2014/main" id="{40374C77-8F71-AB4C-A9AC-60817CA37474}"/>
              </a:ext>
            </a:extLst>
          </p:cNvPr>
          <p:cNvSpPr>
            <a:spLocks noGrp="1"/>
          </p:cNvSpPr>
          <p:nvPr>
            <p:ph type="body" sz="quarter" idx="11" hasCustomPrompt="1"/>
          </p:nvPr>
        </p:nvSpPr>
        <p:spPr>
          <a:xfrm>
            <a:off x="429208" y="1362270"/>
            <a:ext cx="4982547" cy="956724"/>
          </a:xfrm>
          <a:prstGeom prst="rect">
            <a:avLst/>
          </a:prstGeom>
        </p:spPr>
        <p:txBody>
          <a:bodyPr/>
          <a:lstStyle>
            <a:lvl1pPr marL="457200" indent="-457200">
              <a:buFont typeface="Arial" panose="020B0604020202020204" pitchFamily="34" charset="0"/>
              <a:buChar char="•"/>
              <a:defRPr b="0" i="0">
                <a:solidFill>
                  <a:srgbClr val="44546A"/>
                </a:solidFill>
                <a:latin typeface="Proxima Nova Light" panose="02000506030000020004" pitchFamily="2" charset="0"/>
              </a:defRPr>
            </a:lvl1pPr>
          </a:lstStyle>
          <a:p>
            <a:pPr lvl="0"/>
            <a:r>
              <a:rPr lang="en-US" dirty="0"/>
              <a:t>Click to add text</a:t>
            </a:r>
          </a:p>
        </p:txBody>
      </p:sp>
      <p:sp>
        <p:nvSpPr>
          <p:cNvPr id="7" name="TextBox 6">
            <a:extLst>
              <a:ext uri="{FF2B5EF4-FFF2-40B4-BE49-F238E27FC236}">
                <a16:creationId xmlns:a16="http://schemas.microsoft.com/office/drawing/2014/main" id="{D7FE2002-95B2-D94F-B6CB-2476C4A3D361}"/>
              </a:ext>
            </a:extLst>
          </p:cNvPr>
          <p:cNvSpPr txBox="1"/>
          <p:nvPr userDrawn="1"/>
        </p:nvSpPr>
        <p:spPr>
          <a:xfrm>
            <a:off x="485252" y="263442"/>
            <a:ext cx="1380865" cy="677108"/>
          </a:xfrm>
          <a:prstGeom prst="rect">
            <a:avLst/>
          </a:prstGeom>
          <a:noFill/>
        </p:spPr>
        <p:txBody>
          <a:bodyPr wrap="square" rtlCol="0" anchor="t">
            <a:spAutoFit/>
          </a:bodyPr>
          <a:lstStyle/>
          <a:p>
            <a:r>
              <a:rPr lang="en-US" sz="3800" b="0" i="0" spc="300" dirty="0">
                <a:solidFill>
                  <a:srgbClr val="44546A"/>
                </a:solidFill>
                <a:latin typeface="Proxima Nova Light" panose="02000506030000020004" pitchFamily="2" charset="0"/>
              </a:rPr>
              <a:t>MAP</a:t>
            </a:r>
            <a:endParaRPr lang="en-US" sz="3800" b="0" i="0" dirty="0">
              <a:solidFill>
                <a:srgbClr val="44546A"/>
              </a:solidFill>
              <a:latin typeface="Proxima Nova Thin" panose="02000506030000020004" pitchFamily="2" charset="77"/>
            </a:endParaRPr>
          </a:p>
        </p:txBody>
      </p:sp>
      <p:cxnSp>
        <p:nvCxnSpPr>
          <p:cNvPr id="8" name="Straight Connector 7">
            <a:extLst>
              <a:ext uri="{FF2B5EF4-FFF2-40B4-BE49-F238E27FC236}">
                <a16:creationId xmlns:a16="http://schemas.microsoft.com/office/drawing/2014/main" id="{22080C4E-3AC0-A542-B175-F37FDE739807}"/>
              </a:ext>
            </a:extLst>
          </p:cNvPr>
          <p:cNvCxnSpPr/>
          <p:nvPr userDrawn="1"/>
        </p:nvCxnSpPr>
        <p:spPr>
          <a:xfrm>
            <a:off x="1824325" y="366083"/>
            <a:ext cx="0" cy="538609"/>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11">
            <a:extLst>
              <a:ext uri="{FF2B5EF4-FFF2-40B4-BE49-F238E27FC236}">
                <a16:creationId xmlns:a16="http://schemas.microsoft.com/office/drawing/2014/main" id="{8C615C86-26DD-5E44-A15D-AFACD6D5467A}"/>
              </a:ext>
            </a:extLst>
          </p:cNvPr>
          <p:cNvSpPr txBox="1">
            <a:spLocks/>
          </p:cNvSpPr>
          <p:nvPr userDrawn="1"/>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10" name="Picture 9">
            <a:extLst>
              <a:ext uri="{FF2B5EF4-FFF2-40B4-BE49-F238E27FC236}">
                <a16:creationId xmlns:a16="http://schemas.microsoft.com/office/drawing/2014/main" id="{12B8D617-88A8-A24A-9B78-CB7579E86FD0}"/>
              </a:ext>
            </a:extLst>
          </p:cNvPr>
          <p:cNvPicPr>
            <a:picLocks noChangeAspect="1"/>
          </p:cNvPicPr>
          <p:nvPr userDrawn="1"/>
        </p:nvPicPr>
        <p:blipFill>
          <a:blip r:embed="rId2"/>
          <a:stretch>
            <a:fillRect/>
          </a:stretch>
        </p:blipFill>
        <p:spPr>
          <a:xfrm>
            <a:off x="11444141" y="-37709"/>
            <a:ext cx="763571" cy="621511"/>
          </a:xfrm>
          <a:prstGeom prst="rect">
            <a:avLst/>
          </a:prstGeom>
        </p:spPr>
      </p:pic>
    </p:spTree>
    <p:extLst>
      <p:ext uri="{BB962C8B-B14F-4D97-AF65-F5344CB8AC3E}">
        <p14:creationId xmlns:p14="http://schemas.microsoft.com/office/powerpoint/2010/main" val="2772219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D89A01-3B0B-B54B-AD1C-222EC6146BF3}"/>
              </a:ext>
            </a:extLst>
          </p:cNvPr>
          <p:cNvSpPr>
            <a:spLocks noGrp="1"/>
          </p:cNvSpPr>
          <p:nvPr>
            <p:ph type="pic" sz="quarter" idx="10"/>
          </p:nvPr>
        </p:nvSpPr>
        <p:spPr>
          <a:xfrm>
            <a:off x="0" y="971550"/>
            <a:ext cx="12192000" cy="5886450"/>
          </a:xfrm>
          <a:prstGeom prst="rect">
            <a:avLst/>
          </a:prstGeom>
        </p:spPr>
        <p:txBody>
          <a:bodyPr/>
          <a:lstStyle>
            <a:lvl1pPr marL="0" indent="0">
              <a:buNone/>
              <a:defRPr/>
            </a:lvl1pPr>
          </a:lstStyle>
          <a:p>
            <a:endParaRPr lang="en-US" dirty="0"/>
          </a:p>
        </p:txBody>
      </p:sp>
      <p:sp>
        <p:nvSpPr>
          <p:cNvPr id="2" name="Title 1">
            <a:extLst>
              <a:ext uri="{FF2B5EF4-FFF2-40B4-BE49-F238E27FC236}">
                <a16:creationId xmlns:a16="http://schemas.microsoft.com/office/drawing/2014/main" id="{32248805-2C46-024D-84C0-1FEEBA6CFAC2}"/>
              </a:ext>
            </a:extLst>
          </p:cNvPr>
          <p:cNvSpPr>
            <a:spLocks noGrp="1"/>
          </p:cNvSpPr>
          <p:nvPr>
            <p:ph type="title" hasCustomPrompt="1"/>
          </p:nvPr>
        </p:nvSpPr>
        <p:spPr>
          <a:xfrm>
            <a:off x="2014756" y="478413"/>
            <a:ext cx="6214844" cy="606203"/>
          </a:xfrm>
          <a:prstGeom prst="rect">
            <a:avLst/>
          </a:prstGeom>
        </p:spPr>
        <p:txBody>
          <a:bodyPr/>
          <a:lstStyle>
            <a:lvl1pPr>
              <a:defRPr>
                <a:solidFill>
                  <a:srgbClr val="44546A"/>
                </a:solidFill>
              </a:defRPr>
            </a:lvl1pPr>
          </a:lstStyle>
          <a:p>
            <a:r>
              <a:rPr lang="en-US" dirty="0"/>
              <a:t>REGION</a:t>
            </a:r>
          </a:p>
        </p:txBody>
      </p:sp>
      <p:sp>
        <p:nvSpPr>
          <p:cNvPr id="3" name="Content Placeholder 2">
            <a:extLst>
              <a:ext uri="{FF2B5EF4-FFF2-40B4-BE49-F238E27FC236}">
                <a16:creationId xmlns:a16="http://schemas.microsoft.com/office/drawing/2014/main" id="{8E8A6C92-9A33-AB44-91BE-4ED2CEB503FD}"/>
              </a:ext>
            </a:extLst>
          </p:cNvPr>
          <p:cNvSpPr>
            <a:spLocks noGrp="1"/>
          </p:cNvSpPr>
          <p:nvPr>
            <p:ph idx="1" hasCustomPrompt="1"/>
          </p:nvPr>
        </p:nvSpPr>
        <p:spPr>
          <a:xfrm>
            <a:off x="429224" y="1455576"/>
            <a:ext cx="4982532" cy="4225033"/>
          </a:xfrm>
          <a:prstGeom prst="rect">
            <a:avLst/>
          </a:prstGeom>
        </p:spPr>
        <p:txBody>
          <a:bodyPr/>
          <a:lstStyle>
            <a:lvl1pPr marL="457200" indent="-457200">
              <a:buFont typeface="Arial" panose="020B0604020202020204" pitchFamily="34" charset="0"/>
              <a:buChar char="•"/>
              <a:defRPr b="0" i="0">
                <a:latin typeface="Proxima Nova Light" panose="02000506030000020004" pitchFamily="2" charset="0"/>
              </a:defRPr>
            </a:lvl1pPr>
          </a:lstStyle>
          <a:p>
            <a:pPr lvl="0"/>
            <a:r>
              <a:rPr lang="en-US" dirty="0"/>
              <a:t>Click to add text</a:t>
            </a:r>
          </a:p>
        </p:txBody>
      </p:sp>
      <p:sp>
        <p:nvSpPr>
          <p:cNvPr id="6" name="Footer Placeholder 11">
            <a:extLst>
              <a:ext uri="{FF2B5EF4-FFF2-40B4-BE49-F238E27FC236}">
                <a16:creationId xmlns:a16="http://schemas.microsoft.com/office/drawing/2014/main" id="{329DA351-57EE-584C-B2E5-78F93761CFD1}"/>
              </a:ext>
            </a:extLst>
          </p:cNvPr>
          <p:cNvSpPr>
            <a:spLocks noGrp="1"/>
          </p:cNvSpPr>
          <p:nvPr>
            <p:ph type="ftr" sz="quarter" idx="3"/>
          </p:nvPr>
        </p:nvSpPr>
        <p:spPr>
          <a:xfrm>
            <a:off x="6659157" y="6444425"/>
            <a:ext cx="5365101" cy="365125"/>
          </a:xfrm>
          <a:prstGeom prst="rect">
            <a:avLst/>
          </a:prstGeom>
        </p:spPr>
        <p:txBody>
          <a:bodyPr vert="horz" lIns="91440" tIns="45720" rIns="91440" bIns="45720" rtlCol="0" anchor="ctr"/>
          <a:lstStyle>
            <a:lvl1pPr algn="l">
              <a:defRPr sz="1100">
                <a:solidFill>
                  <a:schemeClr val="tx1">
                    <a:tint val="75000"/>
                  </a:schemeClr>
                </a:solidFill>
                <a:latin typeface="Proxima Nova" panose="02000506030000020004" pitchFamily="2" charset="0"/>
              </a:defRPr>
            </a:lvl1pPr>
          </a:lstStyle>
          <a:p>
            <a:pPr algn="r"/>
            <a:endParaRPr lang="en-US" dirty="0">
              <a:solidFill>
                <a:schemeClr val="bg2">
                  <a:lumMod val="50000"/>
                </a:schemeClr>
              </a:solidFill>
            </a:endParaRPr>
          </a:p>
        </p:txBody>
      </p:sp>
      <p:sp>
        <p:nvSpPr>
          <p:cNvPr id="7" name="TextBox 6">
            <a:extLst>
              <a:ext uri="{FF2B5EF4-FFF2-40B4-BE49-F238E27FC236}">
                <a16:creationId xmlns:a16="http://schemas.microsoft.com/office/drawing/2014/main" id="{91C5C4BD-FDCB-A34C-9415-762647056028}"/>
              </a:ext>
            </a:extLst>
          </p:cNvPr>
          <p:cNvSpPr txBox="1"/>
          <p:nvPr userDrawn="1"/>
        </p:nvSpPr>
        <p:spPr>
          <a:xfrm>
            <a:off x="485252" y="263442"/>
            <a:ext cx="1380865" cy="677108"/>
          </a:xfrm>
          <a:prstGeom prst="rect">
            <a:avLst/>
          </a:prstGeom>
          <a:noFill/>
        </p:spPr>
        <p:txBody>
          <a:bodyPr wrap="square" rtlCol="0" anchor="t">
            <a:spAutoFit/>
          </a:bodyPr>
          <a:lstStyle/>
          <a:p>
            <a:r>
              <a:rPr lang="en-US" sz="3800" b="0" i="0" spc="300" dirty="0">
                <a:solidFill>
                  <a:srgbClr val="44546A"/>
                </a:solidFill>
                <a:latin typeface="Proxima Nova Light" panose="02000506030000020004" pitchFamily="2" charset="0"/>
              </a:rPr>
              <a:t>MAP</a:t>
            </a:r>
            <a:endParaRPr lang="en-US" sz="3800" b="0" i="0" dirty="0">
              <a:solidFill>
                <a:srgbClr val="44546A"/>
              </a:solidFill>
              <a:latin typeface="Proxima Nova Thin" panose="02000506030000020004" pitchFamily="2" charset="77"/>
            </a:endParaRPr>
          </a:p>
        </p:txBody>
      </p:sp>
      <p:cxnSp>
        <p:nvCxnSpPr>
          <p:cNvPr id="8" name="Straight Connector 7">
            <a:extLst>
              <a:ext uri="{FF2B5EF4-FFF2-40B4-BE49-F238E27FC236}">
                <a16:creationId xmlns:a16="http://schemas.microsoft.com/office/drawing/2014/main" id="{72CA80A6-53AD-6E40-947E-B6F73889CA67}"/>
              </a:ext>
            </a:extLst>
          </p:cNvPr>
          <p:cNvCxnSpPr/>
          <p:nvPr userDrawn="1"/>
        </p:nvCxnSpPr>
        <p:spPr>
          <a:xfrm>
            <a:off x="1824325" y="366083"/>
            <a:ext cx="0" cy="538609"/>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60C2B4E-0617-1947-9A8D-238B972C0DBB}"/>
              </a:ext>
            </a:extLst>
          </p:cNvPr>
          <p:cNvPicPr>
            <a:picLocks noChangeAspect="1"/>
          </p:cNvPicPr>
          <p:nvPr userDrawn="1"/>
        </p:nvPicPr>
        <p:blipFill>
          <a:blip r:embed="rId2"/>
          <a:stretch>
            <a:fillRect/>
          </a:stretch>
        </p:blipFill>
        <p:spPr>
          <a:xfrm>
            <a:off x="11444141" y="-37709"/>
            <a:ext cx="763571" cy="621511"/>
          </a:xfrm>
          <a:prstGeom prst="rect">
            <a:avLst/>
          </a:prstGeom>
        </p:spPr>
      </p:pic>
    </p:spTree>
    <p:extLst>
      <p:ext uri="{BB962C8B-B14F-4D97-AF65-F5344CB8AC3E}">
        <p14:creationId xmlns:p14="http://schemas.microsoft.com/office/powerpoint/2010/main" val="1717182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E6D434F-5DC1-A749-B895-502951831A3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375757" y="-19"/>
            <a:ext cx="4791566" cy="6858020"/>
          </a:xfrm>
          <a:prstGeom prst="rect">
            <a:avLst/>
          </a:prstGeom>
        </p:spPr>
      </p:pic>
      <p:sp>
        <p:nvSpPr>
          <p:cNvPr id="13" name="TextBox 12">
            <a:extLst>
              <a:ext uri="{FF2B5EF4-FFF2-40B4-BE49-F238E27FC236}">
                <a16:creationId xmlns:a16="http://schemas.microsoft.com/office/drawing/2014/main" id="{8B5D9427-ACD5-464D-93D1-E27D8A07BFA4}"/>
              </a:ext>
            </a:extLst>
          </p:cNvPr>
          <p:cNvSpPr txBox="1"/>
          <p:nvPr userDrawn="1"/>
        </p:nvSpPr>
        <p:spPr>
          <a:xfrm>
            <a:off x="354622" y="366083"/>
            <a:ext cx="2499962" cy="677108"/>
          </a:xfrm>
          <a:prstGeom prst="rect">
            <a:avLst/>
          </a:prstGeom>
          <a:noFill/>
        </p:spPr>
        <p:txBody>
          <a:bodyPr wrap="square" rtlCol="0" anchor="t">
            <a:spAutoFit/>
          </a:bodyPr>
          <a:lstStyle/>
          <a:p>
            <a:r>
              <a:rPr lang="en-US" sz="3800" b="0" i="0" spc="300" dirty="0">
                <a:solidFill>
                  <a:schemeClr val="tx2"/>
                </a:solidFill>
                <a:latin typeface="Proxima Nova Light" panose="02000506030000020004" pitchFamily="2" charset="0"/>
              </a:rPr>
              <a:t>HISTORY</a:t>
            </a:r>
            <a:endParaRPr lang="en-US" sz="3800" b="0" i="0" dirty="0">
              <a:solidFill>
                <a:schemeClr val="tx2"/>
              </a:solidFill>
              <a:latin typeface="Proxima Nova Thin" panose="02000506030000020004" pitchFamily="2" charset="77"/>
            </a:endParaRPr>
          </a:p>
        </p:txBody>
      </p:sp>
      <p:cxnSp>
        <p:nvCxnSpPr>
          <p:cNvPr id="14" name="Straight Connector 13">
            <a:extLst>
              <a:ext uri="{FF2B5EF4-FFF2-40B4-BE49-F238E27FC236}">
                <a16:creationId xmlns:a16="http://schemas.microsoft.com/office/drawing/2014/main" id="{A807780C-FE79-5342-BDDD-C6C51BE9520A}"/>
              </a:ext>
            </a:extLst>
          </p:cNvPr>
          <p:cNvCxnSpPr>
            <a:cxnSpLocks/>
          </p:cNvCxnSpPr>
          <p:nvPr userDrawn="1"/>
        </p:nvCxnSpPr>
        <p:spPr>
          <a:xfrm flipH="1">
            <a:off x="7353678" y="-20"/>
            <a:ext cx="12058" cy="6857704"/>
          </a:xfrm>
          <a:prstGeom prst="line">
            <a:avLst/>
          </a:prstGeom>
          <a:ln w="38100">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Rectangle: Rounded Corners 50">
            <a:extLst>
              <a:ext uri="{FF2B5EF4-FFF2-40B4-BE49-F238E27FC236}">
                <a16:creationId xmlns:a16="http://schemas.microsoft.com/office/drawing/2014/main" id="{C0E82659-0A01-0848-9D46-7ABE60017040}"/>
              </a:ext>
            </a:extLst>
          </p:cNvPr>
          <p:cNvSpPr/>
          <p:nvPr userDrawn="1"/>
        </p:nvSpPr>
        <p:spPr>
          <a:xfrm>
            <a:off x="430501" y="4931384"/>
            <a:ext cx="2457745" cy="923330"/>
          </a:xfrm>
          <a:prstGeom prst="rect">
            <a:avLst/>
          </a:prstGeom>
          <a:solidFill>
            <a:schemeClr val="tx2">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2400" dirty="0">
              <a:solidFill>
                <a:prstClr val="white"/>
              </a:solidFill>
              <a:latin typeface="Proxima Nova" panose="02000506030000020004" pitchFamily="2" charset="0"/>
            </a:endParaRPr>
          </a:p>
        </p:txBody>
      </p:sp>
      <p:sp>
        <p:nvSpPr>
          <p:cNvPr id="16" name="Rectangle: Rounded Corners 55">
            <a:extLst>
              <a:ext uri="{FF2B5EF4-FFF2-40B4-BE49-F238E27FC236}">
                <a16:creationId xmlns:a16="http://schemas.microsoft.com/office/drawing/2014/main" id="{44AE2974-CC6D-E24F-8A48-CCAEB5D294D7}"/>
              </a:ext>
            </a:extLst>
          </p:cNvPr>
          <p:cNvSpPr/>
          <p:nvPr userDrawn="1"/>
        </p:nvSpPr>
        <p:spPr>
          <a:xfrm>
            <a:off x="430502" y="3198033"/>
            <a:ext cx="2457745" cy="958226"/>
          </a:xfrm>
          <a:prstGeom prst="rect">
            <a:avLst/>
          </a:prstGeom>
          <a:solidFill>
            <a:schemeClr val="tx2">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2400" dirty="0">
              <a:solidFill>
                <a:prstClr val="white"/>
              </a:solidFill>
              <a:latin typeface="Proxima Nova" panose="02000506030000020004" pitchFamily="2" charset="0"/>
            </a:endParaRPr>
          </a:p>
        </p:txBody>
      </p:sp>
      <p:sp>
        <p:nvSpPr>
          <p:cNvPr id="17" name="Rectangle: Rounded Corners 65">
            <a:extLst>
              <a:ext uri="{FF2B5EF4-FFF2-40B4-BE49-F238E27FC236}">
                <a16:creationId xmlns:a16="http://schemas.microsoft.com/office/drawing/2014/main" id="{FA02730D-406B-E748-BAB3-06832C681CDC}"/>
              </a:ext>
            </a:extLst>
          </p:cNvPr>
          <p:cNvSpPr/>
          <p:nvPr userDrawn="1"/>
        </p:nvSpPr>
        <p:spPr>
          <a:xfrm>
            <a:off x="430501" y="1464682"/>
            <a:ext cx="2457745" cy="958226"/>
          </a:xfrm>
          <a:prstGeom prst="rect">
            <a:avLst/>
          </a:prstGeom>
          <a:solidFill>
            <a:schemeClr val="tx2">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2400" dirty="0">
              <a:solidFill>
                <a:prstClr val="white"/>
              </a:solidFill>
              <a:latin typeface="Proxima Nova" panose="02000506030000020004" pitchFamily="2" charset="0"/>
            </a:endParaRPr>
          </a:p>
        </p:txBody>
      </p:sp>
      <p:cxnSp>
        <p:nvCxnSpPr>
          <p:cNvPr id="23" name="Straight Connector 22">
            <a:extLst>
              <a:ext uri="{FF2B5EF4-FFF2-40B4-BE49-F238E27FC236}">
                <a16:creationId xmlns:a16="http://schemas.microsoft.com/office/drawing/2014/main" id="{D53878AE-45E0-C947-99CC-DA1A3D94BFE0}"/>
              </a:ext>
            </a:extLst>
          </p:cNvPr>
          <p:cNvCxnSpPr/>
          <p:nvPr userDrawn="1"/>
        </p:nvCxnSpPr>
        <p:spPr>
          <a:xfrm>
            <a:off x="2831286" y="420439"/>
            <a:ext cx="0" cy="538609"/>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Footer Placeholder 11">
            <a:extLst>
              <a:ext uri="{FF2B5EF4-FFF2-40B4-BE49-F238E27FC236}">
                <a16:creationId xmlns:a16="http://schemas.microsoft.com/office/drawing/2014/main" id="{04B2CEB6-410A-1545-A229-8360B6F10371}"/>
              </a:ext>
            </a:extLst>
          </p:cNvPr>
          <p:cNvSpPr>
            <a:spLocks noGrp="1"/>
          </p:cNvSpPr>
          <p:nvPr>
            <p:ph type="ftr" sz="quarter" idx="3"/>
          </p:nvPr>
        </p:nvSpPr>
        <p:spPr>
          <a:xfrm>
            <a:off x="6659157" y="6444425"/>
            <a:ext cx="5365101" cy="365125"/>
          </a:xfrm>
          <a:prstGeom prst="rect">
            <a:avLst/>
          </a:prstGeom>
        </p:spPr>
        <p:txBody>
          <a:bodyPr vert="horz" lIns="91440" tIns="45720" rIns="91440" bIns="45720" rtlCol="0" anchor="ctr"/>
          <a:lstStyle>
            <a:lvl1pPr algn="l">
              <a:defRPr sz="1100">
                <a:solidFill>
                  <a:schemeClr val="tx1">
                    <a:tint val="75000"/>
                  </a:schemeClr>
                </a:solidFill>
                <a:latin typeface="Proxima Nova" panose="02000506030000020004" pitchFamily="2" charset="0"/>
              </a:defRPr>
            </a:lvl1pPr>
          </a:lstStyle>
          <a:p>
            <a:pPr algn="r"/>
            <a:endParaRPr lang="en-US" dirty="0">
              <a:solidFill>
                <a:schemeClr val="bg2">
                  <a:lumMod val="50000"/>
                </a:schemeClr>
              </a:solidFill>
            </a:endParaRPr>
          </a:p>
        </p:txBody>
      </p:sp>
      <p:pic>
        <p:nvPicPr>
          <p:cNvPr id="25" name="Picture 24">
            <a:extLst>
              <a:ext uri="{FF2B5EF4-FFF2-40B4-BE49-F238E27FC236}">
                <a16:creationId xmlns:a16="http://schemas.microsoft.com/office/drawing/2014/main" id="{EDEA884C-BDD1-724B-B8F2-4D97A8567AC0}"/>
              </a:ext>
            </a:extLst>
          </p:cNvPr>
          <p:cNvPicPr>
            <a:picLocks noChangeAspect="1"/>
          </p:cNvPicPr>
          <p:nvPr userDrawn="1"/>
        </p:nvPicPr>
        <p:blipFill>
          <a:blip r:embed="rId3"/>
          <a:stretch>
            <a:fillRect/>
          </a:stretch>
        </p:blipFill>
        <p:spPr>
          <a:xfrm>
            <a:off x="11444141" y="-37709"/>
            <a:ext cx="763571" cy="621511"/>
          </a:xfrm>
          <a:prstGeom prst="rect">
            <a:avLst/>
          </a:prstGeom>
        </p:spPr>
      </p:pic>
      <p:sp>
        <p:nvSpPr>
          <p:cNvPr id="4" name="Rectangle: Rounded Corners 50">
            <a:extLst>
              <a:ext uri="{FF2B5EF4-FFF2-40B4-BE49-F238E27FC236}">
                <a16:creationId xmlns:a16="http://schemas.microsoft.com/office/drawing/2014/main" id="{803B2B80-8840-A749-A386-31792C34A447}"/>
              </a:ext>
            </a:extLst>
          </p:cNvPr>
          <p:cNvSpPr/>
          <p:nvPr userDrawn="1"/>
        </p:nvSpPr>
        <p:spPr>
          <a:xfrm>
            <a:off x="4770854" y="4775653"/>
            <a:ext cx="2457745" cy="923330"/>
          </a:xfrm>
          <a:prstGeom prst="rect">
            <a:avLst/>
          </a:prstGeom>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2400" b="0" i="0" dirty="0">
              <a:solidFill>
                <a:prstClr val="white"/>
              </a:solidFill>
              <a:latin typeface="Proxima Nova Light" panose="02000506030000020004" pitchFamily="2" charset="0"/>
            </a:endParaRPr>
          </a:p>
        </p:txBody>
      </p:sp>
      <p:sp>
        <p:nvSpPr>
          <p:cNvPr id="6" name="Rectangle: Rounded Corners 65">
            <a:extLst>
              <a:ext uri="{FF2B5EF4-FFF2-40B4-BE49-F238E27FC236}">
                <a16:creationId xmlns:a16="http://schemas.microsoft.com/office/drawing/2014/main" id="{DA5F6C38-AECF-894D-9031-0B288EDFAEDE}"/>
              </a:ext>
            </a:extLst>
          </p:cNvPr>
          <p:cNvSpPr/>
          <p:nvPr userDrawn="1"/>
        </p:nvSpPr>
        <p:spPr>
          <a:xfrm>
            <a:off x="4770854" y="1308347"/>
            <a:ext cx="2457745" cy="958226"/>
          </a:xfrm>
          <a:prstGeom prst="rect">
            <a:avLst/>
          </a:prstGeom>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2400" b="0" i="0" dirty="0">
              <a:solidFill>
                <a:prstClr val="white"/>
              </a:solidFill>
              <a:latin typeface="Proxima Nova Light" panose="02000506030000020004" pitchFamily="2" charset="0"/>
            </a:endParaRPr>
          </a:p>
        </p:txBody>
      </p:sp>
      <p:sp>
        <p:nvSpPr>
          <p:cNvPr id="9" name="Content Placeholder 8">
            <a:extLst>
              <a:ext uri="{FF2B5EF4-FFF2-40B4-BE49-F238E27FC236}">
                <a16:creationId xmlns:a16="http://schemas.microsoft.com/office/drawing/2014/main" id="{C19AC108-9881-3340-B5A7-FA1823CA07D3}"/>
              </a:ext>
            </a:extLst>
          </p:cNvPr>
          <p:cNvSpPr>
            <a:spLocks noGrp="1"/>
          </p:cNvSpPr>
          <p:nvPr>
            <p:ph sz="quarter" idx="10" hasCustomPrompt="1"/>
          </p:nvPr>
        </p:nvSpPr>
        <p:spPr>
          <a:xfrm>
            <a:off x="2972668" y="1502016"/>
            <a:ext cx="4024312" cy="9588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Symbol" pitchFamily="2" charset="2"/>
              <a:buNone/>
              <a:tabLst/>
              <a:defRPr sz="1800" b="0" i="0">
                <a:latin typeface="Proxima Nova Light" panose="02000506030000020004" pitchFamily="2" charset="0"/>
              </a:defRPr>
            </a:lvl1pPr>
          </a:lstStyle>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dirty="0">
                <a:solidFill>
                  <a:schemeClr val="tx1">
                    <a:lumMod val="50000"/>
                    <a:lumOff val="50000"/>
                  </a:schemeClr>
                </a:solidFill>
                <a:latin typeface="Proxima Nova" panose="02000506030000020004" pitchFamily="2" charset="0"/>
                <a:ea typeface="MS Mincho" panose="02020609040205080304" pitchFamily="49" charset="-128"/>
                <a:cs typeface="Times New Roman" panose="02020603050405020304" pitchFamily="18" charset="0"/>
              </a:rPr>
              <a:t>Historical fact goes here Historical fact goes here Historical fact goes here Historical fact goes here Historical fact</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endParaRPr lang="en-US" dirty="0">
              <a:solidFill>
                <a:schemeClr val="tx1">
                  <a:lumMod val="50000"/>
                  <a:lumOff val="50000"/>
                </a:schemeClr>
              </a:solidFill>
              <a:latin typeface="Proxima Nova" panose="02000506030000020004" pitchFamily="2"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endParaRPr lang="en-US" dirty="0">
              <a:solidFill>
                <a:schemeClr val="tx1">
                  <a:lumMod val="50000"/>
                  <a:lumOff val="50000"/>
                </a:schemeClr>
              </a:solidFill>
              <a:latin typeface="Proxima Nova" panose="02000506030000020004" pitchFamily="2" charset="0"/>
              <a:ea typeface="MS Mincho" panose="02020609040205080304" pitchFamily="49" charset="-128"/>
              <a:cs typeface="Times New Roman" panose="02020603050405020304" pitchFamily="18" charset="0"/>
            </a:endParaRPr>
          </a:p>
        </p:txBody>
      </p:sp>
      <p:sp>
        <p:nvSpPr>
          <p:cNvPr id="10" name="Text Placeholder 9">
            <a:extLst>
              <a:ext uri="{FF2B5EF4-FFF2-40B4-BE49-F238E27FC236}">
                <a16:creationId xmlns:a16="http://schemas.microsoft.com/office/drawing/2014/main" id="{6F7CD17A-CEEF-1B46-AC02-0CCDD9CF81D6}"/>
              </a:ext>
            </a:extLst>
          </p:cNvPr>
          <p:cNvSpPr>
            <a:spLocks noGrp="1"/>
          </p:cNvSpPr>
          <p:nvPr>
            <p:ph type="body" sz="quarter" idx="11" hasCustomPrompt="1"/>
          </p:nvPr>
        </p:nvSpPr>
        <p:spPr>
          <a:xfrm>
            <a:off x="752339" y="1680747"/>
            <a:ext cx="1838455" cy="503853"/>
          </a:xfrm>
          <a:prstGeom prst="rect">
            <a:avLst/>
          </a:prstGeom>
        </p:spPr>
        <p:txBody>
          <a:bodyPr/>
          <a:lstStyle>
            <a:lvl1pPr marL="0" indent="0" algn="ctr">
              <a:buNone/>
              <a:defRPr>
                <a:solidFill>
                  <a:schemeClr val="bg1"/>
                </a:solidFill>
              </a:defRPr>
            </a:lvl1pPr>
          </a:lstStyle>
          <a:p>
            <a:pPr lvl="0"/>
            <a:r>
              <a:rPr lang="en-US" dirty="0"/>
              <a:t>SUBJECT</a:t>
            </a:r>
          </a:p>
        </p:txBody>
      </p:sp>
      <p:sp>
        <p:nvSpPr>
          <p:cNvPr id="18" name="Content Placeholder 8">
            <a:extLst>
              <a:ext uri="{FF2B5EF4-FFF2-40B4-BE49-F238E27FC236}">
                <a16:creationId xmlns:a16="http://schemas.microsoft.com/office/drawing/2014/main" id="{2A8956E4-4271-0B4D-A094-B98A8C8DE036}"/>
              </a:ext>
            </a:extLst>
          </p:cNvPr>
          <p:cNvSpPr>
            <a:spLocks noGrp="1"/>
          </p:cNvSpPr>
          <p:nvPr>
            <p:ph sz="quarter" idx="12" hasCustomPrompt="1"/>
          </p:nvPr>
        </p:nvSpPr>
        <p:spPr>
          <a:xfrm>
            <a:off x="2972668" y="3248952"/>
            <a:ext cx="4024312" cy="9588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Symbol" pitchFamily="2" charset="2"/>
              <a:buNone/>
              <a:tabLst/>
              <a:defRPr sz="1800" b="0" i="0">
                <a:latin typeface="Proxima Nova Light" panose="02000506030000020004" pitchFamily="2" charset="0"/>
              </a:defRPr>
            </a:lvl1pPr>
          </a:lstStyle>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dirty="0">
                <a:solidFill>
                  <a:schemeClr val="tx1">
                    <a:lumMod val="50000"/>
                    <a:lumOff val="50000"/>
                  </a:schemeClr>
                </a:solidFill>
                <a:latin typeface="Proxima Nova" panose="02000506030000020004" pitchFamily="2" charset="0"/>
                <a:ea typeface="MS Mincho" panose="02020609040205080304" pitchFamily="49" charset="-128"/>
                <a:cs typeface="Times New Roman" panose="02020603050405020304" pitchFamily="18" charset="0"/>
              </a:rPr>
              <a:t>Historical fact goes here Historical fact goes here Historical fact goes here Historical fact goes here Historical fact</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endParaRPr lang="en-US" dirty="0">
              <a:solidFill>
                <a:schemeClr val="tx1">
                  <a:lumMod val="50000"/>
                  <a:lumOff val="50000"/>
                </a:schemeClr>
              </a:solidFill>
              <a:latin typeface="Proxima Nova" panose="02000506030000020004" pitchFamily="2"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endParaRPr lang="en-US" dirty="0">
              <a:solidFill>
                <a:schemeClr val="tx1">
                  <a:lumMod val="50000"/>
                  <a:lumOff val="50000"/>
                </a:schemeClr>
              </a:solidFill>
              <a:latin typeface="Proxima Nova" panose="02000506030000020004" pitchFamily="2" charset="0"/>
              <a:ea typeface="MS Mincho" panose="02020609040205080304" pitchFamily="49" charset="-128"/>
              <a:cs typeface="Times New Roman" panose="02020603050405020304" pitchFamily="18" charset="0"/>
            </a:endParaRPr>
          </a:p>
        </p:txBody>
      </p:sp>
      <p:sp>
        <p:nvSpPr>
          <p:cNvPr id="19" name="Text Placeholder 9">
            <a:extLst>
              <a:ext uri="{FF2B5EF4-FFF2-40B4-BE49-F238E27FC236}">
                <a16:creationId xmlns:a16="http://schemas.microsoft.com/office/drawing/2014/main" id="{B8A86378-9A89-234F-B6AA-BD1E7F50669C}"/>
              </a:ext>
            </a:extLst>
          </p:cNvPr>
          <p:cNvSpPr>
            <a:spLocks noGrp="1"/>
          </p:cNvSpPr>
          <p:nvPr>
            <p:ph type="body" sz="quarter" idx="13" hasCustomPrompt="1"/>
          </p:nvPr>
        </p:nvSpPr>
        <p:spPr>
          <a:xfrm>
            <a:off x="752339" y="3382392"/>
            <a:ext cx="1838455" cy="503853"/>
          </a:xfrm>
          <a:prstGeom prst="rect">
            <a:avLst/>
          </a:prstGeom>
        </p:spPr>
        <p:txBody>
          <a:bodyPr/>
          <a:lstStyle>
            <a:lvl1pPr marL="0" indent="0" algn="ctr">
              <a:buNone/>
              <a:defRPr>
                <a:solidFill>
                  <a:schemeClr val="bg1"/>
                </a:solidFill>
              </a:defRPr>
            </a:lvl1pPr>
          </a:lstStyle>
          <a:p>
            <a:pPr lvl="0"/>
            <a:r>
              <a:rPr lang="en-US" dirty="0"/>
              <a:t>SUBJECT</a:t>
            </a:r>
          </a:p>
        </p:txBody>
      </p:sp>
      <p:sp>
        <p:nvSpPr>
          <p:cNvPr id="20" name="Content Placeholder 8">
            <a:extLst>
              <a:ext uri="{FF2B5EF4-FFF2-40B4-BE49-F238E27FC236}">
                <a16:creationId xmlns:a16="http://schemas.microsoft.com/office/drawing/2014/main" id="{85FC133B-A185-7142-9E9B-1C3678C5E027}"/>
              </a:ext>
            </a:extLst>
          </p:cNvPr>
          <p:cNvSpPr>
            <a:spLocks noGrp="1"/>
          </p:cNvSpPr>
          <p:nvPr>
            <p:ph sz="quarter" idx="14" hasCustomPrompt="1"/>
          </p:nvPr>
        </p:nvSpPr>
        <p:spPr>
          <a:xfrm>
            <a:off x="2972668" y="4969529"/>
            <a:ext cx="4024312" cy="9588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Symbol" pitchFamily="2" charset="2"/>
              <a:buNone/>
              <a:tabLst/>
              <a:defRPr sz="1800"/>
            </a:lvl1pPr>
          </a:lstStyle>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dirty="0">
                <a:solidFill>
                  <a:schemeClr val="tx1">
                    <a:lumMod val="50000"/>
                    <a:lumOff val="50000"/>
                  </a:schemeClr>
                </a:solidFill>
                <a:latin typeface="Proxima Nova" panose="02000506030000020004" pitchFamily="2" charset="0"/>
                <a:ea typeface="MS Mincho" panose="02020609040205080304" pitchFamily="49" charset="-128"/>
                <a:cs typeface="Times New Roman" panose="02020603050405020304" pitchFamily="18" charset="0"/>
              </a:rPr>
              <a:t>Historical fact goes here Historical fact goes here Historical fact goes here Historical fact goes here Historical fact</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endParaRPr lang="en-US" dirty="0">
              <a:solidFill>
                <a:schemeClr val="tx1">
                  <a:lumMod val="50000"/>
                  <a:lumOff val="50000"/>
                </a:schemeClr>
              </a:solidFill>
              <a:latin typeface="Proxima Nova" panose="02000506030000020004" pitchFamily="2"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endParaRPr lang="en-US" dirty="0">
              <a:solidFill>
                <a:schemeClr val="tx1">
                  <a:lumMod val="50000"/>
                  <a:lumOff val="50000"/>
                </a:schemeClr>
              </a:solidFill>
              <a:latin typeface="Proxima Nova" panose="02000506030000020004" pitchFamily="2" charset="0"/>
              <a:ea typeface="MS Mincho" panose="02020609040205080304" pitchFamily="49" charset="-128"/>
              <a:cs typeface="Times New Roman" panose="02020603050405020304" pitchFamily="18" charset="0"/>
            </a:endParaRPr>
          </a:p>
        </p:txBody>
      </p:sp>
      <p:sp>
        <p:nvSpPr>
          <p:cNvPr id="21" name="Text Placeholder 9">
            <a:extLst>
              <a:ext uri="{FF2B5EF4-FFF2-40B4-BE49-F238E27FC236}">
                <a16:creationId xmlns:a16="http://schemas.microsoft.com/office/drawing/2014/main" id="{528E569E-1A80-704A-9CAD-20ADC4A70643}"/>
              </a:ext>
            </a:extLst>
          </p:cNvPr>
          <p:cNvSpPr>
            <a:spLocks noGrp="1"/>
          </p:cNvSpPr>
          <p:nvPr>
            <p:ph type="body" sz="quarter" idx="15" hasCustomPrompt="1"/>
          </p:nvPr>
        </p:nvSpPr>
        <p:spPr>
          <a:xfrm>
            <a:off x="752339" y="5123744"/>
            <a:ext cx="1838455" cy="503853"/>
          </a:xfrm>
          <a:prstGeom prst="rect">
            <a:avLst/>
          </a:prstGeom>
        </p:spPr>
        <p:txBody>
          <a:bodyPr/>
          <a:lstStyle>
            <a:lvl1pPr marL="0" indent="0" algn="ctr">
              <a:buNone/>
              <a:defRPr>
                <a:solidFill>
                  <a:schemeClr val="bg1"/>
                </a:solidFill>
              </a:defRPr>
            </a:lvl1pPr>
          </a:lstStyle>
          <a:p>
            <a:pPr lvl="0"/>
            <a:r>
              <a:rPr lang="en-US" dirty="0"/>
              <a:t>SUBJECT</a:t>
            </a:r>
          </a:p>
        </p:txBody>
      </p:sp>
      <p:sp>
        <p:nvSpPr>
          <p:cNvPr id="22" name="Text Placeholder 9">
            <a:extLst>
              <a:ext uri="{FF2B5EF4-FFF2-40B4-BE49-F238E27FC236}">
                <a16:creationId xmlns:a16="http://schemas.microsoft.com/office/drawing/2014/main" id="{E25F12ED-11FF-7D42-B596-856011F18F2C}"/>
              </a:ext>
            </a:extLst>
          </p:cNvPr>
          <p:cNvSpPr>
            <a:spLocks noGrp="1"/>
          </p:cNvSpPr>
          <p:nvPr>
            <p:ph type="body" sz="quarter" idx="16" hasCustomPrompt="1"/>
          </p:nvPr>
        </p:nvSpPr>
        <p:spPr>
          <a:xfrm>
            <a:off x="2890918" y="544283"/>
            <a:ext cx="2651468" cy="503853"/>
          </a:xfrm>
          <a:prstGeom prst="rect">
            <a:avLst/>
          </a:prstGeom>
        </p:spPr>
        <p:txBody>
          <a:bodyPr/>
          <a:lstStyle>
            <a:lvl1pPr marL="0" indent="0" algn="l">
              <a:buNone/>
              <a:defRPr sz="2000" b="1" spc="300">
                <a:solidFill>
                  <a:schemeClr val="tx2"/>
                </a:solidFill>
              </a:defRPr>
            </a:lvl1pPr>
          </a:lstStyle>
          <a:p>
            <a:pPr lvl="0"/>
            <a:r>
              <a:rPr lang="en-US" dirty="0"/>
              <a:t>COUNTRY</a:t>
            </a:r>
          </a:p>
        </p:txBody>
      </p:sp>
    </p:spTree>
    <p:extLst>
      <p:ext uri="{BB962C8B-B14F-4D97-AF65-F5344CB8AC3E}">
        <p14:creationId xmlns:p14="http://schemas.microsoft.com/office/powerpoint/2010/main" val="122782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5.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707590"/>
      </p:ext>
    </p:extLst>
  </p:cSld>
  <p:clrMap bg1="lt1" tx1="dk1" bg2="lt2" tx2="dk2" accent1="accent1" accent2="accent2" accent3="accent3" accent4="accent4" accent5="accent5" accent6="accent6" hlink="hlink" folHlink="folHlink"/>
  <p:sldLayoutIdLst>
    <p:sldLayoutId id="2147483731" r:id="rId1"/>
    <p:sldLayoutId id="2147483744" r:id="rId2"/>
    <p:sldLayoutId id="2147483745" r:id="rId3"/>
    <p:sldLayoutId id="2147483746" r:id="rId4"/>
    <p:sldLayoutId id="2147483747" r:id="rId5"/>
    <p:sldLayoutId id="214748374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470947"/>
      </p:ext>
    </p:extLst>
  </p:cSld>
  <p:clrMap bg1="lt1" tx1="dk1" bg2="lt2" tx2="dk2" accent1="accent1" accent2="accent2" accent3="accent3" accent4="accent4" accent5="accent5" accent6="accent6" hlink="hlink" folHlink="folHlink"/>
  <p:sldLayoutIdLst>
    <p:sldLayoutId id="2147483702" r:id="rId1"/>
  </p:sldLayoutIdLst>
  <p:hf sldNum="0" hdr="0" ftr="0" dt="0"/>
  <p:txStyles>
    <p:titleStyle>
      <a:lvl1pPr algn="l" defTabSz="914400" rtl="0" eaLnBrk="1" latinLnBrk="0" hangingPunct="1">
        <a:lnSpc>
          <a:spcPct val="90000"/>
        </a:lnSpc>
        <a:spcBef>
          <a:spcPct val="0"/>
        </a:spcBef>
        <a:buNone/>
        <a:defRPr sz="5000" b="0" i="0" kern="1200">
          <a:solidFill>
            <a:schemeClr val="tx1"/>
          </a:solidFill>
          <a:latin typeface="Proxima Nova Thin" panose="0200050603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139203"/>
      </p:ext>
    </p:extLst>
  </p:cSld>
  <p:clrMap bg1="lt1" tx1="dk1" bg2="lt2" tx2="dk2" accent1="accent1" accent2="accent2" accent3="accent3" accent4="accent4" accent5="accent5" accent6="accent6" hlink="hlink" folHlink="folHlink"/>
  <p:sldLayoutIdLst>
    <p:sldLayoutId id="2147483717" r:id="rId1"/>
  </p:sldLayoutIdLst>
  <p:hf sldNum="0" hdr="0" ftr="0" dt="0"/>
  <p:txStyles>
    <p:titleStyle>
      <a:lvl1pPr algn="l" defTabSz="914400" rtl="0" eaLnBrk="1" latinLnBrk="0" hangingPunct="1">
        <a:lnSpc>
          <a:spcPct val="90000"/>
        </a:lnSpc>
        <a:spcBef>
          <a:spcPct val="0"/>
        </a:spcBef>
        <a:buNone/>
        <a:defRPr sz="5000" b="0" i="0" kern="1200">
          <a:solidFill>
            <a:schemeClr val="tx1"/>
          </a:solidFill>
          <a:latin typeface="Proxima Nova Thin" panose="0200050603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659640-A4C0-49CF-B619-4A6BEC94E0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466DD0-8B68-40A1-AE61-4667E00FA3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66C7C-E8DE-49CA-9581-DDC4BA0E2B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E4ABC-513D-4AC0-A95F-BB219D5A0695}" type="datetimeFigureOut">
              <a:rPr lang="en-US" smtClean="0"/>
              <a:t>6/5/2020</a:t>
            </a:fld>
            <a:endParaRPr lang="en-US"/>
          </a:p>
        </p:txBody>
      </p:sp>
      <p:sp>
        <p:nvSpPr>
          <p:cNvPr id="5" name="Footer Placeholder 4">
            <a:extLst>
              <a:ext uri="{FF2B5EF4-FFF2-40B4-BE49-F238E27FC236}">
                <a16:creationId xmlns:a16="http://schemas.microsoft.com/office/drawing/2014/main" id="{A798C125-DB82-49C3-922B-F2437E807E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AFC3CA-C8F2-49E3-8C4A-11451FA731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D6AFA-CA92-4656-9218-31389F250731}" type="slidenum">
              <a:rPr lang="en-US" smtClean="0"/>
              <a:t>‹#›</a:t>
            </a:fld>
            <a:endParaRPr lang="en-US"/>
          </a:p>
        </p:txBody>
      </p:sp>
    </p:spTree>
    <p:extLst>
      <p:ext uri="{BB962C8B-B14F-4D97-AF65-F5344CB8AC3E}">
        <p14:creationId xmlns:p14="http://schemas.microsoft.com/office/powerpoint/2010/main" val="186424685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852629"/>
      </p:ext>
    </p:extLst>
  </p:cSld>
  <p:clrMap bg1="lt1" tx1="dk1" bg2="lt2" tx2="dk2" accent1="accent1" accent2="accent2" accent3="accent3" accent4="accent4" accent5="accent5" accent6="accent6" hlink="hlink" folHlink="folHlink"/>
  <p:sldLayoutIdLst>
    <p:sldLayoutId id="2147483725" r:id="rId1"/>
  </p:sldLayoutIdLst>
  <p:hf sldNum="0" hdr="0" ftr="0" dt="0"/>
  <p:txStyles>
    <p:titleStyle>
      <a:lvl1pPr algn="l" defTabSz="914400" rtl="0" eaLnBrk="1" latinLnBrk="0" hangingPunct="1">
        <a:lnSpc>
          <a:spcPct val="90000"/>
        </a:lnSpc>
        <a:spcBef>
          <a:spcPct val="0"/>
        </a:spcBef>
        <a:buNone/>
        <a:defRPr sz="2000" b="1" kern="1200" spc="300">
          <a:solidFill>
            <a:schemeClr val="accent5">
              <a:lumMod val="50000"/>
            </a:schemeClr>
          </a:solidFill>
          <a:latin typeface="Proxima Nova"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691299"/>
      </p:ext>
    </p:extLst>
  </p:cSld>
  <p:clrMap bg1="lt1" tx1="dk1" bg2="lt2" tx2="dk2" accent1="accent1" accent2="accent2" accent3="accent3" accent4="accent4" accent5="accent5" accent6="accent6" hlink="hlink" folHlink="folHlink"/>
  <p:sldLayoutIdLst>
    <p:sldLayoutId id="2147483724" r:id="rId1"/>
  </p:sldLayoutIdLst>
  <p:hf sldNum="0" hdr="0" ftr="0" dt="0"/>
  <p:txStyles>
    <p:titleStyle>
      <a:lvl1pPr algn="l" defTabSz="914400" rtl="0" eaLnBrk="1" latinLnBrk="0" hangingPunct="1">
        <a:lnSpc>
          <a:spcPct val="90000"/>
        </a:lnSpc>
        <a:spcBef>
          <a:spcPct val="0"/>
        </a:spcBef>
        <a:buNone/>
        <a:defRPr sz="2000" b="1" kern="1200" spc="300">
          <a:solidFill>
            <a:schemeClr val="tx2">
              <a:lumMod val="50000"/>
            </a:schemeClr>
          </a:solidFill>
          <a:latin typeface="Proxima Nova"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036600"/>
      </p:ext>
    </p:extLst>
  </p:cSld>
  <p:clrMap bg1="lt1" tx1="dk1" bg2="lt2" tx2="dk2" accent1="accent1" accent2="accent2" accent3="accent3" accent4="accent4" accent5="accent5" accent6="accent6" hlink="hlink" folHlink="folHlink"/>
  <p:sldLayoutIdLst>
    <p:sldLayoutId id="2147483648" r:id="rId1"/>
    <p:sldLayoutId id="2147483783" r:id="rId2"/>
    <p:sldLayoutId id="2147483784" r:id="rId3"/>
    <p:sldLayoutId id="2147483785" r:id="rId4"/>
    <p:sldLayoutId id="2147483786" r:id="rId5"/>
  </p:sldLayoutIdLst>
  <p:hf sldNum="0" hdr="0" ftr="0" dt="0"/>
  <p:txStyles>
    <p:titleStyle>
      <a:lvl1pPr algn="l" defTabSz="914400" rtl="0" eaLnBrk="1" latinLnBrk="0" hangingPunct="1">
        <a:lnSpc>
          <a:spcPct val="90000"/>
        </a:lnSpc>
        <a:spcBef>
          <a:spcPct val="0"/>
        </a:spcBef>
        <a:buNone/>
        <a:defRPr sz="6000" b="0" i="0" kern="1200">
          <a:solidFill>
            <a:schemeClr val="tx1"/>
          </a:solidFill>
          <a:latin typeface="Proxima Nova"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416601"/>
      </p:ext>
    </p:extLst>
  </p:cSld>
  <p:clrMap bg1="lt1" tx1="dk1" bg2="lt2" tx2="dk2" accent1="accent1" accent2="accent2" accent3="accent3" accent4="accent4" accent5="accent5" accent6="accent6" hlink="hlink" folHlink="folHlink"/>
  <p:sldLayoutIdLst>
    <p:sldLayoutId id="2147483727" r:id="rId1"/>
    <p:sldLayoutId id="2147483779" r:id="rId2"/>
    <p:sldLayoutId id="2147483780" r:id="rId3"/>
    <p:sldLayoutId id="2147483781" r:id="rId4"/>
    <p:sldLayoutId id="2147483782" r:id="rId5"/>
  </p:sldLayoutIdLst>
  <p:hf sldNum="0" hdr="0" ftr="0" dt="0"/>
  <p:txStyles>
    <p:titleStyle>
      <a:lvl1pPr algn="l" defTabSz="914400" rtl="0" eaLnBrk="1" latinLnBrk="0" hangingPunct="1">
        <a:lnSpc>
          <a:spcPct val="90000"/>
        </a:lnSpc>
        <a:spcBef>
          <a:spcPct val="0"/>
        </a:spcBef>
        <a:buNone/>
        <a:defRPr sz="6000" b="0" i="0" kern="1200">
          <a:solidFill>
            <a:schemeClr val="tx1"/>
          </a:solidFill>
          <a:latin typeface="Proxima Nova"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532462"/>
      </p:ext>
    </p:extLst>
  </p:cSld>
  <p:clrMap bg1="lt1" tx1="dk1" bg2="lt2" tx2="dk2" accent1="accent1" accent2="accent2" accent3="accent3" accent4="accent4" accent5="accent5" accent6="accent6" hlink="hlink" folHlink="folHlink"/>
  <p:sldLayoutIdLst>
    <p:sldLayoutId id="2147483706" r:id="rId1"/>
  </p:sldLayoutIdLst>
  <p:hf sldNum="0" hdr="0" ftr="0" dt="0"/>
  <p:txStyles>
    <p:titleStyle>
      <a:lvl1pPr algn="l" defTabSz="914400" rtl="0" eaLnBrk="1" latinLnBrk="0" hangingPunct="1">
        <a:lnSpc>
          <a:spcPct val="90000"/>
        </a:lnSpc>
        <a:spcBef>
          <a:spcPct val="0"/>
        </a:spcBef>
        <a:buNone/>
        <a:defRPr sz="6000" b="0" i="0" kern="1200">
          <a:solidFill>
            <a:schemeClr val="tx1"/>
          </a:solidFill>
          <a:latin typeface="Proxima Nova"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356968"/>
      </p:ext>
    </p:extLst>
  </p:cSld>
  <p:clrMap bg1="lt1" tx1="dk1" bg2="lt2" tx2="dk2" accent1="accent1" accent2="accent2" accent3="accent3" accent4="accent4" accent5="accent5" accent6="accent6" hlink="hlink" folHlink="folHlink"/>
  <p:sldLayoutIdLst>
    <p:sldLayoutId id="2147483728" r:id="rId1"/>
  </p:sldLayoutIdLst>
  <p:hf sldNum="0" hdr="0" ftr="0" dt="0"/>
  <p:txStyles>
    <p:titleStyle>
      <a:lvl1pPr algn="l" defTabSz="914400" rtl="0" eaLnBrk="1" latinLnBrk="0" hangingPunct="1">
        <a:lnSpc>
          <a:spcPct val="90000"/>
        </a:lnSpc>
        <a:spcBef>
          <a:spcPct val="0"/>
        </a:spcBef>
        <a:buNone/>
        <a:defRPr sz="5000" b="0" i="0" kern="1200">
          <a:solidFill>
            <a:schemeClr val="tx1"/>
          </a:solidFill>
          <a:latin typeface="Proxima Nova Thin" panose="0200050603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992563"/>
      </p:ext>
    </p:extLst>
  </p:cSld>
  <p:clrMap bg1="lt1" tx1="dk1" bg2="lt2" tx2="dk2" accent1="accent1" accent2="accent2" accent3="accent3" accent4="accent4" accent5="accent5" accent6="accent6" hlink="hlink" folHlink="folHlink"/>
  <p:sldLayoutIdLst>
    <p:sldLayoutId id="2147483689" r:id="rId1"/>
    <p:sldLayoutId id="2147483787" r:id="rId2"/>
    <p:sldLayoutId id="2147483788" r:id="rId3"/>
    <p:sldLayoutId id="2147483789" r:id="rId4"/>
    <p:sldLayoutId id="2147483790" r:id="rId5"/>
    <p:sldLayoutId id="2147483791" r:id="rId6"/>
    <p:sldLayoutId id="2147483792" r:id="rId7"/>
  </p:sldLayoutIdLst>
  <p:hf sldNum="0" hdr="0" ftr="0" dt="0"/>
  <p:txStyles>
    <p:titleStyle>
      <a:lvl1pPr algn="l" defTabSz="914400" rtl="0" eaLnBrk="1" latinLnBrk="0" hangingPunct="1">
        <a:lnSpc>
          <a:spcPct val="90000"/>
        </a:lnSpc>
        <a:spcBef>
          <a:spcPct val="0"/>
        </a:spcBef>
        <a:buNone/>
        <a:defRPr sz="5000" b="0" i="0" kern="1200">
          <a:solidFill>
            <a:schemeClr val="tx1"/>
          </a:solidFill>
          <a:latin typeface="Proxima Nova Thin" panose="0200050603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884263"/>
      </p:ext>
    </p:extLst>
  </p:cSld>
  <p:clrMap bg1="lt1" tx1="dk1" bg2="lt2" tx2="dk2" accent1="accent1" accent2="accent2" accent3="accent3" accent4="accent4" accent5="accent5" accent6="accent6" hlink="hlink" folHlink="folHlink"/>
  <p:sldLayoutIdLst>
    <p:sldLayoutId id="2147483729" r:id="rId1"/>
  </p:sldLayoutIdLst>
  <p:hf sldNum="0" hdr="0" ftr="0" dt="0"/>
  <p:txStyles>
    <p:titleStyle>
      <a:lvl1pPr algn="l" defTabSz="914400" rtl="0" eaLnBrk="1" latinLnBrk="0" hangingPunct="1">
        <a:lnSpc>
          <a:spcPct val="90000"/>
        </a:lnSpc>
        <a:spcBef>
          <a:spcPct val="0"/>
        </a:spcBef>
        <a:buNone/>
        <a:defRPr sz="5000" b="0" i="0" kern="1200">
          <a:solidFill>
            <a:schemeClr val="tx1"/>
          </a:solidFill>
          <a:latin typeface="Proxima Nova Thin" panose="0200050603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00.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96.xml"/><Relationship Id="rId1" Type="http://schemas.openxmlformats.org/officeDocument/2006/relationships/slideLayout" Target="../slideLayouts/slideLayout25.xml"/><Relationship Id="rId5" Type="http://schemas.openxmlformats.org/officeDocument/2006/relationships/hyperlink" Target="https://api.winesofargentina.org/uploads/web/argentina/pdfs/INTRODUCTION-TO-ARGENTINA-WOFA-EN.pdf" TargetMode="External"/><Relationship Id="rId4" Type="http://schemas.openxmlformats.org/officeDocument/2006/relationships/image" Target="../media/image125.png"/></Relationships>
</file>

<file path=ppt/slides/_rels/slide10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7.xml"/><Relationship Id="rId1" Type="http://schemas.openxmlformats.org/officeDocument/2006/relationships/slideLayout" Target="../slideLayouts/slideLayout25.xml"/><Relationship Id="rId4" Type="http://schemas.openxmlformats.org/officeDocument/2006/relationships/image" Target="../media/image127.jpeg"/></Relationships>
</file>

<file path=ppt/slides/_rels/slide102.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98.xml"/><Relationship Id="rId1" Type="http://schemas.openxmlformats.org/officeDocument/2006/relationships/slideLayout" Target="../slideLayouts/slideLayout25.xml"/><Relationship Id="rId4" Type="http://schemas.openxmlformats.org/officeDocument/2006/relationships/image" Target="../media/image120.emf"/></Relationships>
</file>

<file path=ppt/slides/_rels/slide103.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99.xml"/><Relationship Id="rId1" Type="http://schemas.openxmlformats.org/officeDocument/2006/relationships/slideLayout" Target="../slideLayouts/slideLayout25.xml"/><Relationship Id="rId4" Type="http://schemas.openxmlformats.org/officeDocument/2006/relationships/image" Target="../media/image129.jpeg"/></Relationships>
</file>

<file path=ppt/slides/_rels/slide10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0.xml"/><Relationship Id="rId1" Type="http://schemas.openxmlformats.org/officeDocument/2006/relationships/slideLayout" Target="../slideLayouts/slideLayout23.xml"/><Relationship Id="rId4" Type="http://schemas.openxmlformats.org/officeDocument/2006/relationships/image" Target="../media/image110.emf"/></Relationships>
</file>

<file path=ppt/slides/_rels/slide10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1.xml"/><Relationship Id="rId1" Type="http://schemas.openxmlformats.org/officeDocument/2006/relationships/slideLayout" Target="../slideLayouts/slideLayout22.xml"/><Relationship Id="rId4" Type="http://schemas.openxmlformats.org/officeDocument/2006/relationships/image" Target="../media/image120.emf"/></Relationships>
</file>

<file path=ppt/slides/_rels/slide106.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102.xml"/><Relationship Id="rId1" Type="http://schemas.openxmlformats.org/officeDocument/2006/relationships/slideLayout" Target="../slideLayouts/slideLayout25.xml"/><Relationship Id="rId4" Type="http://schemas.openxmlformats.org/officeDocument/2006/relationships/image" Target="../media/image132.emf"/></Relationships>
</file>

<file path=ppt/slides/_rels/slide10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3.xml"/><Relationship Id="rId1" Type="http://schemas.openxmlformats.org/officeDocument/2006/relationships/slideLayout" Target="../slideLayouts/slideLayout25.xml"/><Relationship Id="rId4" Type="http://schemas.openxmlformats.org/officeDocument/2006/relationships/image" Target="../media/image132.emf"/></Relationships>
</file>

<file path=ppt/slides/_rels/slide108.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04.xml"/><Relationship Id="rId1" Type="http://schemas.openxmlformats.org/officeDocument/2006/relationships/slideLayout" Target="../slideLayouts/slideLayout22.xml"/><Relationship Id="rId4" Type="http://schemas.openxmlformats.org/officeDocument/2006/relationships/image" Target="../media/image132.emf"/></Relationships>
</file>

<file path=ppt/slides/_rels/slide109.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105.xml"/><Relationship Id="rId1" Type="http://schemas.openxmlformats.org/officeDocument/2006/relationships/slideLayout" Target="../slideLayouts/slideLayout25.xml"/><Relationship Id="rId4" Type="http://schemas.openxmlformats.org/officeDocument/2006/relationships/image" Target="../media/image13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27.jpeg"/></Relationships>
</file>

<file path=ppt/slides/_rels/slide11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6.xml"/><Relationship Id="rId1" Type="http://schemas.openxmlformats.org/officeDocument/2006/relationships/slideLayout" Target="../slideLayouts/slideLayout25.xml"/><Relationship Id="rId4" Type="http://schemas.openxmlformats.org/officeDocument/2006/relationships/image" Target="../media/image132.emf"/></Relationships>
</file>

<file path=ppt/slides/_rels/slide11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7.xml"/><Relationship Id="rId1" Type="http://schemas.openxmlformats.org/officeDocument/2006/relationships/slideLayout" Target="../slideLayouts/slideLayout25.xml"/><Relationship Id="rId5" Type="http://schemas.openxmlformats.org/officeDocument/2006/relationships/image" Target="../media/image132.emf"/><Relationship Id="rId4" Type="http://schemas.openxmlformats.org/officeDocument/2006/relationships/image" Target="../media/image138.jpeg"/></Relationships>
</file>

<file path=ppt/slides/_rels/slide11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8.xml"/><Relationship Id="rId1" Type="http://schemas.openxmlformats.org/officeDocument/2006/relationships/slideLayout" Target="../slideLayouts/slideLayout25.xml"/><Relationship Id="rId4" Type="http://schemas.openxmlformats.org/officeDocument/2006/relationships/image" Target="../media/image132.emf"/></Relationships>
</file>

<file path=ppt/slides/_rels/slide1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9.xml"/><Relationship Id="rId1" Type="http://schemas.openxmlformats.org/officeDocument/2006/relationships/slideLayout" Target="../slideLayouts/slideLayout22.xml"/><Relationship Id="rId4" Type="http://schemas.openxmlformats.org/officeDocument/2006/relationships/image" Target="../media/image132.emf"/></Relationships>
</file>

<file path=ppt/slides/_rels/slide11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0.xml"/><Relationship Id="rId1" Type="http://schemas.openxmlformats.org/officeDocument/2006/relationships/slideLayout" Target="../slideLayouts/slideLayout22.xml"/><Relationship Id="rId4" Type="http://schemas.openxmlformats.org/officeDocument/2006/relationships/image" Target="../media/image141.jpeg"/></Relationships>
</file>

<file path=ppt/slides/_rels/slide11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1.xml"/><Relationship Id="rId1" Type="http://schemas.openxmlformats.org/officeDocument/2006/relationships/slideLayout" Target="../slideLayouts/slideLayout2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2.xml"/><Relationship Id="rId1" Type="http://schemas.openxmlformats.org/officeDocument/2006/relationships/slideLayout" Target="../slideLayouts/slideLayout27.xml"/><Relationship Id="rId4" Type="http://schemas.openxmlformats.org/officeDocument/2006/relationships/image" Target="../media/image144.png"/></Relationships>
</file>

<file path=ppt/slides/_rels/slide11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113.xml"/><Relationship Id="rId1" Type="http://schemas.openxmlformats.org/officeDocument/2006/relationships/slideLayout" Target="../slideLayouts/slideLayout25.xml"/><Relationship Id="rId4" Type="http://schemas.openxmlformats.org/officeDocument/2006/relationships/image" Target="../media/image145.jpeg"/></Relationships>
</file>

<file path=ppt/slides/_rels/slide11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4.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2.xml"/><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2.emf"/></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1.emf"/></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53.tiff"/></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1.emf"/></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1.emf"/></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25.xml"/><Relationship Id="rId5" Type="http://schemas.openxmlformats.org/officeDocument/2006/relationships/image" Target="../media/image63.jpeg"/><Relationship Id="rId4" Type="http://schemas.openxmlformats.org/officeDocument/2006/relationships/image" Target="../media/image1.emf"/></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0.xml"/><Relationship Id="rId1" Type="http://schemas.openxmlformats.org/officeDocument/2006/relationships/slideLayout" Target="../slideLayouts/slideLayout25.xml"/><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25.xml"/><Relationship Id="rId4" Type="http://schemas.openxmlformats.org/officeDocument/2006/relationships/image" Target="../media/image1.emf"/></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25.xml"/><Relationship Id="rId4" Type="http://schemas.openxmlformats.org/officeDocument/2006/relationships/image" Target="../media/image1.emf"/></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25.xml"/><Relationship Id="rId4" Type="http://schemas.openxmlformats.org/officeDocument/2006/relationships/image" Target="../media/image1.emf"/></Relationships>
</file>

<file path=ppt/slides/_rels/slide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6.xml"/><Relationship Id="rId1" Type="http://schemas.openxmlformats.org/officeDocument/2006/relationships/slideLayout" Target="../slideLayouts/slideLayout23.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22.xml"/><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25.xml"/><Relationship Id="rId4" Type="http://schemas.openxmlformats.org/officeDocument/2006/relationships/image" Target="../media/image1.emf"/></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25.xml"/><Relationship Id="rId4" Type="http://schemas.openxmlformats.org/officeDocument/2006/relationships/image" Target="../media/image1.emf"/></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25.xml"/><Relationship Id="rId4" Type="http://schemas.openxmlformats.org/officeDocument/2006/relationships/image" Target="../media/image1.emf"/></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25.xml"/><Relationship Id="rId4" Type="http://schemas.openxmlformats.org/officeDocument/2006/relationships/image" Target="../media/image1.emf"/></Relationships>
</file>

<file path=ppt/slides/_rels/slide5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6.xml"/><Relationship Id="rId1" Type="http://schemas.openxmlformats.org/officeDocument/2006/relationships/slideLayout" Target="../slideLayouts/slideLayout23.xml"/><Relationship Id="rId4" Type="http://schemas.openxmlformats.org/officeDocument/2006/relationships/image" Target="../media/image81.jpeg"/></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5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59.xml"/><Relationship Id="rId1" Type="http://schemas.openxmlformats.org/officeDocument/2006/relationships/slideLayout" Target="../slideLayouts/slideLayout25.xml"/><Relationship Id="rId4" Type="http://schemas.openxmlformats.org/officeDocument/2006/relationships/image" Target="../media/image85.jpe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22.xml"/><Relationship Id="rId4" Type="http://schemas.openxmlformats.org/officeDocument/2006/relationships/image" Target="../media/image83.emf"/></Relationships>
</file>

<file path=ppt/slides/_rels/slide6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61.xml"/><Relationship Id="rId1" Type="http://schemas.openxmlformats.org/officeDocument/2006/relationships/slideLayout" Target="../slideLayouts/slideLayout23.xml"/><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62.xml"/><Relationship Id="rId1" Type="http://schemas.openxmlformats.org/officeDocument/2006/relationships/slideLayout" Target="../slideLayouts/slideLayout27.xml"/><Relationship Id="rId4" Type="http://schemas.openxmlformats.org/officeDocument/2006/relationships/image" Target="../media/image89.jpeg"/></Relationships>
</file>

<file path=ppt/slides/_rels/slide6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63.xml"/><Relationship Id="rId1" Type="http://schemas.openxmlformats.org/officeDocument/2006/relationships/slideLayout" Target="../slideLayouts/slideLayout25.xml"/><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64.xml"/><Relationship Id="rId1" Type="http://schemas.openxmlformats.org/officeDocument/2006/relationships/slideLayout" Target="../slideLayouts/slideLayout25.xml"/><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5.xml"/><Relationship Id="rId1" Type="http://schemas.openxmlformats.org/officeDocument/2006/relationships/slideLayout" Target="../slideLayouts/slideLayout25.xml"/><Relationship Id="rId4" Type="http://schemas.openxmlformats.org/officeDocument/2006/relationships/image" Target="../media/image83.emf"/></Relationships>
</file>

<file path=ppt/slides/_rels/slide68.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66.xml"/><Relationship Id="rId1" Type="http://schemas.openxmlformats.org/officeDocument/2006/relationships/slideLayout" Target="../slideLayouts/slideLayout25.xml"/><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7.xml"/><Relationship Id="rId1" Type="http://schemas.openxmlformats.org/officeDocument/2006/relationships/slideLayout" Target="../slideLayouts/slideLayout25.xml"/><Relationship Id="rId4" Type="http://schemas.openxmlformats.org/officeDocument/2006/relationships/image" Target="../media/image9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8.emf"/></Relationships>
</file>

<file path=ppt/slides/_rels/slide70.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68.xml"/><Relationship Id="rId1" Type="http://schemas.openxmlformats.org/officeDocument/2006/relationships/slideLayout" Target="../slideLayouts/slideLayout25.xml"/><Relationship Id="rId4" Type="http://schemas.openxmlformats.org/officeDocument/2006/relationships/image" Target="../media/image95.jpeg"/></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9.xml"/><Relationship Id="rId1" Type="http://schemas.openxmlformats.org/officeDocument/2006/relationships/slideLayout" Target="../slideLayouts/slideLayout25.xml"/><Relationship Id="rId5" Type="http://schemas.openxmlformats.org/officeDocument/2006/relationships/image" Target="../media/image97.jpeg"/><Relationship Id="rId4" Type="http://schemas.openxmlformats.org/officeDocument/2006/relationships/image" Target="../media/image83.emf"/></Relationships>
</file>

<file path=ppt/slides/_rels/slide7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0.xml"/><Relationship Id="rId1" Type="http://schemas.openxmlformats.org/officeDocument/2006/relationships/slideLayout" Target="../slideLayouts/slideLayout22.xml"/><Relationship Id="rId4" Type="http://schemas.openxmlformats.org/officeDocument/2006/relationships/image" Target="../media/image83.emf"/></Relationships>
</file>

<file path=ppt/slides/_rels/slide73.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1.xml"/><Relationship Id="rId1" Type="http://schemas.openxmlformats.org/officeDocument/2006/relationships/slideLayout" Target="../slideLayouts/slideLayout25.xml"/><Relationship Id="rId4" Type="http://schemas.openxmlformats.org/officeDocument/2006/relationships/image" Target="../media/image99.emf"/></Relationships>
</file>

<file path=ppt/slides/_rels/slide7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3.xml"/><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7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74.xml"/><Relationship Id="rId1" Type="http://schemas.openxmlformats.org/officeDocument/2006/relationships/slideLayout" Target="../slideLayouts/slideLayout25.xml"/><Relationship Id="rId4" Type="http://schemas.openxmlformats.org/officeDocument/2006/relationships/image" Target="../media/image103.png"/></Relationships>
</file>

<file path=ppt/slides/_rels/slide7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75.xml"/><Relationship Id="rId1" Type="http://schemas.openxmlformats.org/officeDocument/2006/relationships/slideLayout" Target="../slideLayouts/slideLayout25.xml"/><Relationship Id="rId4" Type="http://schemas.openxmlformats.org/officeDocument/2006/relationships/image" Target="../media/image103.png"/></Relationships>
</file>

<file path=ppt/slides/_rels/slide7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6.xml"/><Relationship Id="rId1" Type="http://schemas.openxmlformats.org/officeDocument/2006/relationships/slideLayout" Target="../slideLayouts/slideLayout25.xml"/><Relationship Id="rId4" Type="http://schemas.openxmlformats.org/officeDocument/2006/relationships/image" Target="../media/image99.emf"/></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18.emf"/><Relationship Id="rId5" Type="http://schemas.openxmlformats.org/officeDocument/2006/relationships/image" Target="../media/image21.emf"/><Relationship Id="rId4" Type="http://schemas.openxmlformats.org/officeDocument/2006/relationships/image" Target="../media/image20.emf"/></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8.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79.xml"/><Relationship Id="rId1" Type="http://schemas.openxmlformats.org/officeDocument/2006/relationships/slideLayout" Target="../slideLayouts/slideLayout25.xml"/><Relationship Id="rId4" Type="http://schemas.openxmlformats.org/officeDocument/2006/relationships/image" Target="../media/image107.jpeg"/></Relationships>
</file>

<file path=ppt/slides/_rels/slide83.xml.rels><?xml version="1.0" encoding="UTF-8" standalone="yes"?>
<Relationships xmlns="http://schemas.openxmlformats.org/package/2006/relationships"><Relationship Id="rId8" Type="http://schemas.openxmlformats.org/officeDocument/2006/relationships/image" Target="../media/image99.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0.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8.jpeg"/></Relationships>
</file>

<file path=ppt/slides/_rels/slide8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1.xml"/><Relationship Id="rId1" Type="http://schemas.openxmlformats.org/officeDocument/2006/relationships/slideLayout" Target="../slideLayouts/slideLayout22.xml"/><Relationship Id="rId4" Type="http://schemas.openxmlformats.org/officeDocument/2006/relationships/image" Target="../media/image99.emf"/></Relationships>
</file>

<file path=ppt/slides/_rels/slide85.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82.xml"/><Relationship Id="rId1" Type="http://schemas.openxmlformats.org/officeDocument/2006/relationships/slideLayout" Target="../slideLayouts/slideLayout25.xml"/><Relationship Id="rId4" Type="http://schemas.openxmlformats.org/officeDocument/2006/relationships/image" Target="../media/image110.emf"/></Relationships>
</file>

<file path=ppt/slides/_rels/slide8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3.xml"/><Relationship Id="rId1" Type="http://schemas.openxmlformats.org/officeDocument/2006/relationships/slideLayout" Target="../slideLayouts/slideLayout25.xml"/><Relationship Id="rId5" Type="http://schemas.openxmlformats.org/officeDocument/2006/relationships/image" Target="../media/image110.emf"/><Relationship Id="rId4" Type="http://schemas.openxmlformats.org/officeDocument/2006/relationships/image" Target="../media/image112.png"/></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4.xml"/><Relationship Id="rId1" Type="http://schemas.openxmlformats.org/officeDocument/2006/relationships/slideLayout" Target="../slideLayouts/slideLayout22.xml"/><Relationship Id="rId4" Type="http://schemas.openxmlformats.org/officeDocument/2006/relationships/image" Target="../media/image110.emf"/></Relationships>
</file>

<file path=ppt/slides/_rels/slide8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5.xml"/><Relationship Id="rId1" Type="http://schemas.openxmlformats.org/officeDocument/2006/relationships/slideLayout" Target="../slideLayouts/slideLayout25.xml"/><Relationship Id="rId4" Type="http://schemas.openxmlformats.org/officeDocument/2006/relationships/image" Target="../media/image110.emf"/></Relationships>
</file>

<file path=ppt/slides/_rels/slide8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6.xml"/><Relationship Id="rId1" Type="http://schemas.openxmlformats.org/officeDocument/2006/relationships/slideLayout" Target="../slideLayouts/slideLayout25.xml"/><Relationship Id="rId4" Type="http://schemas.openxmlformats.org/officeDocument/2006/relationships/image" Target="../media/image110.emf"/></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8.emf"/><Relationship Id="rId4" Type="http://schemas.openxmlformats.org/officeDocument/2006/relationships/image" Target="../media/image20.emf"/></Relationships>
</file>

<file path=ppt/slides/_rels/slide9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7.xml"/><Relationship Id="rId1" Type="http://schemas.openxmlformats.org/officeDocument/2006/relationships/slideLayout" Target="../slideLayouts/slideLayout25.xml"/><Relationship Id="rId4" Type="http://schemas.openxmlformats.org/officeDocument/2006/relationships/image" Target="../media/image110.emf"/></Relationships>
</file>

<file path=ppt/slides/_rels/slide91.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88.xml"/><Relationship Id="rId1" Type="http://schemas.openxmlformats.org/officeDocument/2006/relationships/slideLayout" Target="../slideLayouts/slideLayout25.xml"/><Relationship Id="rId4" Type="http://schemas.openxmlformats.org/officeDocument/2006/relationships/image" Target="../media/image117.jpeg"/></Relationships>
</file>

<file path=ppt/slides/_rels/slide92.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89.xml"/><Relationship Id="rId1" Type="http://schemas.openxmlformats.org/officeDocument/2006/relationships/slideLayout" Target="../slideLayouts/slideLayout23.xml"/><Relationship Id="rId4" Type="http://schemas.openxmlformats.org/officeDocument/2006/relationships/image" Target="../media/image118.png"/></Relationships>
</file>

<file path=ppt/slides/_rels/slide9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0.xml"/><Relationship Id="rId1" Type="http://schemas.openxmlformats.org/officeDocument/2006/relationships/slideLayout" Target="../slideLayouts/slideLayout22.xml"/><Relationship Id="rId4" Type="http://schemas.openxmlformats.org/officeDocument/2006/relationships/image" Target="../media/image110.emf"/></Relationships>
</file>

<file path=ppt/slides/_rels/slide94.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1.xml"/><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2.xml"/><Relationship Id="rId1" Type="http://schemas.openxmlformats.org/officeDocument/2006/relationships/slideLayout" Target="../slideLayouts/slideLayout22.xml"/><Relationship Id="rId4" Type="http://schemas.openxmlformats.org/officeDocument/2006/relationships/image" Target="../media/image110.emf"/></Relationships>
</file>

<file path=ppt/slides/_rels/slide97.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93.xml"/><Relationship Id="rId1" Type="http://schemas.openxmlformats.org/officeDocument/2006/relationships/slideLayout" Target="../slideLayouts/slideLayout25.xml"/><Relationship Id="rId4" Type="http://schemas.openxmlformats.org/officeDocument/2006/relationships/image" Target="../media/image123.png"/></Relationships>
</file>

<file path=ppt/slides/_rels/slide98.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94.xml"/><Relationship Id="rId1" Type="http://schemas.openxmlformats.org/officeDocument/2006/relationships/slideLayout" Target="../slideLayouts/slideLayout25.xml"/><Relationship Id="rId4" Type="http://schemas.openxmlformats.org/officeDocument/2006/relationships/image" Target="../media/image123.png"/></Relationships>
</file>

<file path=ppt/slides/_rels/slide99.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95.xml"/><Relationship Id="rId1" Type="http://schemas.openxmlformats.org/officeDocument/2006/relationships/slideLayout" Target="../slideLayouts/slideLayout25.xml"/><Relationship Id="rId4" Type="http://schemas.openxmlformats.org/officeDocument/2006/relationships/image" Target="../media/image1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AEC81ED-203A-7844-AB1D-A53DE1C1FE1B}"/>
              </a:ext>
            </a:extLst>
          </p:cNvPr>
          <p:cNvSpPr/>
          <p:nvPr/>
        </p:nvSpPr>
        <p:spPr>
          <a:xfrm>
            <a:off x="8108" y="5051692"/>
            <a:ext cx="12192000" cy="1966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F10E6DD-C8FC-4A3A-BC7D-CF3E7010A3B8}"/>
              </a:ext>
            </a:extLst>
          </p:cNvPr>
          <p:cNvSpPr/>
          <p:nvPr/>
        </p:nvSpPr>
        <p:spPr>
          <a:xfrm>
            <a:off x="-7963" y="5051692"/>
            <a:ext cx="12195983" cy="15089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 name="Title 1">
            <a:extLst>
              <a:ext uri="{FF2B5EF4-FFF2-40B4-BE49-F238E27FC236}">
                <a16:creationId xmlns:a16="http://schemas.microsoft.com/office/drawing/2014/main" id="{DC61F369-A38C-4854-9955-9D4E50F572D2}"/>
              </a:ext>
            </a:extLst>
          </p:cNvPr>
          <p:cNvSpPr txBox="1">
            <a:spLocks/>
          </p:cNvSpPr>
          <p:nvPr/>
        </p:nvSpPr>
        <p:spPr>
          <a:xfrm>
            <a:off x="136189" y="130499"/>
            <a:ext cx="11935838" cy="4352946"/>
          </a:xfrm>
          <a:prstGeom prst="rect">
            <a:avLst/>
          </a:prstGeom>
        </p:spPr>
        <p:txBody>
          <a:bodyPr anchor="ctr">
            <a:normAutofit/>
          </a:bodyPr>
          <a:lstStyle>
            <a:lvl1pPr algn="ctr" defTabSz="914400" rtl="0" eaLnBrk="1" latinLnBrk="0" hangingPunct="1">
              <a:lnSpc>
                <a:spcPct val="100000"/>
              </a:lnSpc>
              <a:spcBef>
                <a:spcPct val="0"/>
              </a:spcBef>
              <a:buNone/>
              <a:defRPr sz="4800" b="1" kern="1200" cap="none" normalizeH="0" baseline="0">
                <a:ln>
                  <a:solidFill>
                    <a:schemeClr val="accent1"/>
                  </a:solidFill>
                </a:ln>
                <a:solidFill>
                  <a:schemeClr val="accent1"/>
                </a:solidFill>
                <a:latin typeface="+mj-lt"/>
                <a:ea typeface="+mj-ea"/>
                <a:cs typeface="+mj-cs"/>
              </a:defRPr>
            </a:lvl1pPr>
          </a:lstStyle>
          <a:p>
            <a:r>
              <a:rPr lang="en-US" sz="5400" b="0" spc="300" dirty="0">
                <a:ln>
                  <a:noFill/>
                </a:ln>
                <a:solidFill>
                  <a:schemeClr val="accent5">
                    <a:lumMod val="60000"/>
                    <a:lumOff val="40000"/>
                  </a:schemeClr>
                </a:solidFill>
              </a:rPr>
              <a:t>NAPA VALLEY CABERNET SAUVIGNON: </a:t>
            </a:r>
            <a:br>
              <a:rPr lang="en-US" sz="5400" b="0" spc="300" dirty="0">
                <a:ln>
                  <a:noFill/>
                </a:ln>
                <a:solidFill>
                  <a:schemeClr val="accent5">
                    <a:lumMod val="60000"/>
                    <a:lumOff val="40000"/>
                  </a:schemeClr>
                </a:solidFill>
              </a:rPr>
            </a:br>
            <a:r>
              <a:rPr lang="en-US" sz="5400" b="0" spc="300" dirty="0">
                <a:ln>
                  <a:noFill/>
                </a:ln>
                <a:solidFill>
                  <a:schemeClr val="accent5">
                    <a:lumMod val="60000"/>
                    <a:lumOff val="40000"/>
                  </a:schemeClr>
                </a:solidFill>
              </a:rPr>
              <a:t>A GLOBAL PERSPECTIVE</a:t>
            </a:r>
          </a:p>
          <a:p>
            <a:endParaRPr lang="en-US" sz="3200" b="0" spc="300" dirty="0">
              <a:ln>
                <a:noFill/>
              </a:ln>
              <a:solidFill>
                <a:schemeClr val="accent5">
                  <a:lumMod val="60000"/>
                  <a:lumOff val="40000"/>
                </a:schemeClr>
              </a:solidFill>
            </a:endParaRPr>
          </a:p>
          <a:p>
            <a:r>
              <a:rPr lang="en-US" sz="3200" b="0" spc="300" dirty="0">
                <a:ln>
                  <a:noFill/>
                </a:ln>
                <a:solidFill>
                  <a:schemeClr val="accent5">
                    <a:lumMod val="60000"/>
                    <a:lumOff val="40000"/>
                  </a:schemeClr>
                </a:solidFill>
              </a:rPr>
              <a:t>Peter Marks MW</a:t>
            </a:r>
            <a:endParaRPr lang="en-US" sz="3200" spc="80" dirty="0">
              <a:ln>
                <a:noFill/>
              </a:ln>
              <a:solidFill>
                <a:schemeClr val="bg1"/>
              </a:solidFill>
            </a:endParaRPr>
          </a:p>
        </p:txBody>
      </p:sp>
      <p:pic>
        <p:nvPicPr>
          <p:cNvPr id="7" name="Picture 6" descr="A close up of a logo&#10;&#10;Description automatically generated">
            <a:extLst>
              <a:ext uri="{FF2B5EF4-FFF2-40B4-BE49-F238E27FC236}">
                <a16:creationId xmlns:a16="http://schemas.microsoft.com/office/drawing/2014/main" id="{18624BE6-DD15-4AF5-B1DF-5A2D4CC3A4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8258" y="5552471"/>
            <a:ext cx="1734752" cy="1272153"/>
          </a:xfrm>
          <a:prstGeom prst="rect">
            <a:avLst/>
          </a:prstGeom>
        </p:spPr>
      </p:pic>
      <p:pic>
        <p:nvPicPr>
          <p:cNvPr id="8" name="Picture 7">
            <a:extLst>
              <a:ext uri="{FF2B5EF4-FFF2-40B4-BE49-F238E27FC236}">
                <a16:creationId xmlns:a16="http://schemas.microsoft.com/office/drawing/2014/main" id="{1D5052F1-B998-4ADD-A8A6-4A97B7A9513D}"/>
              </a:ext>
            </a:extLst>
          </p:cNvPr>
          <p:cNvPicPr>
            <a:picLocks noChangeAspect="1"/>
          </p:cNvPicPr>
          <p:nvPr/>
        </p:nvPicPr>
        <p:blipFill>
          <a:blip r:embed="rId4" cstate="email">
            <a:clrChange>
              <a:clrFrom>
                <a:srgbClr val="FFFEFF"/>
              </a:clrFrom>
              <a:clrTo>
                <a:srgbClr val="FFFEFF">
                  <a:alpha val="0"/>
                </a:srgbClr>
              </a:clrTo>
            </a:clrChange>
            <a:extLst>
              <a:ext uri="{28A0092B-C50C-407E-A947-70E740481C1C}">
                <a14:useLocalDpi xmlns:a14="http://schemas.microsoft.com/office/drawing/2010/main"/>
              </a:ext>
            </a:extLst>
          </a:blip>
          <a:srcRect/>
          <a:stretch/>
        </p:blipFill>
        <p:spPr>
          <a:xfrm>
            <a:off x="7752281" y="5779220"/>
            <a:ext cx="2738706" cy="855846"/>
          </a:xfrm>
          <a:prstGeom prst="rect">
            <a:avLst/>
          </a:prstGeom>
        </p:spPr>
      </p:pic>
      <p:cxnSp>
        <p:nvCxnSpPr>
          <p:cNvPr id="10" name="Straight Connector 9">
            <a:extLst>
              <a:ext uri="{FF2B5EF4-FFF2-40B4-BE49-F238E27FC236}">
                <a16:creationId xmlns:a16="http://schemas.microsoft.com/office/drawing/2014/main" id="{80177417-1E55-4FC2-BF2A-FB9D1D09A9BB}"/>
              </a:ext>
            </a:extLst>
          </p:cNvPr>
          <p:cNvCxnSpPr/>
          <p:nvPr/>
        </p:nvCxnSpPr>
        <p:spPr>
          <a:xfrm>
            <a:off x="6090028" y="5628328"/>
            <a:ext cx="0" cy="100673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87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sky, tree, outdoor, plant&#10;&#10;Description automatically generated">
            <a:extLst>
              <a:ext uri="{FF2B5EF4-FFF2-40B4-BE49-F238E27FC236}">
                <a16:creationId xmlns:a16="http://schemas.microsoft.com/office/drawing/2014/main" id="{4586FAB7-07F1-9B48-A6E3-C2F3C1D45C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07813" y="1986505"/>
            <a:ext cx="2753800" cy="2793138"/>
          </a:xfrm>
          <a:prstGeom prst="rect">
            <a:avLst/>
          </a:prstGeom>
          <a:ln>
            <a:solidFill>
              <a:schemeClr val="tx2">
                <a:lumMod val="75000"/>
              </a:schemeClr>
            </a:solidFill>
          </a:ln>
        </p:spPr>
      </p:pic>
      <p:pic>
        <p:nvPicPr>
          <p:cNvPr id="16" name="Picture 15" descr="A picture containing indoor, food, cake&#10;&#10;Description automatically generated">
            <a:extLst>
              <a:ext uri="{FF2B5EF4-FFF2-40B4-BE49-F238E27FC236}">
                <a16:creationId xmlns:a16="http://schemas.microsoft.com/office/drawing/2014/main" id="{ADE53F36-626B-7447-9305-BA2D516617F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17811" y="1986505"/>
            <a:ext cx="2753800" cy="2793139"/>
          </a:xfrm>
          <a:prstGeom prst="rect">
            <a:avLst/>
          </a:prstGeom>
          <a:ln>
            <a:solidFill>
              <a:schemeClr val="tx2">
                <a:lumMod val="75000"/>
              </a:schemeClr>
            </a:solidFill>
          </a:ln>
        </p:spPr>
      </p:pic>
      <p:sp>
        <p:nvSpPr>
          <p:cNvPr id="3" name="TextBox 2">
            <a:extLst>
              <a:ext uri="{FF2B5EF4-FFF2-40B4-BE49-F238E27FC236}">
                <a16:creationId xmlns:a16="http://schemas.microsoft.com/office/drawing/2014/main" id="{C108ECEF-21E0-B646-BECD-EE123DCAB541}"/>
              </a:ext>
            </a:extLst>
          </p:cNvPr>
          <p:cNvSpPr txBox="1"/>
          <p:nvPr/>
        </p:nvSpPr>
        <p:spPr>
          <a:xfrm>
            <a:off x="320389" y="4913862"/>
            <a:ext cx="2752874" cy="461665"/>
          </a:xfrm>
          <a:prstGeom prst="rect">
            <a:avLst/>
          </a:prstGeom>
          <a:noFill/>
        </p:spPr>
        <p:txBody>
          <a:bodyPr wrap="square" rtlCol="0">
            <a:spAutoFit/>
          </a:bodyPr>
          <a:lstStyle/>
          <a:p>
            <a:pPr algn="ctr"/>
            <a:r>
              <a:rPr lang="en-US" sz="2400" spc="300" dirty="0">
                <a:solidFill>
                  <a:srgbClr val="44546A"/>
                </a:solidFill>
                <a:latin typeface="Proxima Nova"/>
              </a:rPr>
              <a:t>GRAPE</a:t>
            </a:r>
          </a:p>
        </p:txBody>
      </p:sp>
      <p:sp>
        <p:nvSpPr>
          <p:cNvPr id="5" name="TextBox 4">
            <a:extLst>
              <a:ext uri="{FF2B5EF4-FFF2-40B4-BE49-F238E27FC236}">
                <a16:creationId xmlns:a16="http://schemas.microsoft.com/office/drawing/2014/main" id="{D3492E8C-5987-564D-92F1-4171E7B6DA6E}"/>
              </a:ext>
            </a:extLst>
          </p:cNvPr>
          <p:cNvSpPr txBox="1"/>
          <p:nvPr/>
        </p:nvSpPr>
        <p:spPr>
          <a:xfrm>
            <a:off x="3301080" y="4913862"/>
            <a:ext cx="2752874" cy="461665"/>
          </a:xfrm>
          <a:prstGeom prst="rect">
            <a:avLst/>
          </a:prstGeom>
          <a:noFill/>
        </p:spPr>
        <p:txBody>
          <a:bodyPr wrap="square" rtlCol="0">
            <a:spAutoFit/>
          </a:bodyPr>
          <a:lstStyle/>
          <a:p>
            <a:pPr algn="ctr"/>
            <a:r>
              <a:rPr lang="en-US" sz="2400" spc="300" dirty="0">
                <a:solidFill>
                  <a:srgbClr val="44546A"/>
                </a:solidFill>
                <a:latin typeface="Proxima Nova"/>
              </a:rPr>
              <a:t>CLIMATE</a:t>
            </a:r>
          </a:p>
        </p:txBody>
      </p:sp>
      <p:sp>
        <p:nvSpPr>
          <p:cNvPr id="6" name="TextBox 5">
            <a:extLst>
              <a:ext uri="{FF2B5EF4-FFF2-40B4-BE49-F238E27FC236}">
                <a16:creationId xmlns:a16="http://schemas.microsoft.com/office/drawing/2014/main" id="{BD5FA26B-9AD8-1449-B2CD-F45A421D74BA}"/>
              </a:ext>
            </a:extLst>
          </p:cNvPr>
          <p:cNvSpPr txBox="1"/>
          <p:nvPr/>
        </p:nvSpPr>
        <p:spPr>
          <a:xfrm>
            <a:off x="6247510" y="4913862"/>
            <a:ext cx="2714103" cy="461665"/>
          </a:xfrm>
          <a:prstGeom prst="rect">
            <a:avLst/>
          </a:prstGeom>
          <a:noFill/>
        </p:spPr>
        <p:txBody>
          <a:bodyPr wrap="square" rtlCol="0">
            <a:spAutoFit/>
          </a:bodyPr>
          <a:lstStyle/>
          <a:p>
            <a:pPr algn="ctr"/>
            <a:r>
              <a:rPr lang="en-US" sz="2400" spc="300" dirty="0">
                <a:solidFill>
                  <a:srgbClr val="44546A"/>
                </a:solidFill>
                <a:latin typeface="Proxima Nova"/>
              </a:rPr>
              <a:t>VINEYARD </a:t>
            </a:r>
          </a:p>
        </p:txBody>
      </p:sp>
      <p:sp>
        <p:nvSpPr>
          <p:cNvPr id="7" name="TextBox 6">
            <a:extLst>
              <a:ext uri="{FF2B5EF4-FFF2-40B4-BE49-F238E27FC236}">
                <a16:creationId xmlns:a16="http://schemas.microsoft.com/office/drawing/2014/main" id="{6C9FD982-C0C5-134F-AEC8-A5EF52C1E5ED}"/>
              </a:ext>
            </a:extLst>
          </p:cNvPr>
          <p:cNvSpPr txBox="1"/>
          <p:nvPr/>
        </p:nvSpPr>
        <p:spPr>
          <a:xfrm>
            <a:off x="9175438" y="4913862"/>
            <a:ext cx="2714103" cy="461665"/>
          </a:xfrm>
          <a:prstGeom prst="rect">
            <a:avLst/>
          </a:prstGeom>
          <a:noFill/>
        </p:spPr>
        <p:txBody>
          <a:bodyPr wrap="square" rtlCol="0">
            <a:spAutoFit/>
          </a:bodyPr>
          <a:lstStyle/>
          <a:p>
            <a:pPr algn="ctr"/>
            <a:r>
              <a:rPr lang="en-US" sz="2400" spc="300" dirty="0">
                <a:solidFill>
                  <a:srgbClr val="44546A"/>
                </a:solidFill>
                <a:latin typeface="Proxima Nova"/>
              </a:rPr>
              <a:t>CELLAR</a:t>
            </a:r>
          </a:p>
        </p:txBody>
      </p:sp>
      <p:pic>
        <p:nvPicPr>
          <p:cNvPr id="14" name="Picture 13">
            <a:extLst>
              <a:ext uri="{FF2B5EF4-FFF2-40B4-BE49-F238E27FC236}">
                <a16:creationId xmlns:a16="http://schemas.microsoft.com/office/drawing/2014/main" id="{64034984-DE8B-444D-877E-5F1C756FBE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87089" y="1999642"/>
            <a:ext cx="2766865" cy="2766865"/>
          </a:xfrm>
          <a:prstGeom prst="rect">
            <a:avLst/>
          </a:prstGeom>
          <a:ln>
            <a:solidFill>
              <a:schemeClr val="tx2">
                <a:lumMod val="75000"/>
              </a:schemeClr>
            </a:solidFill>
          </a:ln>
        </p:spPr>
      </p:pic>
      <p:sp>
        <p:nvSpPr>
          <p:cNvPr id="2" name="TextBox 1">
            <a:extLst>
              <a:ext uri="{FF2B5EF4-FFF2-40B4-BE49-F238E27FC236}">
                <a16:creationId xmlns:a16="http://schemas.microsoft.com/office/drawing/2014/main" id="{06216DEF-3BDE-C646-A15E-507C9A994AB0}"/>
              </a:ext>
            </a:extLst>
          </p:cNvPr>
          <p:cNvSpPr txBox="1"/>
          <p:nvPr/>
        </p:nvSpPr>
        <p:spPr>
          <a:xfrm>
            <a:off x="981075" y="711464"/>
            <a:ext cx="10229850" cy="707886"/>
          </a:xfrm>
          <a:prstGeom prst="rect">
            <a:avLst/>
          </a:prstGeom>
          <a:noFill/>
        </p:spPr>
        <p:txBody>
          <a:bodyPr wrap="square" rtlCol="0">
            <a:spAutoFit/>
          </a:bodyPr>
          <a:lstStyle/>
          <a:p>
            <a:pPr algn="ctr"/>
            <a:r>
              <a:rPr lang="en-US" sz="4000" spc="300" dirty="0">
                <a:solidFill>
                  <a:srgbClr val="44546A"/>
                </a:solidFill>
                <a:latin typeface="Proxima Nova Semibold" panose="02000506030000020004"/>
              </a:rPr>
              <a:t>CABERNET CHARACTER</a:t>
            </a:r>
          </a:p>
        </p:txBody>
      </p:sp>
      <p:pic>
        <p:nvPicPr>
          <p:cNvPr id="4" name="Picture 3">
            <a:extLst>
              <a:ext uri="{FF2B5EF4-FFF2-40B4-BE49-F238E27FC236}">
                <a16:creationId xmlns:a16="http://schemas.microsoft.com/office/drawing/2014/main" id="{F9283DA0-06DC-9F4C-99B3-ED9F1EA7E2A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0389" y="1997321"/>
            <a:ext cx="2752875" cy="2771507"/>
          </a:xfrm>
          <a:prstGeom prst="rect">
            <a:avLst/>
          </a:prstGeom>
          <a:ln>
            <a:solidFill>
              <a:schemeClr val="tx2">
                <a:lumMod val="75000"/>
              </a:schemeClr>
            </a:solidFill>
          </a:ln>
        </p:spPr>
      </p:pic>
    </p:spTree>
    <p:extLst>
      <p:ext uri="{BB962C8B-B14F-4D97-AF65-F5344CB8AC3E}">
        <p14:creationId xmlns:p14="http://schemas.microsoft.com/office/powerpoint/2010/main" val="7557158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E691E3C1-ED3F-CF4E-BEE6-0DFF7C840085}"/>
              </a:ext>
            </a:extLst>
          </p:cNvPr>
          <p:cNvSpPr txBox="1">
            <a:spLocks/>
          </p:cNvSpPr>
          <p:nvPr/>
        </p:nvSpPr>
        <p:spPr>
          <a:xfrm>
            <a:off x="2926478" y="594815"/>
            <a:ext cx="4286738" cy="65265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spc="3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1">
                    <a:lumMod val="50000"/>
                  </a:schemeClr>
                </a:solidFill>
                <a:latin typeface="Proxima Nova" panose="02000506030000020004" pitchFamily="2" charset="0"/>
              </a:rPr>
              <a:t>Argentina</a:t>
            </a:r>
          </a:p>
        </p:txBody>
      </p:sp>
      <p:sp>
        <p:nvSpPr>
          <p:cNvPr id="4" name="TextBox 3">
            <a:extLst>
              <a:ext uri="{FF2B5EF4-FFF2-40B4-BE49-F238E27FC236}">
                <a16:creationId xmlns:a16="http://schemas.microsoft.com/office/drawing/2014/main" id="{BADBAC03-D840-E04D-9343-8E4E784C0CF1}"/>
              </a:ext>
            </a:extLst>
          </p:cNvPr>
          <p:cNvSpPr txBox="1"/>
          <p:nvPr/>
        </p:nvSpPr>
        <p:spPr>
          <a:xfrm>
            <a:off x="286787" y="404481"/>
            <a:ext cx="2901068" cy="677108"/>
          </a:xfrm>
          <a:prstGeom prst="rect">
            <a:avLst/>
          </a:prstGeom>
          <a:noFill/>
        </p:spPr>
        <p:txBody>
          <a:bodyPr wrap="square" rtlCol="0" anchor="t">
            <a:spAutoFit/>
          </a:bodyPr>
          <a:lstStyle/>
          <a:p>
            <a:r>
              <a:rPr lang="en-US" sz="3800" i="0" spc="300" dirty="0">
                <a:solidFill>
                  <a:schemeClr val="tx2">
                    <a:lumMod val="50000"/>
                  </a:schemeClr>
                </a:solidFill>
                <a:latin typeface="Proxima Nova Semibold"/>
              </a:rPr>
              <a:t>CLIMATE</a:t>
            </a:r>
          </a:p>
        </p:txBody>
      </p:sp>
      <p:cxnSp>
        <p:nvCxnSpPr>
          <p:cNvPr id="5" name="Straight Connector 4">
            <a:extLst>
              <a:ext uri="{FF2B5EF4-FFF2-40B4-BE49-F238E27FC236}">
                <a16:creationId xmlns:a16="http://schemas.microsoft.com/office/drawing/2014/main" id="{47CC349C-920C-1040-9C5C-FF9A5709D08D}"/>
              </a:ext>
            </a:extLst>
          </p:cNvPr>
          <p:cNvCxnSpPr/>
          <p:nvPr/>
        </p:nvCxnSpPr>
        <p:spPr>
          <a:xfrm>
            <a:off x="2778077" y="482895"/>
            <a:ext cx="0" cy="538609"/>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F46DF017-1519-8E4A-AA6B-A3894ED18B22}"/>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7" name="Picture 6">
            <a:extLst>
              <a:ext uri="{FF2B5EF4-FFF2-40B4-BE49-F238E27FC236}">
                <a16:creationId xmlns:a16="http://schemas.microsoft.com/office/drawing/2014/main" id="{83986ACD-7AD2-E74F-B586-023949AF739E}"/>
              </a:ext>
            </a:extLst>
          </p:cNvPr>
          <p:cNvPicPr>
            <a:picLocks noChangeAspect="1"/>
          </p:cNvPicPr>
          <p:nvPr/>
        </p:nvPicPr>
        <p:blipFill>
          <a:blip r:embed="rId3"/>
          <a:stretch>
            <a:fillRect/>
          </a:stretch>
        </p:blipFill>
        <p:spPr>
          <a:xfrm>
            <a:off x="11365225" y="-56563"/>
            <a:ext cx="880195" cy="716437"/>
          </a:xfrm>
          <a:prstGeom prst="rect">
            <a:avLst/>
          </a:prstGeom>
        </p:spPr>
      </p:pic>
      <p:pic>
        <p:nvPicPr>
          <p:cNvPr id="8" name="Picture Placeholder 6" descr="A picture containing clock&#10;&#10;Description automatically generated">
            <a:extLst>
              <a:ext uri="{FF2B5EF4-FFF2-40B4-BE49-F238E27FC236}">
                <a16:creationId xmlns:a16="http://schemas.microsoft.com/office/drawing/2014/main" id="{EF27ADFB-1FD8-451D-92EA-4F1151D36A7A}"/>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4385476" y="1802593"/>
            <a:ext cx="7556660" cy="3499113"/>
          </a:xfrm>
          <a:prstGeom prst="rect">
            <a:avLst/>
          </a:prstGeom>
          <a:ln w="38100">
            <a:solidFill>
              <a:schemeClr val="accent1">
                <a:lumMod val="50000"/>
              </a:schemeClr>
            </a:solidFill>
          </a:ln>
        </p:spPr>
      </p:pic>
      <p:sp>
        <p:nvSpPr>
          <p:cNvPr id="9" name="TextBox 8">
            <a:extLst>
              <a:ext uri="{FF2B5EF4-FFF2-40B4-BE49-F238E27FC236}">
                <a16:creationId xmlns:a16="http://schemas.microsoft.com/office/drawing/2014/main" id="{9EC6057D-1850-4883-8290-AED13C0476AD}"/>
              </a:ext>
            </a:extLst>
          </p:cNvPr>
          <p:cNvSpPr txBox="1"/>
          <p:nvPr/>
        </p:nvSpPr>
        <p:spPr>
          <a:xfrm>
            <a:off x="3881121" y="6279400"/>
            <a:ext cx="8575040" cy="276999"/>
          </a:xfrm>
          <a:prstGeom prst="rect">
            <a:avLst/>
          </a:prstGeom>
          <a:noFill/>
        </p:spPr>
        <p:txBody>
          <a:bodyPr wrap="square" rtlCol="0">
            <a:spAutoFit/>
          </a:bodyPr>
          <a:lstStyle/>
          <a:p>
            <a:pPr algn="ctr"/>
            <a:r>
              <a:rPr lang="en-US" sz="1200" dirty="0">
                <a:solidFill>
                  <a:schemeClr val="bg1">
                    <a:lumMod val="50000"/>
                  </a:schemeClr>
                </a:solidFill>
                <a:hlinkClick r:id="rId5">
                  <a:extLst>
                    <a:ext uri="{A12FA001-AC4F-418D-AE19-62706E023703}">
                      <ahyp:hlinkClr xmlns:ahyp="http://schemas.microsoft.com/office/drawing/2018/hyperlinkcolor" val="tx"/>
                    </a:ext>
                  </a:extLst>
                </a:hlinkClick>
              </a:rPr>
              <a:t>Map source:  https://api.winesofargentina.org/uploads/web/argentina/pdfs/INTRODUCTION-TO-ARGENTINA-WOFA-EN.pdf</a:t>
            </a:r>
            <a:r>
              <a:rPr lang="en-US" sz="1200" dirty="0">
                <a:solidFill>
                  <a:schemeClr val="bg1">
                    <a:lumMod val="50000"/>
                  </a:schemeClr>
                </a:solidFill>
              </a:rPr>
              <a:t>: </a:t>
            </a:r>
          </a:p>
        </p:txBody>
      </p:sp>
      <p:sp>
        <p:nvSpPr>
          <p:cNvPr id="3" name="TextBox 2">
            <a:extLst>
              <a:ext uri="{FF2B5EF4-FFF2-40B4-BE49-F238E27FC236}">
                <a16:creationId xmlns:a16="http://schemas.microsoft.com/office/drawing/2014/main" id="{6B1D4A94-DE58-4643-A556-9A3BADF0951E}"/>
              </a:ext>
            </a:extLst>
          </p:cNvPr>
          <p:cNvSpPr txBox="1"/>
          <p:nvPr/>
        </p:nvSpPr>
        <p:spPr>
          <a:xfrm>
            <a:off x="503872" y="1597112"/>
            <a:ext cx="3610928" cy="3749744"/>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US" sz="2800" dirty="0">
                <a:solidFill>
                  <a:srgbClr val="44546A"/>
                </a:solidFill>
                <a:latin typeface="Proxima Nova Light"/>
              </a:rPr>
              <a:t>Continental climate</a:t>
            </a:r>
          </a:p>
          <a:p>
            <a:pPr marL="285750" indent="-285750">
              <a:spcAft>
                <a:spcPts val="1000"/>
              </a:spcAft>
              <a:buFont typeface="Arial" panose="020B0604020202020204" pitchFamily="34" charset="0"/>
              <a:buChar char="•"/>
            </a:pPr>
            <a:r>
              <a:rPr lang="en-US" sz="2800" dirty="0">
                <a:solidFill>
                  <a:srgbClr val="44546A"/>
                </a:solidFill>
                <a:latin typeface="Proxima Nova Light"/>
              </a:rPr>
              <a:t>Arid/dry </a:t>
            </a:r>
          </a:p>
          <a:p>
            <a:pPr marL="285750" indent="-285750">
              <a:spcAft>
                <a:spcPts val="1000"/>
              </a:spcAft>
              <a:buFont typeface="Arial" panose="020B0604020202020204" pitchFamily="34" charset="0"/>
              <a:buChar char="•"/>
            </a:pPr>
            <a:r>
              <a:rPr lang="en-US" sz="2800" dirty="0">
                <a:solidFill>
                  <a:srgbClr val="44546A"/>
                </a:solidFill>
                <a:latin typeface="Proxima Nova Light"/>
              </a:rPr>
              <a:t>High temps/ intense sun</a:t>
            </a:r>
          </a:p>
          <a:p>
            <a:pPr marL="285750" indent="-285750">
              <a:spcAft>
                <a:spcPts val="1000"/>
              </a:spcAft>
              <a:buFont typeface="Arial" panose="020B0604020202020204" pitchFamily="34" charset="0"/>
              <a:buChar char="•"/>
            </a:pPr>
            <a:r>
              <a:rPr lang="en-US" sz="2800" dirty="0">
                <a:solidFill>
                  <a:srgbClr val="44546A"/>
                </a:solidFill>
                <a:latin typeface="Proxima Nova Light"/>
              </a:rPr>
              <a:t>Wide diurnal swings</a:t>
            </a:r>
          </a:p>
          <a:p>
            <a:pPr marL="285750" indent="-285750">
              <a:spcAft>
                <a:spcPts val="1000"/>
              </a:spcAft>
              <a:buFont typeface="Arial" panose="020B0604020202020204" pitchFamily="34" charset="0"/>
              <a:buChar char="•"/>
            </a:pPr>
            <a:r>
              <a:rPr lang="en-US" sz="2800" dirty="0" err="1">
                <a:solidFill>
                  <a:srgbClr val="44546A"/>
                </a:solidFill>
                <a:latin typeface="Proxima Nova Light"/>
              </a:rPr>
              <a:t>Zonda</a:t>
            </a:r>
            <a:r>
              <a:rPr lang="en-US" sz="2800" dirty="0">
                <a:solidFill>
                  <a:srgbClr val="44546A"/>
                </a:solidFill>
                <a:latin typeface="Proxima Nova Light"/>
              </a:rPr>
              <a:t> wind</a:t>
            </a:r>
          </a:p>
          <a:p>
            <a:pPr marL="285750" indent="-285750">
              <a:spcAft>
                <a:spcPts val="1000"/>
              </a:spcAft>
              <a:buFont typeface="Arial" panose="020B0604020202020204" pitchFamily="34" charset="0"/>
              <a:buChar char="•"/>
            </a:pPr>
            <a:r>
              <a:rPr lang="en-US" sz="2800" dirty="0">
                <a:solidFill>
                  <a:srgbClr val="44546A"/>
                </a:solidFill>
                <a:latin typeface="Proxima Nova Light"/>
              </a:rPr>
              <a:t>Snowmelt</a:t>
            </a:r>
          </a:p>
        </p:txBody>
      </p:sp>
    </p:spTree>
    <p:extLst>
      <p:ext uri="{BB962C8B-B14F-4D97-AF65-F5344CB8AC3E}">
        <p14:creationId xmlns:p14="http://schemas.microsoft.com/office/powerpoint/2010/main" val="27320942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000EF4A-CAE2-4092-BEF5-3AA9A9EE25A3}"/>
              </a:ext>
            </a:extLst>
          </p:cNvPr>
          <p:cNvSpPr txBox="1"/>
          <p:nvPr/>
        </p:nvSpPr>
        <p:spPr>
          <a:xfrm>
            <a:off x="873115" y="-543830"/>
            <a:ext cx="3290887" cy="228758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0" i="0" spc="300">
                <a:solidFill>
                  <a:schemeClr val="tx2">
                    <a:lumMod val="75000"/>
                  </a:schemeClr>
                </a:solidFill>
                <a:latin typeface="Proxima Nova Semibold"/>
                <a:ea typeface="+mj-ea"/>
                <a:cs typeface="+mj-cs"/>
              </a:rPr>
              <a:t>SOIL</a:t>
            </a:r>
            <a:endParaRPr lang="en-US" sz="3600" b="0" i="0" spc="300" dirty="0">
              <a:solidFill>
                <a:schemeClr val="tx2">
                  <a:lumMod val="75000"/>
                </a:schemeClr>
              </a:solidFill>
              <a:latin typeface="Proxima Nova Semibold"/>
              <a:ea typeface="+mj-ea"/>
              <a:cs typeface="+mj-cs"/>
            </a:endParaRPr>
          </a:p>
        </p:txBody>
      </p:sp>
      <p:sp>
        <p:nvSpPr>
          <p:cNvPr id="9" name="Content Placeholder 3">
            <a:extLst>
              <a:ext uri="{FF2B5EF4-FFF2-40B4-BE49-F238E27FC236}">
                <a16:creationId xmlns:a16="http://schemas.microsoft.com/office/drawing/2014/main" id="{9033D628-C4E0-47DB-9A8C-7ABE15528070}"/>
              </a:ext>
            </a:extLst>
          </p:cNvPr>
          <p:cNvSpPr txBox="1">
            <a:spLocks/>
          </p:cNvSpPr>
          <p:nvPr/>
        </p:nvSpPr>
        <p:spPr>
          <a:xfrm>
            <a:off x="663824" y="2285206"/>
            <a:ext cx="5088323" cy="2287587"/>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228600">
              <a:buFont typeface="Arial" panose="020B0604020202020204" pitchFamily="34" charset="0"/>
              <a:buChar char="•"/>
            </a:pPr>
            <a:r>
              <a:rPr lang="en-US" dirty="0">
                <a:solidFill>
                  <a:srgbClr val="44546A"/>
                </a:solidFill>
                <a:latin typeface="Proxima Nova Light"/>
              </a:rPr>
              <a:t>Generally loose, alluvial sand over clay</a:t>
            </a:r>
          </a:p>
          <a:p>
            <a:pPr marL="457200" indent="-228600">
              <a:buFont typeface="Arial" panose="020B0604020202020204" pitchFamily="34" charset="0"/>
              <a:buChar char="•"/>
            </a:pPr>
            <a:r>
              <a:rPr lang="en-US" dirty="0">
                <a:solidFill>
                  <a:srgbClr val="44546A"/>
                </a:solidFill>
                <a:latin typeface="Proxima Nova Light"/>
              </a:rPr>
              <a:t>Phylloxera and disease resistant</a:t>
            </a:r>
          </a:p>
          <a:p>
            <a:pPr marL="457200" indent="-228600">
              <a:buFont typeface="Arial" panose="020B0604020202020204" pitchFamily="34" charset="0"/>
              <a:buChar char="•"/>
            </a:pPr>
            <a:r>
              <a:rPr lang="en-US" dirty="0">
                <a:solidFill>
                  <a:srgbClr val="44546A"/>
                </a:solidFill>
                <a:latin typeface="Proxima Nova Light"/>
              </a:rPr>
              <a:t>Clay-based soil are cool but help retain needed water</a:t>
            </a:r>
          </a:p>
          <a:p>
            <a:pPr marL="457200" indent="-228600">
              <a:buFont typeface="Arial" panose="020B0604020202020204" pitchFamily="34" charset="0"/>
              <a:buChar char="•"/>
            </a:pPr>
            <a:endParaRPr lang="en-US" dirty="0">
              <a:solidFill>
                <a:srgbClr val="44546A"/>
              </a:solidFill>
              <a:latin typeface="Proxima Nova Light"/>
            </a:endParaRPr>
          </a:p>
        </p:txBody>
      </p:sp>
      <p:sp>
        <p:nvSpPr>
          <p:cNvPr id="6" name="Footer Placeholder 11">
            <a:extLst>
              <a:ext uri="{FF2B5EF4-FFF2-40B4-BE49-F238E27FC236}">
                <a16:creationId xmlns:a16="http://schemas.microsoft.com/office/drawing/2014/main" id="{F46DF017-1519-8E4A-AA6B-A3894ED18B22}"/>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dirty="0">
                <a:solidFill>
                  <a:schemeClr val="bg2">
                    <a:lumMod val="50000"/>
                  </a:schemeClr>
                </a:solidFill>
              </a:rPr>
              <a:t>© 2020 Napa Valley Vintners and Napa Valley Wine Academy</a:t>
            </a:r>
            <a:endParaRPr lang="en-US">
              <a:solidFill>
                <a:schemeClr val="bg2">
                  <a:lumMod val="50000"/>
                </a:schemeClr>
              </a:solidFill>
            </a:endParaRPr>
          </a:p>
        </p:txBody>
      </p:sp>
      <p:sp>
        <p:nvSpPr>
          <p:cNvPr id="8" name="Text Placeholder 2">
            <a:extLst>
              <a:ext uri="{FF2B5EF4-FFF2-40B4-BE49-F238E27FC236}">
                <a16:creationId xmlns:a16="http://schemas.microsoft.com/office/drawing/2014/main" id="{24BECD09-02C2-4239-9EAA-D49C6B8EE3D4}"/>
              </a:ext>
            </a:extLst>
          </p:cNvPr>
          <p:cNvSpPr txBox="1">
            <a:spLocks/>
          </p:cNvSpPr>
          <p:nvPr/>
        </p:nvSpPr>
        <p:spPr>
          <a:xfrm>
            <a:off x="2371497" y="472141"/>
            <a:ext cx="3724501"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1">
                    <a:lumMod val="50000"/>
                  </a:schemeClr>
                </a:solidFill>
              </a:rPr>
              <a:t>Argentina</a:t>
            </a:r>
          </a:p>
        </p:txBody>
      </p:sp>
      <p:cxnSp>
        <p:nvCxnSpPr>
          <p:cNvPr id="11" name="Straight Connector 10">
            <a:extLst>
              <a:ext uri="{FF2B5EF4-FFF2-40B4-BE49-F238E27FC236}">
                <a16:creationId xmlns:a16="http://schemas.microsoft.com/office/drawing/2014/main" id="{197A561D-E0E0-439C-979C-92CA0F943881}"/>
              </a:ext>
            </a:extLst>
          </p:cNvPr>
          <p:cNvCxnSpPr/>
          <p:nvPr/>
        </p:nvCxnSpPr>
        <p:spPr>
          <a:xfrm>
            <a:off x="2251536" y="325644"/>
            <a:ext cx="0" cy="54864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0E17B2-8DE7-4CD0-9FAC-A13CC556FE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9853" y="0"/>
            <a:ext cx="5752147" cy="3429000"/>
          </a:xfrm>
          <a:prstGeom prst="rect">
            <a:avLst/>
          </a:prstGeom>
        </p:spPr>
      </p:pic>
      <p:pic>
        <p:nvPicPr>
          <p:cNvPr id="4" name="Picture 3">
            <a:extLst>
              <a:ext uri="{FF2B5EF4-FFF2-40B4-BE49-F238E27FC236}">
                <a16:creationId xmlns:a16="http://schemas.microsoft.com/office/drawing/2014/main" id="{C941DDA6-25F5-4B4B-8F2C-0F6805061A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39853" y="3429000"/>
            <a:ext cx="5752147" cy="3429000"/>
          </a:xfrm>
          <a:prstGeom prst="rect">
            <a:avLst/>
          </a:prstGeom>
        </p:spPr>
      </p:pic>
    </p:spTree>
    <p:extLst>
      <p:ext uri="{BB962C8B-B14F-4D97-AF65-F5344CB8AC3E}">
        <p14:creationId xmlns:p14="http://schemas.microsoft.com/office/powerpoint/2010/main" val="6603738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grass, mountain, field&#10;&#10;Description automatically generated">
            <a:extLst>
              <a:ext uri="{FF2B5EF4-FFF2-40B4-BE49-F238E27FC236}">
                <a16:creationId xmlns:a16="http://schemas.microsoft.com/office/drawing/2014/main" id="{D3D4B688-123E-4C8B-9412-DF8EB4AC0D26}"/>
              </a:ext>
            </a:extLst>
          </p:cNvPr>
          <p:cNvPicPr>
            <a:picLocks noChangeAspect="1"/>
          </p:cNvPicPr>
          <p:nvPr/>
        </p:nvPicPr>
        <p:blipFill>
          <a:blip r:embed="rId3"/>
          <a:stretch>
            <a:fillRect/>
          </a:stretch>
        </p:blipFill>
        <p:spPr>
          <a:xfrm>
            <a:off x="-22857" y="0"/>
            <a:ext cx="5573129" cy="6858000"/>
          </a:xfrm>
          <a:prstGeom prst="rect">
            <a:avLst/>
          </a:prstGeom>
        </p:spPr>
      </p:pic>
      <p:sp>
        <p:nvSpPr>
          <p:cNvPr id="2" name="Content Placeholder 3">
            <a:extLst>
              <a:ext uri="{FF2B5EF4-FFF2-40B4-BE49-F238E27FC236}">
                <a16:creationId xmlns:a16="http://schemas.microsoft.com/office/drawing/2014/main" id="{9D6E2E50-BD5B-FE43-B20B-498B958A6226}"/>
              </a:ext>
            </a:extLst>
          </p:cNvPr>
          <p:cNvSpPr txBox="1">
            <a:spLocks/>
          </p:cNvSpPr>
          <p:nvPr/>
        </p:nvSpPr>
        <p:spPr>
          <a:xfrm>
            <a:off x="6096000" y="1648788"/>
            <a:ext cx="5699760" cy="526351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Irrigation </a:t>
            </a:r>
          </a:p>
          <a:p>
            <a:pPr lvl="1">
              <a:lnSpc>
                <a:spcPct val="100000"/>
              </a:lnSpc>
            </a:pPr>
            <a:r>
              <a:rPr lang="en-US" sz="2800" dirty="0">
                <a:solidFill>
                  <a:srgbClr val="44546A"/>
                </a:solidFill>
                <a:latin typeface="Proxima Nova Light" panose="02000506030000020004"/>
              </a:rPr>
              <a:t>From Andes pure snow melt</a:t>
            </a:r>
          </a:p>
          <a:p>
            <a:pPr lvl="1">
              <a:lnSpc>
                <a:spcPct val="100000"/>
              </a:lnSpc>
            </a:pPr>
            <a:r>
              <a:rPr lang="en-US" sz="2800" dirty="0">
                <a:solidFill>
                  <a:srgbClr val="44546A"/>
                </a:solidFill>
                <a:latin typeface="Proxima Nova Light" panose="02000506030000020004"/>
              </a:rPr>
              <a:t>Flood and drip</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Wind breaks</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Single vineyard / terroir wine</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Many old vines</a:t>
            </a:r>
          </a:p>
        </p:txBody>
      </p:sp>
      <p:sp>
        <p:nvSpPr>
          <p:cNvPr id="3" name="Text Placeholder 2">
            <a:extLst>
              <a:ext uri="{FF2B5EF4-FFF2-40B4-BE49-F238E27FC236}">
                <a16:creationId xmlns:a16="http://schemas.microsoft.com/office/drawing/2014/main" id="{8BE769F2-450A-7B41-A87C-37868262B990}"/>
              </a:ext>
            </a:extLst>
          </p:cNvPr>
          <p:cNvSpPr txBox="1">
            <a:spLocks/>
          </p:cNvSpPr>
          <p:nvPr/>
        </p:nvSpPr>
        <p:spPr>
          <a:xfrm>
            <a:off x="9785926" y="660281"/>
            <a:ext cx="2612886"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1">
                    <a:lumMod val="50000"/>
                  </a:schemeClr>
                </a:solidFill>
              </a:rPr>
              <a:t>Argentina</a:t>
            </a:r>
          </a:p>
        </p:txBody>
      </p:sp>
      <p:sp>
        <p:nvSpPr>
          <p:cNvPr id="5" name="TextBox 4">
            <a:extLst>
              <a:ext uri="{FF2B5EF4-FFF2-40B4-BE49-F238E27FC236}">
                <a16:creationId xmlns:a16="http://schemas.microsoft.com/office/drawing/2014/main" id="{3E3F5442-337E-424F-A478-9D0CB3614733}"/>
              </a:ext>
            </a:extLst>
          </p:cNvPr>
          <p:cNvSpPr txBox="1"/>
          <p:nvPr/>
        </p:nvSpPr>
        <p:spPr>
          <a:xfrm>
            <a:off x="5763299" y="544607"/>
            <a:ext cx="4343388" cy="584775"/>
          </a:xfrm>
          <a:prstGeom prst="rect">
            <a:avLst/>
          </a:prstGeom>
          <a:noFill/>
        </p:spPr>
        <p:txBody>
          <a:bodyPr wrap="square" rtlCol="0" anchor="t">
            <a:spAutoFit/>
          </a:bodyPr>
          <a:lstStyle/>
          <a:p>
            <a:r>
              <a:rPr lang="en-US" sz="3200" b="0" i="0" spc="300" dirty="0">
                <a:solidFill>
                  <a:schemeClr val="tx2">
                    <a:lumMod val="50000"/>
                  </a:schemeClr>
                </a:solidFill>
                <a:latin typeface="Proxima Nova Light" panose="02000506030000020004" pitchFamily="2" charset="0"/>
              </a:rPr>
              <a:t>GRAPEGROWING</a:t>
            </a:r>
          </a:p>
        </p:txBody>
      </p:sp>
      <p:cxnSp>
        <p:nvCxnSpPr>
          <p:cNvPr id="6" name="Straight Connector 5">
            <a:extLst>
              <a:ext uri="{FF2B5EF4-FFF2-40B4-BE49-F238E27FC236}">
                <a16:creationId xmlns:a16="http://schemas.microsoft.com/office/drawing/2014/main" id="{C49408F7-55F1-234C-B810-786754AF19E5}"/>
              </a:ext>
            </a:extLst>
          </p:cNvPr>
          <p:cNvCxnSpPr/>
          <p:nvPr/>
        </p:nvCxnSpPr>
        <p:spPr>
          <a:xfrm>
            <a:off x="9665964" y="513784"/>
            <a:ext cx="0" cy="54864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B32331F-BA42-584A-BA0D-529E735EF1A9}"/>
              </a:ext>
            </a:extLst>
          </p:cNvPr>
          <p:cNvCxnSpPr/>
          <p:nvPr/>
        </p:nvCxnSpPr>
        <p:spPr>
          <a:xfrm>
            <a:off x="5560519" y="0"/>
            <a:ext cx="0" cy="685800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11">
            <a:extLst>
              <a:ext uri="{FF2B5EF4-FFF2-40B4-BE49-F238E27FC236}">
                <a16:creationId xmlns:a16="http://schemas.microsoft.com/office/drawing/2014/main" id="{452F2528-F6F1-3645-987F-57C319E74276}"/>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10" name="Picture 9">
            <a:extLst>
              <a:ext uri="{FF2B5EF4-FFF2-40B4-BE49-F238E27FC236}">
                <a16:creationId xmlns:a16="http://schemas.microsoft.com/office/drawing/2014/main" id="{31B95B5B-BCE4-E241-9AF4-FB603F412B3F}"/>
              </a:ext>
            </a:extLst>
          </p:cNvPr>
          <p:cNvPicPr>
            <a:picLocks noChangeAspect="1"/>
          </p:cNvPicPr>
          <p:nvPr/>
        </p:nvPicPr>
        <p:blipFill>
          <a:blip r:embed="rId4"/>
          <a:stretch>
            <a:fillRect/>
          </a:stretch>
        </p:blipFill>
        <p:spPr>
          <a:xfrm>
            <a:off x="11365225" y="-56563"/>
            <a:ext cx="880195" cy="716437"/>
          </a:xfrm>
          <a:prstGeom prst="rect">
            <a:avLst/>
          </a:prstGeom>
        </p:spPr>
      </p:pic>
    </p:spTree>
    <p:extLst>
      <p:ext uri="{BB962C8B-B14F-4D97-AF65-F5344CB8AC3E}">
        <p14:creationId xmlns:p14="http://schemas.microsoft.com/office/powerpoint/2010/main" val="40188027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BF9D1D70-4743-0F4E-BE3E-F632F031E509}"/>
              </a:ext>
            </a:extLst>
          </p:cNvPr>
          <p:cNvSpPr txBox="1">
            <a:spLocks/>
          </p:cNvSpPr>
          <p:nvPr/>
        </p:nvSpPr>
        <p:spPr>
          <a:xfrm>
            <a:off x="3971109" y="655272"/>
            <a:ext cx="2688049" cy="73088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1">
                    <a:lumMod val="50000"/>
                  </a:schemeClr>
                </a:solidFill>
              </a:rPr>
              <a:t>Argentina</a:t>
            </a:r>
          </a:p>
        </p:txBody>
      </p:sp>
      <p:sp>
        <p:nvSpPr>
          <p:cNvPr id="3" name="Text Placeholder 6">
            <a:extLst>
              <a:ext uri="{FF2B5EF4-FFF2-40B4-BE49-F238E27FC236}">
                <a16:creationId xmlns:a16="http://schemas.microsoft.com/office/drawing/2014/main" id="{861241D3-D777-C242-916B-3DB9AE1A35DC}"/>
              </a:ext>
            </a:extLst>
          </p:cNvPr>
          <p:cNvSpPr txBox="1">
            <a:spLocks/>
          </p:cNvSpPr>
          <p:nvPr/>
        </p:nvSpPr>
        <p:spPr>
          <a:xfrm>
            <a:off x="636816" y="1195616"/>
            <a:ext cx="9715500" cy="29431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a:rPr>
              <a:t>Mechanical harvesting</a:t>
            </a:r>
          </a:p>
          <a:p>
            <a:pPr marL="457200" indent="-457200">
              <a:lnSpc>
                <a:spcPct val="100000"/>
              </a:lnSpc>
              <a:buFont typeface="Arial" panose="020B0604020202020204" pitchFamily="34" charset="0"/>
              <a:buChar char="•"/>
            </a:pPr>
            <a:r>
              <a:rPr lang="en-US" dirty="0">
                <a:solidFill>
                  <a:srgbClr val="44546A"/>
                </a:solidFill>
                <a:latin typeface="Proxima Nova Light"/>
              </a:rPr>
              <a:t>Tried &amp; true traditions replaced with cutting edge technology and modern techniques</a:t>
            </a:r>
          </a:p>
          <a:p>
            <a:pPr marL="457200" indent="-457200">
              <a:lnSpc>
                <a:spcPct val="100000"/>
              </a:lnSpc>
              <a:buFont typeface="Arial" panose="020B0604020202020204" pitchFamily="34" charset="0"/>
              <a:buChar char="•"/>
            </a:pPr>
            <a:r>
              <a:rPr lang="en-US" dirty="0">
                <a:solidFill>
                  <a:srgbClr val="44546A"/>
                </a:solidFill>
                <a:latin typeface="Proxima Nova Light"/>
              </a:rPr>
              <a:t>Heavier use of oak</a:t>
            </a:r>
          </a:p>
          <a:p>
            <a:pPr marL="457200" indent="-457200">
              <a:lnSpc>
                <a:spcPct val="100000"/>
              </a:lnSpc>
              <a:buFont typeface="Arial" panose="020B0604020202020204" pitchFamily="34" charset="0"/>
              <a:buChar char="•"/>
            </a:pPr>
            <a:r>
              <a:rPr lang="en-US" dirty="0">
                <a:solidFill>
                  <a:srgbClr val="44546A"/>
                </a:solidFill>
                <a:latin typeface="Proxima Nova Light"/>
              </a:rPr>
              <a:t>Aging</a:t>
            </a:r>
          </a:p>
        </p:txBody>
      </p:sp>
      <p:sp>
        <p:nvSpPr>
          <p:cNvPr id="4" name="Rectangle 3">
            <a:extLst>
              <a:ext uri="{FF2B5EF4-FFF2-40B4-BE49-F238E27FC236}">
                <a16:creationId xmlns:a16="http://schemas.microsoft.com/office/drawing/2014/main" id="{42A3D93C-A222-8348-9EA3-BE90278A23DA}"/>
              </a:ext>
            </a:extLst>
          </p:cNvPr>
          <p:cNvSpPr/>
          <p:nvPr/>
        </p:nvSpPr>
        <p:spPr>
          <a:xfrm>
            <a:off x="-141670" y="449976"/>
            <a:ext cx="4360974" cy="677108"/>
          </a:xfrm>
          <a:prstGeom prst="rect">
            <a:avLst/>
          </a:prstGeom>
        </p:spPr>
        <p:txBody>
          <a:bodyPr wrap="square">
            <a:spAutoFit/>
          </a:bodyPr>
          <a:lstStyle/>
          <a:p>
            <a:pPr algn="ctr"/>
            <a:r>
              <a:rPr lang="en-US" sz="3800" b="0" i="0" spc="300" dirty="0">
                <a:solidFill>
                  <a:schemeClr val="tx2">
                    <a:lumMod val="75000"/>
                  </a:schemeClr>
                </a:solidFill>
                <a:latin typeface="Proxima Nova Thin" panose="02000506030000020004" pitchFamily="2" charset="77"/>
              </a:rPr>
              <a:t>WINEMAKING</a:t>
            </a:r>
          </a:p>
        </p:txBody>
      </p:sp>
      <p:cxnSp>
        <p:nvCxnSpPr>
          <p:cNvPr id="7" name="Straight Connector 6">
            <a:extLst>
              <a:ext uri="{FF2B5EF4-FFF2-40B4-BE49-F238E27FC236}">
                <a16:creationId xmlns:a16="http://schemas.microsoft.com/office/drawing/2014/main" id="{9BB6C738-81D9-B549-A03C-17D85AC3072E}"/>
              </a:ext>
            </a:extLst>
          </p:cNvPr>
          <p:cNvCxnSpPr/>
          <p:nvPr/>
        </p:nvCxnSpPr>
        <p:spPr>
          <a:xfrm>
            <a:off x="3842636" y="527832"/>
            <a:ext cx="0" cy="53860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Footer Placeholder 11">
            <a:extLst>
              <a:ext uri="{FF2B5EF4-FFF2-40B4-BE49-F238E27FC236}">
                <a16:creationId xmlns:a16="http://schemas.microsoft.com/office/drawing/2014/main" id="{22D826A8-9E4F-C841-870E-7FCEE1CB4467}"/>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10" name="Picture 9">
            <a:extLst>
              <a:ext uri="{FF2B5EF4-FFF2-40B4-BE49-F238E27FC236}">
                <a16:creationId xmlns:a16="http://schemas.microsoft.com/office/drawing/2014/main" id="{82DE69C9-8369-5E40-95D0-81FEB2746831}"/>
              </a:ext>
            </a:extLst>
          </p:cNvPr>
          <p:cNvPicPr>
            <a:picLocks noChangeAspect="1"/>
          </p:cNvPicPr>
          <p:nvPr/>
        </p:nvPicPr>
        <p:blipFill>
          <a:blip r:embed="rId3"/>
          <a:stretch>
            <a:fillRect/>
          </a:stretch>
        </p:blipFill>
        <p:spPr>
          <a:xfrm>
            <a:off x="11365225" y="-56563"/>
            <a:ext cx="880195" cy="716437"/>
          </a:xfrm>
          <a:prstGeom prst="rect">
            <a:avLst/>
          </a:prstGeom>
        </p:spPr>
      </p:pic>
      <p:pic>
        <p:nvPicPr>
          <p:cNvPr id="8" name="Picture 7">
            <a:extLst>
              <a:ext uri="{FF2B5EF4-FFF2-40B4-BE49-F238E27FC236}">
                <a16:creationId xmlns:a16="http://schemas.microsoft.com/office/drawing/2014/main" id="{BF9F9035-4E23-49A4-A0D8-4991D8A638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879669"/>
            <a:ext cx="12192000" cy="3005328"/>
          </a:xfrm>
          <a:prstGeom prst="rect">
            <a:avLst/>
          </a:prstGeom>
        </p:spPr>
      </p:pic>
    </p:spTree>
    <p:extLst>
      <p:ext uri="{BB962C8B-B14F-4D97-AF65-F5344CB8AC3E}">
        <p14:creationId xmlns:p14="http://schemas.microsoft.com/office/powerpoint/2010/main" val="30010754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03DFE-5378-4646-BBF3-CCAA6C31CC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314" y="1305319"/>
            <a:ext cx="5203372" cy="5203372"/>
          </a:xfrm>
          <a:prstGeom prst="rect">
            <a:avLst/>
          </a:prstGeom>
        </p:spPr>
      </p:pic>
      <p:sp>
        <p:nvSpPr>
          <p:cNvPr id="5" name="Title 4">
            <a:extLst>
              <a:ext uri="{FF2B5EF4-FFF2-40B4-BE49-F238E27FC236}">
                <a16:creationId xmlns:a16="http://schemas.microsoft.com/office/drawing/2014/main" id="{BD89B92A-2864-4024-98B7-4A993A806872}"/>
              </a:ext>
            </a:extLst>
          </p:cNvPr>
          <p:cNvSpPr>
            <a:spLocks noGrp="1"/>
          </p:cNvSpPr>
          <p:nvPr>
            <p:ph type="title"/>
          </p:nvPr>
        </p:nvSpPr>
        <p:spPr>
          <a:xfrm>
            <a:off x="-176459" y="465957"/>
            <a:ext cx="7333827" cy="1291643"/>
          </a:xfrm>
        </p:spPr>
        <p:txBody>
          <a:bodyPr>
            <a:normAutofit/>
          </a:bodyPr>
          <a:lstStyle/>
          <a:p>
            <a:pPr algn="r"/>
            <a:r>
              <a:rPr lang="en-US" sz="3200" dirty="0">
                <a:solidFill>
                  <a:schemeClr val="tx2">
                    <a:lumMod val="75000"/>
                  </a:schemeClr>
                </a:solidFill>
                <a:latin typeface="Proxima Nova Light"/>
              </a:rPr>
              <a:t>PRODUCTION RULES/</a:t>
            </a:r>
            <a:r>
              <a:rPr lang="en-US" sz="3200" spc="300" dirty="0">
                <a:solidFill>
                  <a:schemeClr val="tx2">
                    <a:lumMod val="75000"/>
                  </a:schemeClr>
                </a:solidFill>
                <a:latin typeface="Proxima Nova Light"/>
              </a:rPr>
              <a:t>LABEL</a:t>
            </a:r>
            <a:r>
              <a:rPr lang="en-US" sz="3200" dirty="0">
                <a:solidFill>
                  <a:schemeClr val="tx2">
                    <a:lumMod val="75000"/>
                  </a:schemeClr>
                </a:solidFill>
                <a:latin typeface="Proxima Nova Light"/>
              </a:rPr>
              <a:t> LAWS</a:t>
            </a:r>
          </a:p>
        </p:txBody>
      </p:sp>
      <p:sp>
        <p:nvSpPr>
          <p:cNvPr id="8" name="Content Placeholder 7">
            <a:extLst>
              <a:ext uri="{FF2B5EF4-FFF2-40B4-BE49-F238E27FC236}">
                <a16:creationId xmlns:a16="http://schemas.microsoft.com/office/drawing/2014/main" id="{BF609765-AF48-4BC9-9813-248475F91E6A}"/>
              </a:ext>
            </a:extLst>
          </p:cNvPr>
          <p:cNvSpPr>
            <a:spLocks noGrp="1"/>
          </p:cNvSpPr>
          <p:nvPr>
            <p:ph idx="1"/>
          </p:nvPr>
        </p:nvSpPr>
        <p:spPr>
          <a:xfrm>
            <a:off x="5426830" y="1649903"/>
            <a:ext cx="6186046" cy="3807913"/>
          </a:xfrm>
        </p:spPr>
        <p:txBody>
          <a:bodyPr anchor="ctr">
            <a:normAutofit/>
          </a:bodyPr>
          <a:lstStyle/>
          <a:p>
            <a:pPr lvl="1">
              <a:lnSpc>
                <a:spcPct val="100000"/>
              </a:lnSpc>
            </a:pPr>
            <a:r>
              <a:rPr lang="en-US" sz="2800" dirty="0">
                <a:solidFill>
                  <a:srgbClr val="44546A"/>
                </a:solidFill>
                <a:latin typeface="Proxima Nova Light"/>
              </a:rPr>
              <a:t>Variety must be 85% on label</a:t>
            </a:r>
          </a:p>
          <a:p>
            <a:pPr lvl="1">
              <a:lnSpc>
                <a:spcPct val="100000"/>
              </a:lnSpc>
            </a:pPr>
            <a:r>
              <a:rPr lang="en-US" sz="2800" dirty="0">
                <a:solidFill>
                  <a:srgbClr val="44546A"/>
                </a:solidFill>
                <a:latin typeface="Proxima Nova Light"/>
              </a:rPr>
              <a:t>Any variety listed on label must be at least 20% of blend</a:t>
            </a:r>
          </a:p>
          <a:p>
            <a:pPr lvl="1">
              <a:lnSpc>
                <a:spcPct val="100000"/>
              </a:lnSpc>
            </a:pPr>
            <a:r>
              <a:rPr lang="en-US" sz="2800" dirty="0" err="1">
                <a:solidFill>
                  <a:srgbClr val="44546A"/>
                </a:solidFill>
                <a:latin typeface="Proxima Nova Light"/>
              </a:rPr>
              <a:t>Reserva</a:t>
            </a:r>
            <a:r>
              <a:rPr lang="en-US" sz="2800" dirty="0">
                <a:solidFill>
                  <a:srgbClr val="44546A"/>
                </a:solidFill>
                <a:latin typeface="Proxima Nova Light"/>
              </a:rPr>
              <a:t> and Gran </a:t>
            </a:r>
            <a:r>
              <a:rPr lang="en-US" sz="2800" dirty="0" err="1">
                <a:solidFill>
                  <a:srgbClr val="44546A"/>
                </a:solidFill>
                <a:latin typeface="Proxima Nova Light"/>
              </a:rPr>
              <a:t>Reserva</a:t>
            </a:r>
            <a:endParaRPr lang="en-US" sz="2800" dirty="0">
              <a:solidFill>
                <a:srgbClr val="44546A"/>
              </a:solidFill>
              <a:latin typeface="Proxima Nova Light"/>
            </a:endParaRPr>
          </a:p>
          <a:p>
            <a:pPr>
              <a:lnSpc>
                <a:spcPct val="100000"/>
              </a:lnSpc>
            </a:pPr>
            <a:endParaRPr lang="en-US" sz="1600" dirty="0">
              <a:solidFill>
                <a:srgbClr val="44546A"/>
              </a:solidFill>
              <a:latin typeface="Proxima Nova Light"/>
            </a:endParaRPr>
          </a:p>
          <a:p>
            <a:pPr>
              <a:lnSpc>
                <a:spcPct val="100000"/>
              </a:lnSpc>
            </a:pPr>
            <a:endParaRPr lang="en-US" sz="1600" dirty="0">
              <a:solidFill>
                <a:srgbClr val="44546A"/>
              </a:solidFill>
              <a:latin typeface="Proxima Nova Light"/>
            </a:endParaRPr>
          </a:p>
        </p:txBody>
      </p:sp>
      <p:sp>
        <p:nvSpPr>
          <p:cNvPr id="7" name="Text Placeholder 2">
            <a:extLst>
              <a:ext uri="{FF2B5EF4-FFF2-40B4-BE49-F238E27FC236}">
                <a16:creationId xmlns:a16="http://schemas.microsoft.com/office/drawing/2014/main" id="{4941EAE0-301B-4C13-8338-B81C24D07916}"/>
              </a:ext>
            </a:extLst>
          </p:cNvPr>
          <p:cNvSpPr txBox="1">
            <a:spLocks/>
          </p:cNvSpPr>
          <p:nvPr/>
        </p:nvSpPr>
        <p:spPr>
          <a:xfrm>
            <a:off x="7806512" y="523482"/>
            <a:ext cx="3130729"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1">
                    <a:lumMod val="50000"/>
                  </a:schemeClr>
                </a:solidFill>
              </a:rPr>
              <a:t>Argentina</a:t>
            </a:r>
          </a:p>
        </p:txBody>
      </p:sp>
      <p:cxnSp>
        <p:nvCxnSpPr>
          <p:cNvPr id="11" name="Straight Connector 10">
            <a:extLst>
              <a:ext uri="{FF2B5EF4-FFF2-40B4-BE49-F238E27FC236}">
                <a16:creationId xmlns:a16="http://schemas.microsoft.com/office/drawing/2014/main" id="{7C510269-2E28-481E-A6A8-661BA60E9319}"/>
              </a:ext>
            </a:extLst>
          </p:cNvPr>
          <p:cNvCxnSpPr/>
          <p:nvPr/>
        </p:nvCxnSpPr>
        <p:spPr>
          <a:xfrm>
            <a:off x="7523801" y="434999"/>
            <a:ext cx="0" cy="5486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8B45B7E-0FAE-4FD4-BFA9-5450AB2A255D}"/>
              </a:ext>
            </a:extLst>
          </p:cNvPr>
          <p:cNvPicPr>
            <a:picLocks noChangeAspect="1"/>
          </p:cNvPicPr>
          <p:nvPr/>
        </p:nvPicPr>
        <p:blipFill>
          <a:blip r:embed="rId4"/>
          <a:stretch>
            <a:fillRect/>
          </a:stretch>
        </p:blipFill>
        <p:spPr>
          <a:xfrm>
            <a:off x="11378153" y="-39292"/>
            <a:ext cx="826607" cy="672820"/>
          </a:xfrm>
          <a:prstGeom prst="rect">
            <a:avLst/>
          </a:prstGeom>
        </p:spPr>
      </p:pic>
      <p:sp>
        <p:nvSpPr>
          <p:cNvPr id="16" name="Footer Placeholder 11">
            <a:extLst>
              <a:ext uri="{FF2B5EF4-FFF2-40B4-BE49-F238E27FC236}">
                <a16:creationId xmlns:a16="http://schemas.microsoft.com/office/drawing/2014/main" id="{D09C27BF-400E-49CC-AA74-69D770D2561C}"/>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spTree>
    <p:extLst>
      <p:ext uri="{BB962C8B-B14F-4D97-AF65-F5344CB8AC3E}">
        <p14:creationId xmlns:p14="http://schemas.microsoft.com/office/powerpoint/2010/main" val="1561262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8D2362B-D629-48CD-B86F-02B21EF038F3}"/>
              </a:ext>
            </a:extLst>
          </p:cNvPr>
          <p:cNvSpPr txBox="1">
            <a:spLocks/>
          </p:cNvSpPr>
          <p:nvPr/>
        </p:nvSpPr>
        <p:spPr>
          <a:xfrm>
            <a:off x="-44209" y="3122987"/>
            <a:ext cx="12236209" cy="117924"/>
          </a:xfrm>
          <a:prstGeom prst="rect">
            <a:avLst/>
          </a:prstGeom>
          <a:solidFill>
            <a:srgbClr val="353F4F"/>
          </a:solid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spcBef>
                <a:spcPts val="600"/>
              </a:spcBef>
              <a:spcAft>
                <a:spcPts val="600"/>
              </a:spcAft>
              <a:buClr>
                <a:schemeClr val="bg1">
                  <a:lumMod val="50000"/>
                </a:schemeClr>
              </a:buClr>
              <a:buFont typeface="Arial" panose="020B0604020202020204" pitchFamily="34" charset="0"/>
              <a:buChar char="•"/>
            </a:pPr>
            <a:endParaRPr lang="en-GB" sz="2800" dirty="0">
              <a:solidFill>
                <a:schemeClr val="bg2">
                  <a:lumMod val="50000"/>
                </a:schemeClr>
              </a:solidFill>
              <a:latin typeface="+mn-lt"/>
            </a:endParaRPr>
          </a:p>
        </p:txBody>
      </p:sp>
      <p:sp>
        <p:nvSpPr>
          <p:cNvPr id="16" name="Rectangle 15">
            <a:extLst>
              <a:ext uri="{FF2B5EF4-FFF2-40B4-BE49-F238E27FC236}">
                <a16:creationId xmlns:a16="http://schemas.microsoft.com/office/drawing/2014/main" id="{830D06CE-5E40-4378-9A31-695A24E5E822}"/>
              </a:ext>
            </a:extLst>
          </p:cNvPr>
          <p:cNvSpPr/>
          <p:nvPr/>
        </p:nvSpPr>
        <p:spPr>
          <a:xfrm>
            <a:off x="6870308" y="6567318"/>
            <a:ext cx="6548972" cy="2906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2">
                    <a:lumMod val="50000"/>
                  </a:schemeClr>
                </a:solidFill>
                <a:latin typeface="Proxima Nova Light"/>
              </a:rPr>
              <a:t>© 2020 Napa Valley Vintners and Napa Valley Wine Academy</a:t>
            </a:r>
            <a:endParaRPr lang="en-US" sz="1100" dirty="0">
              <a:solidFill>
                <a:schemeClr val="bg2">
                  <a:lumMod val="50000"/>
                </a:schemeClr>
              </a:solidFill>
              <a:latin typeface="Proxima Nova Light"/>
            </a:endParaRPr>
          </a:p>
        </p:txBody>
      </p:sp>
      <p:sp>
        <p:nvSpPr>
          <p:cNvPr id="11" name="Title 1">
            <a:extLst>
              <a:ext uri="{FF2B5EF4-FFF2-40B4-BE49-F238E27FC236}">
                <a16:creationId xmlns:a16="http://schemas.microsoft.com/office/drawing/2014/main" id="{D39370F9-BDDF-4D88-982F-4131711A57C9}"/>
              </a:ext>
            </a:extLst>
          </p:cNvPr>
          <p:cNvSpPr txBox="1">
            <a:spLocks/>
          </p:cNvSpPr>
          <p:nvPr/>
        </p:nvSpPr>
        <p:spPr>
          <a:xfrm>
            <a:off x="3106167" y="381966"/>
            <a:ext cx="8940780" cy="1018572"/>
          </a:xfrm>
          <a:prstGeom prst="rect">
            <a:avLst/>
          </a:prstGeom>
          <a:no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solidFill>
                <a:schemeClr val="bg1"/>
              </a:solidFill>
            </a:endParaRPr>
          </a:p>
        </p:txBody>
      </p:sp>
      <p:pic>
        <p:nvPicPr>
          <p:cNvPr id="5" name="Picture 4" descr="A picture containing food, drawing&#10;&#10;Description automatically generated">
            <a:extLst>
              <a:ext uri="{FF2B5EF4-FFF2-40B4-BE49-F238E27FC236}">
                <a16:creationId xmlns:a16="http://schemas.microsoft.com/office/drawing/2014/main" id="{92A88CA1-9AE9-534C-B97C-755725C102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10" y="0"/>
            <a:ext cx="7787674" cy="3122987"/>
          </a:xfrm>
          <a:prstGeom prst="rect">
            <a:avLst/>
          </a:prstGeom>
        </p:spPr>
      </p:pic>
      <p:sp>
        <p:nvSpPr>
          <p:cNvPr id="6" name="Text Placeholder 2">
            <a:extLst>
              <a:ext uri="{FF2B5EF4-FFF2-40B4-BE49-F238E27FC236}">
                <a16:creationId xmlns:a16="http://schemas.microsoft.com/office/drawing/2014/main" id="{8637F85E-3390-4D1E-8714-9775C51A07B6}"/>
              </a:ext>
            </a:extLst>
          </p:cNvPr>
          <p:cNvSpPr txBox="1">
            <a:spLocks/>
          </p:cNvSpPr>
          <p:nvPr/>
        </p:nvSpPr>
        <p:spPr>
          <a:xfrm>
            <a:off x="9748430" y="1234529"/>
            <a:ext cx="2378899" cy="6842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i="0" kern="1200" spc="300">
                <a:solidFill>
                  <a:schemeClr val="tx1"/>
                </a:solidFill>
                <a:latin typeface="Proxima Nova" panose="02000506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spc="300">
                <a:solidFill>
                  <a:schemeClr val="tx1"/>
                </a:solidFill>
                <a:latin typeface="Proxima Nova" panose="0200050603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spc="3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1">
                    <a:lumMod val="50000"/>
                  </a:schemeClr>
                </a:solidFill>
              </a:rPr>
              <a:t>Argentina</a:t>
            </a:r>
          </a:p>
        </p:txBody>
      </p:sp>
      <p:sp>
        <p:nvSpPr>
          <p:cNvPr id="7" name="Rectangle 6">
            <a:extLst>
              <a:ext uri="{FF2B5EF4-FFF2-40B4-BE49-F238E27FC236}">
                <a16:creationId xmlns:a16="http://schemas.microsoft.com/office/drawing/2014/main" id="{E6FB39A2-D07C-4B3E-9E6D-0EB312808DC2}"/>
              </a:ext>
            </a:extLst>
          </p:cNvPr>
          <p:cNvSpPr/>
          <p:nvPr/>
        </p:nvSpPr>
        <p:spPr>
          <a:xfrm>
            <a:off x="7812518" y="1054748"/>
            <a:ext cx="2332276" cy="646331"/>
          </a:xfrm>
          <a:prstGeom prst="rect">
            <a:avLst/>
          </a:prstGeom>
        </p:spPr>
        <p:txBody>
          <a:bodyPr wrap="square">
            <a:spAutoFit/>
          </a:bodyPr>
          <a:lstStyle/>
          <a:p>
            <a:pPr algn="l"/>
            <a:r>
              <a:rPr lang="en-US" sz="3600" b="0" i="0" spc="300" dirty="0">
                <a:solidFill>
                  <a:schemeClr val="tx2">
                    <a:lumMod val="75000"/>
                  </a:schemeClr>
                </a:solidFill>
                <a:latin typeface="Proxima Nova Semibold"/>
              </a:rPr>
              <a:t>STYLE</a:t>
            </a:r>
          </a:p>
        </p:txBody>
      </p:sp>
      <p:cxnSp>
        <p:nvCxnSpPr>
          <p:cNvPr id="8" name="Straight Connector 7">
            <a:extLst>
              <a:ext uri="{FF2B5EF4-FFF2-40B4-BE49-F238E27FC236}">
                <a16:creationId xmlns:a16="http://schemas.microsoft.com/office/drawing/2014/main" id="{3116F853-1A08-4248-82A5-CCB1364FF5E4}"/>
              </a:ext>
            </a:extLst>
          </p:cNvPr>
          <p:cNvCxnSpPr/>
          <p:nvPr/>
        </p:nvCxnSpPr>
        <p:spPr>
          <a:xfrm>
            <a:off x="9594089" y="1015559"/>
            <a:ext cx="0" cy="822960"/>
          </a:xfrm>
          <a:prstGeom prst="line">
            <a:avLst/>
          </a:prstGeom>
          <a:ln w="25400">
            <a:solidFill>
              <a:srgbClr val="44546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CC839E7-17E3-44A9-B5E6-D50D9F1E27B8}"/>
              </a:ext>
            </a:extLst>
          </p:cNvPr>
          <p:cNvPicPr>
            <a:picLocks noChangeAspect="1"/>
          </p:cNvPicPr>
          <p:nvPr/>
        </p:nvPicPr>
        <p:blipFill>
          <a:blip r:embed="rId4"/>
          <a:stretch>
            <a:fillRect/>
          </a:stretch>
        </p:blipFill>
        <p:spPr>
          <a:xfrm>
            <a:off x="11365225" y="-56563"/>
            <a:ext cx="880195" cy="716437"/>
          </a:xfrm>
          <a:prstGeom prst="rect">
            <a:avLst/>
          </a:prstGeom>
        </p:spPr>
      </p:pic>
      <p:sp>
        <p:nvSpPr>
          <p:cNvPr id="17" name="Content Placeholder 1">
            <a:extLst>
              <a:ext uri="{FF2B5EF4-FFF2-40B4-BE49-F238E27FC236}">
                <a16:creationId xmlns:a16="http://schemas.microsoft.com/office/drawing/2014/main" id="{65FAA804-01E3-447D-96E6-45FD7D209150}"/>
              </a:ext>
            </a:extLst>
          </p:cNvPr>
          <p:cNvSpPr txBox="1">
            <a:spLocks/>
          </p:cNvSpPr>
          <p:nvPr/>
        </p:nvSpPr>
        <p:spPr>
          <a:xfrm>
            <a:off x="6449178" y="3572069"/>
            <a:ext cx="5528468" cy="5522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44546A"/>
                </a:solidFill>
                <a:latin typeface="Proxima Nova Light" panose="02000506030000020004"/>
              </a:rPr>
              <a:t>Mendoza Cabernet Sauvignon</a:t>
            </a:r>
          </a:p>
          <a:p>
            <a:r>
              <a:rPr lang="en-US" sz="1600" dirty="0">
                <a:solidFill>
                  <a:srgbClr val="44546A"/>
                </a:solidFill>
                <a:latin typeface="Proxima Nova Light" panose="02000506030000020004"/>
              </a:rPr>
              <a:t>Intense, voluptuous with dark fruits and spices</a:t>
            </a:r>
          </a:p>
          <a:p>
            <a:r>
              <a:rPr lang="en-US" sz="1600" dirty="0">
                <a:solidFill>
                  <a:srgbClr val="44546A"/>
                </a:solidFill>
                <a:latin typeface="Proxima Nova Light" panose="02000506030000020004"/>
              </a:rPr>
              <a:t>Rich flavors of black and purple fruit, sweet vanilla supported by structured new oak barrels</a:t>
            </a:r>
          </a:p>
          <a:p>
            <a:r>
              <a:rPr lang="en-US" sz="1600" dirty="0">
                <a:solidFill>
                  <a:srgbClr val="44546A"/>
                </a:solidFill>
                <a:latin typeface="Proxima Nova Light" panose="02000506030000020004"/>
              </a:rPr>
              <a:t>Fleshy, approachable wines with long finish</a:t>
            </a:r>
          </a:p>
        </p:txBody>
      </p:sp>
      <p:sp>
        <p:nvSpPr>
          <p:cNvPr id="14" name="Content Placeholder 3">
            <a:extLst>
              <a:ext uri="{FF2B5EF4-FFF2-40B4-BE49-F238E27FC236}">
                <a16:creationId xmlns:a16="http://schemas.microsoft.com/office/drawing/2014/main" id="{7978D5D7-3705-4BB5-B778-2449068677A7}"/>
              </a:ext>
            </a:extLst>
          </p:cNvPr>
          <p:cNvSpPr txBox="1">
            <a:spLocks/>
          </p:cNvSpPr>
          <p:nvPr/>
        </p:nvSpPr>
        <p:spPr>
          <a:xfrm>
            <a:off x="214354" y="3594139"/>
            <a:ext cx="5445760" cy="302699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200"/>
              </a:spcBef>
              <a:spcAft>
                <a:spcPts val="500"/>
              </a:spcAft>
            </a:pPr>
            <a:r>
              <a:rPr lang="en-US" sz="1800" b="1" dirty="0">
                <a:solidFill>
                  <a:srgbClr val="44546A"/>
                </a:solidFill>
                <a:latin typeface="Proxima Nova Light" panose="02000506030000020004"/>
              </a:rPr>
              <a:t>Napa Valley Cabernet Sauvignon</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Deeply colored; high, fine-grained tannins; bright acidity; full-bodied</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Generous use of new oak – baking spices and toast</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Powerful, rich, blackberry, black cherry, ripe plum</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Great aging potential</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Single varietal or blended</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Valley vs. mountainside sourcing</a:t>
            </a:r>
          </a:p>
        </p:txBody>
      </p:sp>
      <p:cxnSp>
        <p:nvCxnSpPr>
          <p:cNvPr id="15" name="Straight Connector 14">
            <a:extLst>
              <a:ext uri="{FF2B5EF4-FFF2-40B4-BE49-F238E27FC236}">
                <a16:creationId xmlns:a16="http://schemas.microsoft.com/office/drawing/2014/main" id="{18ACE87D-952A-4907-88C4-B2C6AD94016F}"/>
              </a:ext>
            </a:extLst>
          </p:cNvPr>
          <p:cNvCxnSpPr>
            <a:cxnSpLocks/>
          </p:cNvCxnSpPr>
          <p:nvPr/>
        </p:nvCxnSpPr>
        <p:spPr>
          <a:xfrm>
            <a:off x="6096000" y="3617090"/>
            <a:ext cx="0" cy="2705497"/>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44369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3178522A-4D10-C44C-80FA-FA80DAEFB99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289C3B8A-4D8C-BC4B-A12F-A84E40865F7A}"/>
              </a:ext>
            </a:extLst>
          </p:cNvPr>
          <p:cNvSpPr txBox="1">
            <a:spLocks/>
          </p:cNvSpPr>
          <p:nvPr/>
        </p:nvSpPr>
        <p:spPr>
          <a:xfrm>
            <a:off x="2032212" y="472459"/>
            <a:ext cx="3340354" cy="485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i="1" spc="300" dirty="0">
                <a:solidFill>
                  <a:schemeClr val="accent5">
                    <a:lumMod val="50000"/>
                  </a:schemeClr>
                </a:solidFill>
                <a:latin typeface="Proxima Nova" panose="02000506030000020004" pitchFamily="2" charset="0"/>
              </a:rPr>
              <a:t>AUSTRALIA</a:t>
            </a:r>
          </a:p>
        </p:txBody>
      </p:sp>
      <p:sp>
        <p:nvSpPr>
          <p:cNvPr id="4" name="TextBox 3">
            <a:extLst>
              <a:ext uri="{FF2B5EF4-FFF2-40B4-BE49-F238E27FC236}">
                <a16:creationId xmlns:a16="http://schemas.microsoft.com/office/drawing/2014/main" id="{37E582EE-B971-8347-9534-A77DCFD79A18}"/>
              </a:ext>
            </a:extLst>
          </p:cNvPr>
          <p:cNvSpPr txBox="1"/>
          <p:nvPr/>
        </p:nvSpPr>
        <p:spPr>
          <a:xfrm>
            <a:off x="485252" y="263442"/>
            <a:ext cx="1380865" cy="677108"/>
          </a:xfrm>
          <a:prstGeom prst="rect">
            <a:avLst/>
          </a:prstGeom>
          <a:noFill/>
        </p:spPr>
        <p:txBody>
          <a:bodyPr wrap="square" rtlCol="0" anchor="t">
            <a:spAutoFit/>
          </a:bodyPr>
          <a:lstStyle/>
          <a:p>
            <a:r>
              <a:rPr lang="en-US" sz="3800" b="0" i="0" spc="300" dirty="0">
                <a:solidFill>
                  <a:schemeClr val="accent1">
                    <a:lumMod val="50000"/>
                  </a:schemeClr>
                </a:solidFill>
                <a:latin typeface="Proxima Nova Light" panose="02000506030000020004" pitchFamily="2" charset="0"/>
              </a:rPr>
              <a:t>MAP</a:t>
            </a:r>
            <a:endParaRPr lang="en-US" sz="3800" b="0" i="0" dirty="0">
              <a:solidFill>
                <a:schemeClr val="accent1">
                  <a:lumMod val="50000"/>
                </a:schemeClr>
              </a:solidFill>
              <a:latin typeface="Proxima Nova Thin" panose="02000506030000020004" pitchFamily="2" charset="77"/>
            </a:endParaRPr>
          </a:p>
        </p:txBody>
      </p:sp>
      <p:cxnSp>
        <p:nvCxnSpPr>
          <p:cNvPr id="5" name="Straight Connector 4">
            <a:extLst>
              <a:ext uri="{FF2B5EF4-FFF2-40B4-BE49-F238E27FC236}">
                <a16:creationId xmlns:a16="http://schemas.microsoft.com/office/drawing/2014/main" id="{43B105BF-D6D1-534D-98AC-00BAB66C8ED0}"/>
              </a:ext>
            </a:extLst>
          </p:cNvPr>
          <p:cNvCxnSpPr/>
          <p:nvPr/>
        </p:nvCxnSpPr>
        <p:spPr>
          <a:xfrm>
            <a:off x="1824325" y="366083"/>
            <a:ext cx="0" cy="538609"/>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D23B8436-5FA5-5F45-A33A-3BD1E98ED0C3}"/>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8" name="Picture 7">
            <a:extLst>
              <a:ext uri="{FF2B5EF4-FFF2-40B4-BE49-F238E27FC236}">
                <a16:creationId xmlns:a16="http://schemas.microsoft.com/office/drawing/2014/main" id="{66AF0716-0FEA-8843-9278-5B4C660CE29A}"/>
              </a:ext>
            </a:extLst>
          </p:cNvPr>
          <p:cNvPicPr>
            <a:picLocks noChangeAspect="1"/>
          </p:cNvPicPr>
          <p:nvPr/>
        </p:nvPicPr>
        <p:blipFill>
          <a:blip r:embed="rId4"/>
          <a:stretch>
            <a:fillRect/>
          </a:stretch>
        </p:blipFill>
        <p:spPr>
          <a:xfrm>
            <a:off x="11401862" y="-59690"/>
            <a:ext cx="842390" cy="685667"/>
          </a:xfrm>
          <a:prstGeom prst="rect">
            <a:avLst/>
          </a:prstGeom>
        </p:spPr>
      </p:pic>
    </p:spTree>
    <p:extLst>
      <p:ext uri="{BB962C8B-B14F-4D97-AF65-F5344CB8AC3E}">
        <p14:creationId xmlns:p14="http://schemas.microsoft.com/office/powerpoint/2010/main" val="19482840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026961-C6D3-40E2-A1E9-2F1DDB0002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89120" y="0"/>
            <a:ext cx="7805308" cy="6858000"/>
          </a:xfrm>
          <a:prstGeom prst="rect">
            <a:avLst/>
          </a:prstGeom>
        </p:spPr>
      </p:pic>
      <p:sp>
        <p:nvSpPr>
          <p:cNvPr id="2" name="Title 1">
            <a:extLst>
              <a:ext uri="{FF2B5EF4-FFF2-40B4-BE49-F238E27FC236}">
                <a16:creationId xmlns:a16="http://schemas.microsoft.com/office/drawing/2014/main" id="{289C3B8A-4D8C-BC4B-A12F-A84E40865F7A}"/>
              </a:ext>
            </a:extLst>
          </p:cNvPr>
          <p:cNvSpPr txBox="1">
            <a:spLocks/>
          </p:cNvSpPr>
          <p:nvPr/>
        </p:nvSpPr>
        <p:spPr>
          <a:xfrm>
            <a:off x="2032212" y="472459"/>
            <a:ext cx="3340354" cy="485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i="1">
                <a:solidFill>
                  <a:schemeClr val="accent6">
                    <a:lumMod val="50000"/>
                  </a:schemeClr>
                </a:solidFill>
                <a:latin typeface="Proxima Nova" panose="02000506030000020004" pitchFamily="2" charset="0"/>
              </a:rPr>
              <a:t>Australia</a:t>
            </a:r>
            <a:endParaRPr lang="en-US" sz="2000" b="1" i="1" dirty="0">
              <a:solidFill>
                <a:schemeClr val="accent6">
                  <a:lumMod val="50000"/>
                </a:schemeClr>
              </a:solidFill>
              <a:latin typeface="Proxima Nova" panose="02000506030000020004" pitchFamily="2" charset="0"/>
            </a:endParaRPr>
          </a:p>
        </p:txBody>
      </p:sp>
      <p:sp>
        <p:nvSpPr>
          <p:cNvPr id="3" name="Text Placeholder 4">
            <a:extLst>
              <a:ext uri="{FF2B5EF4-FFF2-40B4-BE49-F238E27FC236}">
                <a16:creationId xmlns:a16="http://schemas.microsoft.com/office/drawing/2014/main" id="{99C0B015-FCBA-AE4E-8226-B0BD75F13ADE}"/>
              </a:ext>
            </a:extLst>
          </p:cNvPr>
          <p:cNvSpPr txBox="1">
            <a:spLocks/>
          </p:cNvSpPr>
          <p:nvPr/>
        </p:nvSpPr>
        <p:spPr>
          <a:xfrm>
            <a:off x="429207" y="1500694"/>
            <a:ext cx="3959913" cy="47462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Diverse climate, range of grapes &amp; styles</a:t>
            </a:r>
          </a:p>
          <a:p>
            <a:pPr marL="457200" indent="-457200">
              <a:lnSpc>
                <a:spcPct val="100000"/>
              </a:lnSpc>
              <a:buFont typeface="Arial" panose="020B0604020202020204" pitchFamily="34" charset="0"/>
              <a:buChar char="•"/>
            </a:pPr>
            <a:r>
              <a:rPr lang="en-US" dirty="0" err="1">
                <a:solidFill>
                  <a:srgbClr val="44546A"/>
                </a:solidFill>
                <a:latin typeface="Proxima Nova Light" panose="02000506030000020004"/>
              </a:rPr>
              <a:t>Coonawarra</a:t>
            </a:r>
            <a:endParaRPr lang="en-US" dirty="0">
              <a:solidFill>
                <a:srgbClr val="44546A"/>
              </a:solidFill>
              <a:latin typeface="Proxima Nova Light" panose="02000506030000020004"/>
            </a:endParaRPr>
          </a:p>
          <a:p>
            <a:pPr lvl="1">
              <a:lnSpc>
                <a:spcPct val="100000"/>
              </a:lnSpc>
            </a:pPr>
            <a:r>
              <a:rPr lang="en-US" sz="2800" dirty="0">
                <a:solidFill>
                  <a:srgbClr val="44546A"/>
                </a:solidFill>
                <a:latin typeface="Proxima Nova Light" panose="02000506030000020004"/>
              </a:rPr>
              <a:t>South Australia</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Margaret River</a:t>
            </a:r>
          </a:p>
          <a:p>
            <a:pPr lvl="1">
              <a:lnSpc>
                <a:spcPct val="100000"/>
              </a:lnSpc>
            </a:pPr>
            <a:r>
              <a:rPr lang="en-US" sz="2800" dirty="0">
                <a:solidFill>
                  <a:srgbClr val="44546A"/>
                </a:solidFill>
                <a:latin typeface="Proxima Nova Light" panose="02000506030000020004"/>
              </a:rPr>
              <a:t>Western Australia</a:t>
            </a:r>
          </a:p>
        </p:txBody>
      </p:sp>
      <p:sp>
        <p:nvSpPr>
          <p:cNvPr id="4" name="TextBox 3">
            <a:extLst>
              <a:ext uri="{FF2B5EF4-FFF2-40B4-BE49-F238E27FC236}">
                <a16:creationId xmlns:a16="http://schemas.microsoft.com/office/drawing/2014/main" id="{37E582EE-B971-8347-9534-A77DCFD79A18}"/>
              </a:ext>
            </a:extLst>
          </p:cNvPr>
          <p:cNvSpPr txBox="1"/>
          <p:nvPr/>
        </p:nvSpPr>
        <p:spPr>
          <a:xfrm>
            <a:off x="485252" y="263442"/>
            <a:ext cx="1380865" cy="646331"/>
          </a:xfrm>
          <a:prstGeom prst="rect">
            <a:avLst/>
          </a:prstGeom>
          <a:noFill/>
        </p:spPr>
        <p:txBody>
          <a:bodyPr wrap="square" rtlCol="0" anchor="t">
            <a:spAutoFit/>
          </a:bodyPr>
          <a:lstStyle/>
          <a:p>
            <a:r>
              <a:rPr lang="en-US" sz="3600" b="0" i="0" spc="300">
                <a:solidFill>
                  <a:schemeClr val="tx2">
                    <a:lumMod val="75000"/>
                  </a:schemeClr>
                </a:solidFill>
                <a:latin typeface="Proxima Nova Semibold"/>
              </a:rPr>
              <a:t>MAP</a:t>
            </a:r>
            <a:endParaRPr lang="en-US" sz="3600" b="0" i="0" dirty="0">
              <a:solidFill>
                <a:schemeClr val="tx2">
                  <a:lumMod val="75000"/>
                </a:schemeClr>
              </a:solidFill>
              <a:latin typeface="Proxima Nova Semibold"/>
            </a:endParaRPr>
          </a:p>
        </p:txBody>
      </p:sp>
      <p:cxnSp>
        <p:nvCxnSpPr>
          <p:cNvPr id="5" name="Straight Connector 4">
            <a:extLst>
              <a:ext uri="{FF2B5EF4-FFF2-40B4-BE49-F238E27FC236}">
                <a16:creationId xmlns:a16="http://schemas.microsoft.com/office/drawing/2014/main" id="{43B105BF-D6D1-534D-98AC-00BAB66C8ED0}"/>
              </a:ext>
            </a:extLst>
          </p:cNvPr>
          <p:cNvCxnSpPr/>
          <p:nvPr/>
        </p:nvCxnSpPr>
        <p:spPr>
          <a:xfrm>
            <a:off x="1824325" y="366083"/>
            <a:ext cx="0" cy="538609"/>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D23B8436-5FA5-5F45-A33A-3BD1E98ED0C3}"/>
              </a:ext>
            </a:extLst>
          </p:cNvPr>
          <p:cNvSpPr txBox="1">
            <a:spLocks/>
          </p:cNvSpPr>
          <p:nvPr/>
        </p:nvSpPr>
        <p:spPr>
          <a:xfrm>
            <a:off x="3108237" y="65206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7" name="Picture 6">
            <a:extLst>
              <a:ext uri="{FF2B5EF4-FFF2-40B4-BE49-F238E27FC236}">
                <a16:creationId xmlns:a16="http://schemas.microsoft.com/office/drawing/2014/main" id="{1A13ABC1-4A53-D347-89AF-4CE4A94F2952}"/>
              </a:ext>
            </a:extLst>
          </p:cNvPr>
          <p:cNvPicPr>
            <a:picLocks noChangeAspect="1"/>
          </p:cNvPicPr>
          <p:nvPr/>
        </p:nvPicPr>
        <p:blipFill>
          <a:blip r:embed="rId4"/>
          <a:stretch>
            <a:fillRect/>
          </a:stretch>
        </p:blipFill>
        <p:spPr>
          <a:xfrm>
            <a:off x="11401862" y="-59690"/>
            <a:ext cx="842390" cy="685667"/>
          </a:xfrm>
          <a:prstGeom prst="rect">
            <a:avLst/>
          </a:prstGeom>
        </p:spPr>
      </p:pic>
    </p:spTree>
    <p:extLst>
      <p:ext uri="{BB962C8B-B14F-4D97-AF65-F5344CB8AC3E}">
        <p14:creationId xmlns:p14="http://schemas.microsoft.com/office/powerpoint/2010/main" val="35918898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photo of a house&#10;&#10;Description automatically generated">
            <a:extLst>
              <a:ext uri="{FF2B5EF4-FFF2-40B4-BE49-F238E27FC236}">
                <a16:creationId xmlns:a16="http://schemas.microsoft.com/office/drawing/2014/main" id="{B9F2CFCC-8455-46B6-B1BF-8F4984833085}"/>
              </a:ext>
            </a:extLst>
          </p:cNvPr>
          <p:cNvPicPr>
            <a:picLocks noChangeAspect="1"/>
          </p:cNvPicPr>
          <p:nvPr/>
        </p:nvPicPr>
        <p:blipFill>
          <a:blip r:embed="rId3"/>
          <a:stretch>
            <a:fillRect/>
          </a:stretch>
        </p:blipFill>
        <p:spPr>
          <a:xfrm>
            <a:off x="795021" y="831129"/>
            <a:ext cx="10601957" cy="3950219"/>
          </a:xfrm>
          <a:prstGeom prst="rect">
            <a:avLst/>
          </a:prstGeom>
          <a:ln>
            <a:noFill/>
          </a:ln>
        </p:spPr>
      </p:pic>
      <p:cxnSp>
        <p:nvCxnSpPr>
          <p:cNvPr id="12" name="Straight Connector 11">
            <a:extLst>
              <a:ext uri="{FF2B5EF4-FFF2-40B4-BE49-F238E27FC236}">
                <a16:creationId xmlns:a16="http://schemas.microsoft.com/office/drawing/2014/main" id="{1A5F16B8-3118-A946-91D2-D7B451C6542E}"/>
              </a:ext>
            </a:extLst>
          </p:cNvPr>
          <p:cNvCxnSpPr>
            <a:cxnSpLocks/>
          </p:cNvCxnSpPr>
          <p:nvPr/>
        </p:nvCxnSpPr>
        <p:spPr>
          <a:xfrm>
            <a:off x="-27309" y="4549967"/>
            <a:ext cx="12166226" cy="0"/>
          </a:xfrm>
          <a:prstGeom prst="line">
            <a:avLst/>
          </a:prstGeom>
          <a:ln>
            <a:noFill/>
          </a:ln>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AD485790-CC05-9E44-815F-8945C2B92D20}"/>
              </a:ext>
            </a:extLst>
          </p:cNvPr>
          <p:cNvSpPr/>
          <p:nvPr/>
        </p:nvSpPr>
        <p:spPr>
          <a:xfrm>
            <a:off x="-84666" y="4785223"/>
            <a:ext cx="12361333" cy="10075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493"/>
              </a:solidFill>
              <a:latin typeface="Proxima Nova Semibold"/>
            </a:endParaRPr>
          </a:p>
        </p:txBody>
      </p:sp>
      <p:sp>
        <p:nvSpPr>
          <p:cNvPr id="51" name="Rectangle: Rounded Corners 50">
            <a:extLst>
              <a:ext uri="{FF2B5EF4-FFF2-40B4-BE49-F238E27FC236}">
                <a16:creationId xmlns:a16="http://schemas.microsoft.com/office/drawing/2014/main" id="{AD600500-30A1-49D1-97FE-0A644AF24C3B}"/>
              </a:ext>
            </a:extLst>
          </p:cNvPr>
          <p:cNvSpPr/>
          <p:nvPr/>
        </p:nvSpPr>
        <p:spPr>
          <a:xfrm>
            <a:off x="1242926" y="4447954"/>
            <a:ext cx="1723263" cy="769441"/>
          </a:xfrm>
          <a:prstGeom prst="roundRect">
            <a:avLst/>
          </a:prstGeom>
          <a:solidFill>
            <a:schemeClr val="accent6">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a:rPr>
              <a:t>1788</a:t>
            </a:r>
          </a:p>
        </p:txBody>
      </p:sp>
      <p:sp>
        <p:nvSpPr>
          <p:cNvPr id="56" name="Rectangle: Rounded Corners 55">
            <a:extLst>
              <a:ext uri="{FF2B5EF4-FFF2-40B4-BE49-F238E27FC236}">
                <a16:creationId xmlns:a16="http://schemas.microsoft.com/office/drawing/2014/main" id="{8773D0CF-F4CC-49FB-8F76-E6A4574E9CA6}"/>
              </a:ext>
            </a:extLst>
          </p:cNvPr>
          <p:cNvSpPr/>
          <p:nvPr/>
        </p:nvSpPr>
        <p:spPr>
          <a:xfrm>
            <a:off x="5234369" y="4435680"/>
            <a:ext cx="1723263" cy="812783"/>
          </a:xfrm>
          <a:prstGeom prst="roundRect">
            <a:avLst/>
          </a:prstGeom>
          <a:solidFill>
            <a:schemeClr val="accent6">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a:rPr>
              <a:t>Mid-late 1800s</a:t>
            </a:r>
          </a:p>
        </p:txBody>
      </p:sp>
      <p:sp>
        <p:nvSpPr>
          <p:cNvPr id="66" name="Rectangle: Rounded Corners 65">
            <a:extLst>
              <a:ext uri="{FF2B5EF4-FFF2-40B4-BE49-F238E27FC236}">
                <a16:creationId xmlns:a16="http://schemas.microsoft.com/office/drawing/2014/main" id="{D89D6897-56C0-46D3-B14D-D9F9F7AC8F7A}"/>
              </a:ext>
            </a:extLst>
          </p:cNvPr>
          <p:cNvSpPr/>
          <p:nvPr/>
        </p:nvSpPr>
        <p:spPr>
          <a:xfrm>
            <a:off x="9363079" y="4420017"/>
            <a:ext cx="1723263" cy="812783"/>
          </a:xfrm>
          <a:prstGeom prst="roundRect">
            <a:avLst/>
          </a:prstGeom>
          <a:solidFill>
            <a:schemeClr val="accent6">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a:rPr>
              <a:t>Late 1900s</a:t>
            </a:r>
          </a:p>
        </p:txBody>
      </p:sp>
      <p:sp>
        <p:nvSpPr>
          <p:cNvPr id="14" name="Rectangle 13">
            <a:extLst>
              <a:ext uri="{FF2B5EF4-FFF2-40B4-BE49-F238E27FC236}">
                <a16:creationId xmlns:a16="http://schemas.microsoft.com/office/drawing/2014/main" id="{42892FBE-251F-234A-8149-38F127455B2A}"/>
              </a:ext>
            </a:extLst>
          </p:cNvPr>
          <p:cNvSpPr/>
          <p:nvPr/>
        </p:nvSpPr>
        <p:spPr>
          <a:xfrm>
            <a:off x="-89601" y="-5946"/>
            <a:ext cx="12281601" cy="8309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26CDB94-1B00-524F-834E-B0E2595C897B}"/>
              </a:ext>
            </a:extLst>
          </p:cNvPr>
          <p:cNvSpPr txBox="1"/>
          <p:nvPr/>
        </p:nvSpPr>
        <p:spPr>
          <a:xfrm>
            <a:off x="-320449" y="70998"/>
            <a:ext cx="3304937" cy="646331"/>
          </a:xfrm>
          <a:prstGeom prst="rect">
            <a:avLst/>
          </a:prstGeom>
          <a:noFill/>
        </p:spPr>
        <p:txBody>
          <a:bodyPr wrap="square" rtlCol="0">
            <a:spAutoFit/>
          </a:bodyPr>
          <a:lstStyle/>
          <a:p>
            <a:pPr algn="ctr"/>
            <a:r>
              <a:rPr lang="en-US" sz="3600" spc="300" dirty="0">
                <a:solidFill>
                  <a:schemeClr val="tx2">
                    <a:lumMod val="75000"/>
                  </a:schemeClr>
                </a:solidFill>
                <a:latin typeface="Proxima Nova Semibold"/>
              </a:rPr>
              <a:t>HISTORY</a:t>
            </a:r>
          </a:p>
        </p:txBody>
      </p:sp>
      <p:cxnSp>
        <p:nvCxnSpPr>
          <p:cNvPr id="15" name="Straight Connector 14">
            <a:extLst>
              <a:ext uri="{FF2B5EF4-FFF2-40B4-BE49-F238E27FC236}">
                <a16:creationId xmlns:a16="http://schemas.microsoft.com/office/drawing/2014/main" id="{52A5B3B8-CF0C-4BDE-9F34-A481BFDD1218}"/>
              </a:ext>
            </a:extLst>
          </p:cNvPr>
          <p:cNvCxnSpPr/>
          <p:nvPr/>
        </p:nvCxnSpPr>
        <p:spPr>
          <a:xfrm>
            <a:off x="2469777" y="113072"/>
            <a:ext cx="0" cy="538609"/>
          </a:xfrm>
          <a:prstGeom prst="line">
            <a:avLst/>
          </a:prstGeom>
          <a:ln w="19050">
            <a:solidFill>
              <a:srgbClr val="44546A"/>
            </a:solidFill>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AFD45E50-7977-4020-AC68-D8206EC12CFA}"/>
              </a:ext>
            </a:extLst>
          </p:cNvPr>
          <p:cNvSpPr txBox="1">
            <a:spLocks/>
          </p:cNvSpPr>
          <p:nvPr/>
        </p:nvSpPr>
        <p:spPr>
          <a:xfrm>
            <a:off x="2620569" y="237188"/>
            <a:ext cx="3768239" cy="6147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spc="3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chemeClr val="accent6">
                    <a:lumMod val="50000"/>
                  </a:schemeClr>
                </a:solidFill>
                <a:latin typeface="Proxima Nova" panose="02000506030000020004" pitchFamily="2" charset="0"/>
              </a:rPr>
              <a:t>Australia</a:t>
            </a:r>
          </a:p>
        </p:txBody>
      </p:sp>
      <p:sp>
        <p:nvSpPr>
          <p:cNvPr id="25" name="Footer Placeholder 11">
            <a:extLst>
              <a:ext uri="{FF2B5EF4-FFF2-40B4-BE49-F238E27FC236}">
                <a16:creationId xmlns:a16="http://schemas.microsoft.com/office/drawing/2014/main" id="{322B54C1-7963-4A3C-BD5D-F31EFEB88E71}"/>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Source:  wineofchile.com</a:t>
            </a:r>
          </a:p>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18" name="Content Placeholder 1">
            <a:extLst>
              <a:ext uri="{FF2B5EF4-FFF2-40B4-BE49-F238E27FC236}">
                <a16:creationId xmlns:a16="http://schemas.microsoft.com/office/drawing/2014/main" id="{C609C155-D52C-433B-AA60-EBEE6CA8F799}"/>
              </a:ext>
            </a:extLst>
          </p:cNvPr>
          <p:cNvSpPr txBox="1">
            <a:spLocks/>
          </p:cNvSpPr>
          <p:nvPr/>
        </p:nvSpPr>
        <p:spPr>
          <a:xfrm>
            <a:off x="557907" y="5315080"/>
            <a:ext cx="3805460" cy="95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solidFill>
                  <a:srgbClr val="44546A"/>
                </a:solidFill>
                <a:latin typeface="Proxima Nova Light" panose="02000506030000020004"/>
              </a:rPr>
              <a:t>British prisoners arrived</a:t>
            </a:r>
          </a:p>
          <a:p>
            <a:pPr lvl="1">
              <a:lnSpc>
                <a:spcPct val="100000"/>
              </a:lnSpc>
            </a:pPr>
            <a:r>
              <a:rPr lang="en-US" sz="1800" dirty="0">
                <a:solidFill>
                  <a:srgbClr val="44546A"/>
                </a:solidFill>
                <a:latin typeface="Proxima Nova Light" panose="02000506030000020004"/>
              </a:rPr>
              <a:t>Provided labor for wine industry</a:t>
            </a:r>
          </a:p>
          <a:p>
            <a:pPr>
              <a:lnSpc>
                <a:spcPct val="100000"/>
              </a:lnSpc>
            </a:pPr>
            <a:endParaRPr lang="en-US" sz="1800" dirty="0">
              <a:solidFill>
                <a:srgbClr val="44546A"/>
              </a:solidFill>
              <a:latin typeface="Proxima Nova Light" panose="02000506030000020004"/>
            </a:endParaRPr>
          </a:p>
        </p:txBody>
      </p:sp>
      <p:sp>
        <p:nvSpPr>
          <p:cNvPr id="22" name="Content Placeholder 3">
            <a:extLst>
              <a:ext uri="{FF2B5EF4-FFF2-40B4-BE49-F238E27FC236}">
                <a16:creationId xmlns:a16="http://schemas.microsoft.com/office/drawing/2014/main" id="{FAC98F72-8A39-43FD-8118-9B5FECF5D7E1}"/>
              </a:ext>
            </a:extLst>
          </p:cNvPr>
          <p:cNvSpPr txBox="1">
            <a:spLocks/>
          </p:cNvSpPr>
          <p:nvPr/>
        </p:nvSpPr>
        <p:spPr>
          <a:xfrm>
            <a:off x="4467780" y="5315080"/>
            <a:ext cx="4024312" cy="95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solidFill>
                  <a:srgbClr val="44546A"/>
                </a:solidFill>
                <a:latin typeface="Proxima Nova Light" panose="02000506030000020004"/>
              </a:rPr>
              <a:t>1</a:t>
            </a:r>
            <a:r>
              <a:rPr lang="en-US" sz="1800" baseline="30000" dirty="0">
                <a:solidFill>
                  <a:srgbClr val="44546A"/>
                </a:solidFill>
                <a:latin typeface="Proxima Nova Light" panose="02000506030000020004"/>
              </a:rPr>
              <a:t>st</a:t>
            </a:r>
            <a:r>
              <a:rPr lang="en-US" sz="1800" dirty="0">
                <a:solidFill>
                  <a:srgbClr val="44546A"/>
                </a:solidFill>
                <a:latin typeface="Proxima Nova Light" panose="02000506030000020004"/>
              </a:rPr>
              <a:t> plantings of CS</a:t>
            </a:r>
          </a:p>
          <a:p>
            <a:pPr>
              <a:lnSpc>
                <a:spcPct val="100000"/>
              </a:lnSpc>
            </a:pPr>
            <a:r>
              <a:rPr lang="en-US" sz="1800" dirty="0">
                <a:solidFill>
                  <a:srgbClr val="44546A"/>
                </a:solidFill>
                <a:latin typeface="Proxima Nova Light" panose="02000506030000020004"/>
              </a:rPr>
              <a:t>Recession and </a:t>
            </a:r>
            <a:r>
              <a:rPr lang="en-US" sz="1800" dirty="0" err="1">
                <a:solidFill>
                  <a:srgbClr val="44546A"/>
                </a:solidFill>
                <a:latin typeface="Proxima Nova Light" panose="02000506030000020004"/>
              </a:rPr>
              <a:t>phylloxera</a:t>
            </a:r>
            <a:endParaRPr lang="en-US" sz="1800" dirty="0">
              <a:solidFill>
                <a:srgbClr val="44546A"/>
              </a:solidFill>
              <a:latin typeface="Proxima Nova Light" panose="02000506030000020004"/>
            </a:endParaRPr>
          </a:p>
          <a:p>
            <a:pPr>
              <a:lnSpc>
                <a:spcPct val="100000"/>
              </a:lnSpc>
            </a:pPr>
            <a:r>
              <a:rPr lang="en-US" sz="1800" dirty="0">
                <a:solidFill>
                  <a:srgbClr val="44546A"/>
                </a:solidFill>
                <a:latin typeface="Proxima Nova Light" panose="02000506030000020004"/>
              </a:rPr>
              <a:t>1</a:t>
            </a:r>
            <a:r>
              <a:rPr lang="en-US" sz="1800" baseline="30000" dirty="0">
                <a:solidFill>
                  <a:srgbClr val="44546A"/>
                </a:solidFill>
                <a:latin typeface="Proxima Nova Light" panose="02000506030000020004"/>
              </a:rPr>
              <a:t>st</a:t>
            </a:r>
            <a:r>
              <a:rPr lang="en-US" sz="1800" dirty="0">
                <a:solidFill>
                  <a:srgbClr val="44546A"/>
                </a:solidFill>
                <a:latin typeface="Proxima Nova Light" panose="02000506030000020004"/>
              </a:rPr>
              <a:t> plantings in </a:t>
            </a:r>
            <a:r>
              <a:rPr lang="en-US" sz="1800" dirty="0" err="1">
                <a:solidFill>
                  <a:srgbClr val="44546A"/>
                </a:solidFill>
                <a:latin typeface="Proxima Nova Light" panose="02000506030000020004"/>
              </a:rPr>
              <a:t>Coonawarra</a:t>
            </a:r>
            <a:endParaRPr lang="en-US" sz="1800" dirty="0">
              <a:solidFill>
                <a:srgbClr val="44546A"/>
              </a:solidFill>
              <a:latin typeface="Proxima Nova Light" panose="02000506030000020004"/>
            </a:endParaRPr>
          </a:p>
          <a:p>
            <a:pPr>
              <a:lnSpc>
                <a:spcPct val="100000"/>
              </a:lnSpc>
            </a:pPr>
            <a:endParaRPr lang="en-US" sz="1800" dirty="0">
              <a:solidFill>
                <a:srgbClr val="44546A"/>
              </a:solidFill>
              <a:latin typeface="Proxima Nova Light" panose="02000506030000020004"/>
            </a:endParaRPr>
          </a:p>
        </p:txBody>
      </p:sp>
      <p:sp>
        <p:nvSpPr>
          <p:cNvPr id="23" name="Content Placeholder 5">
            <a:extLst>
              <a:ext uri="{FF2B5EF4-FFF2-40B4-BE49-F238E27FC236}">
                <a16:creationId xmlns:a16="http://schemas.microsoft.com/office/drawing/2014/main" id="{1D9D0055-B9E9-4642-B72C-6CEB154CC908}"/>
              </a:ext>
            </a:extLst>
          </p:cNvPr>
          <p:cNvSpPr txBox="1">
            <a:spLocks/>
          </p:cNvSpPr>
          <p:nvPr/>
        </p:nvSpPr>
        <p:spPr>
          <a:xfrm>
            <a:off x="8482066" y="5315080"/>
            <a:ext cx="3584010" cy="95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solidFill>
                  <a:srgbClr val="44546A"/>
                </a:solidFill>
                <a:latin typeface="Proxima Nova Light" panose="02000506030000020004"/>
              </a:rPr>
              <a:t>Technology, experimentation drives todays business</a:t>
            </a:r>
          </a:p>
          <a:p>
            <a:pPr>
              <a:lnSpc>
                <a:spcPct val="100000"/>
              </a:lnSpc>
            </a:pPr>
            <a:r>
              <a:rPr lang="en-US" sz="1800" dirty="0">
                <a:solidFill>
                  <a:srgbClr val="44546A"/>
                </a:solidFill>
                <a:latin typeface="Proxima Nova Light" panose="02000506030000020004"/>
              </a:rPr>
              <a:t>1</a:t>
            </a:r>
            <a:r>
              <a:rPr lang="en-US" sz="1800" baseline="30000" dirty="0">
                <a:solidFill>
                  <a:srgbClr val="44546A"/>
                </a:solidFill>
                <a:latin typeface="Proxima Nova Light" panose="02000506030000020004"/>
              </a:rPr>
              <a:t>st</a:t>
            </a:r>
            <a:r>
              <a:rPr lang="en-US" sz="1800" dirty="0">
                <a:solidFill>
                  <a:srgbClr val="44546A"/>
                </a:solidFill>
                <a:latin typeface="Proxima Nova Light" panose="02000506030000020004"/>
              </a:rPr>
              <a:t> plantings in Margaret River</a:t>
            </a:r>
          </a:p>
          <a:p>
            <a:pPr>
              <a:lnSpc>
                <a:spcPct val="100000"/>
              </a:lnSpc>
            </a:pPr>
            <a:endParaRPr lang="en-US" sz="1800" dirty="0">
              <a:solidFill>
                <a:srgbClr val="44546A"/>
              </a:solidFill>
              <a:latin typeface="Proxima Nova Light" panose="02000506030000020004"/>
            </a:endParaRPr>
          </a:p>
        </p:txBody>
      </p:sp>
      <p:pic>
        <p:nvPicPr>
          <p:cNvPr id="19" name="Picture 18">
            <a:extLst>
              <a:ext uri="{FF2B5EF4-FFF2-40B4-BE49-F238E27FC236}">
                <a16:creationId xmlns:a16="http://schemas.microsoft.com/office/drawing/2014/main" id="{31480647-E0DA-4438-A44A-84DCC175696B}"/>
              </a:ext>
            </a:extLst>
          </p:cNvPr>
          <p:cNvPicPr>
            <a:picLocks noChangeAspect="1"/>
          </p:cNvPicPr>
          <p:nvPr/>
        </p:nvPicPr>
        <p:blipFill>
          <a:blip r:embed="rId4"/>
          <a:stretch>
            <a:fillRect/>
          </a:stretch>
        </p:blipFill>
        <p:spPr>
          <a:xfrm>
            <a:off x="11401862" y="-59690"/>
            <a:ext cx="842390" cy="685667"/>
          </a:xfrm>
          <a:prstGeom prst="rect">
            <a:avLst/>
          </a:prstGeom>
        </p:spPr>
      </p:pic>
    </p:spTree>
    <p:extLst>
      <p:ext uri="{BB962C8B-B14F-4D97-AF65-F5344CB8AC3E}">
        <p14:creationId xmlns:p14="http://schemas.microsoft.com/office/powerpoint/2010/main" val="28487204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687A48-E523-7C4C-93B8-22D0D21D22C8}"/>
              </a:ext>
            </a:extLst>
          </p:cNvPr>
          <p:cNvSpPr/>
          <p:nvPr/>
        </p:nvSpPr>
        <p:spPr>
          <a:xfrm>
            <a:off x="0" y="0"/>
            <a:ext cx="5650940" cy="148608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C2B983E-6AA4-5241-B81A-2CB6121EB16E}"/>
              </a:ext>
            </a:extLst>
          </p:cNvPr>
          <p:cNvSpPr txBox="1">
            <a:spLocks/>
          </p:cNvSpPr>
          <p:nvPr/>
        </p:nvSpPr>
        <p:spPr>
          <a:xfrm>
            <a:off x="265041" y="162535"/>
            <a:ext cx="1264029" cy="6592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n-US" sz="4000" b="1" cap="small" dirty="0">
              <a:solidFill>
                <a:schemeClr val="bg1"/>
              </a:solidFill>
            </a:endParaRPr>
          </a:p>
        </p:txBody>
      </p:sp>
      <p:sp>
        <p:nvSpPr>
          <p:cNvPr id="9" name="TextBox 8">
            <a:extLst>
              <a:ext uri="{FF2B5EF4-FFF2-40B4-BE49-F238E27FC236}">
                <a16:creationId xmlns:a16="http://schemas.microsoft.com/office/drawing/2014/main" id="{4286C32F-4481-E94D-98B3-EE01B2BC8A08}"/>
              </a:ext>
            </a:extLst>
          </p:cNvPr>
          <p:cNvSpPr txBox="1"/>
          <p:nvPr/>
        </p:nvSpPr>
        <p:spPr>
          <a:xfrm>
            <a:off x="192517" y="404481"/>
            <a:ext cx="2901068" cy="646331"/>
          </a:xfrm>
          <a:prstGeom prst="rect">
            <a:avLst/>
          </a:prstGeom>
          <a:noFill/>
        </p:spPr>
        <p:txBody>
          <a:bodyPr wrap="square" rtlCol="0" anchor="t">
            <a:spAutoFit/>
          </a:bodyPr>
          <a:lstStyle/>
          <a:p>
            <a:r>
              <a:rPr lang="en-US" sz="3600" b="0" i="0" dirty="0">
                <a:solidFill>
                  <a:schemeClr val="bg1">
                    <a:lumMod val="95000"/>
                  </a:schemeClr>
                </a:solidFill>
                <a:latin typeface="Proxima Nova Light" panose="02000506030000020004" pitchFamily="2" charset="0"/>
              </a:rPr>
              <a:t>FAST FACTS </a:t>
            </a:r>
          </a:p>
        </p:txBody>
      </p:sp>
      <p:cxnSp>
        <p:nvCxnSpPr>
          <p:cNvPr id="10" name="Straight Connector 9">
            <a:extLst>
              <a:ext uri="{FF2B5EF4-FFF2-40B4-BE49-F238E27FC236}">
                <a16:creationId xmlns:a16="http://schemas.microsoft.com/office/drawing/2014/main" id="{EA51B68F-CF2E-8A4E-824B-1CC70DB0AD6B}"/>
              </a:ext>
            </a:extLst>
          </p:cNvPr>
          <p:cNvCxnSpPr/>
          <p:nvPr/>
        </p:nvCxnSpPr>
        <p:spPr>
          <a:xfrm>
            <a:off x="3154201" y="482895"/>
            <a:ext cx="0" cy="538609"/>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11">
            <a:extLst>
              <a:ext uri="{FF2B5EF4-FFF2-40B4-BE49-F238E27FC236}">
                <a16:creationId xmlns:a16="http://schemas.microsoft.com/office/drawing/2014/main" id="{6AF526D0-CCD1-B14E-99A9-DB89E8647544}"/>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13" name="Title 1">
            <a:extLst>
              <a:ext uri="{FF2B5EF4-FFF2-40B4-BE49-F238E27FC236}">
                <a16:creationId xmlns:a16="http://schemas.microsoft.com/office/drawing/2014/main" id="{97579060-E377-9144-AB91-1B4187B4FE4C}"/>
              </a:ext>
            </a:extLst>
          </p:cNvPr>
          <p:cNvSpPr txBox="1">
            <a:spLocks/>
          </p:cNvSpPr>
          <p:nvPr/>
        </p:nvSpPr>
        <p:spPr>
          <a:xfrm>
            <a:off x="3282216" y="620087"/>
            <a:ext cx="2088682" cy="605881"/>
          </a:xfrm>
          <a:prstGeom prst="rect">
            <a:avLst/>
          </a:prstGeom>
        </p:spPr>
        <p:txBody>
          <a:bodyPr/>
          <a:lstStyle>
            <a:lvl1pPr algn="l" defTabSz="914400" rtl="0" eaLnBrk="1" latinLnBrk="0" hangingPunct="1">
              <a:lnSpc>
                <a:spcPct val="90000"/>
              </a:lnSpc>
              <a:spcBef>
                <a:spcPct val="0"/>
              </a:spcBef>
              <a:buNone/>
              <a:defRPr sz="2000" b="1" kern="1200" spc="300">
                <a:solidFill>
                  <a:schemeClr val="bg1"/>
                </a:solidFill>
                <a:latin typeface="+mj-lt"/>
                <a:ea typeface="+mj-ea"/>
                <a:cs typeface="+mj-cs"/>
              </a:defRPr>
            </a:lvl1pPr>
          </a:lstStyle>
          <a:p>
            <a:r>
              <a:rPr lang="en-US" i="1" spc="0" dirty="0">
                <a:latin typeface="Proxima Nova" panose="02000506030000020004" pitchFamily="2" charset="0"/>
              </a:rPr>
              <a:t>Australia</a:t>
            </a:r>
          </a:p>
        </p:txBody>
      </p:sp>
      <p:sp>
        <p:nvSpPr>
          <p:cNvPr id="21" name="Text Placeholder 5">
            <a:extLst>
              <a:ext uri="{FF2B5EF4-FFF2-40B4-BE49-F238E27FC236}">
                <a16:creationId xmlns:a16="http://schemas.microsoft.com/office/drawing/2014/main" id="{EDEDE5E0-701F-4586-82BA-9CD23DFE10B2}"/>
              </a:ext>
            </a:extLst>
          </p:cNvPr>
          <p:cNvSpPr txBox="1">
            <a:spLocks/>
          </p:cNvSpPr>
          <p:nvPr/>
        </p:nvSpPr>
        <p:spPr>
          <a:xfrm>
            <a:off x="6330190" y="1683206"/>
            <a:ext cx="5480809" cy="8572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Cabernet Sauvignon is 2</a:t>
            </a:r>
            <a:r>
              <a:rPr lang="en-US" baseline="30000" dirty="0">
                <a:solidFill>
                  <a:srgbClr val="44546A"/>
                </a:solidFill>
                <a:latin typeface="Proxima Nova Light" panose="02000506030000020004"/>
              </a:rPr>
              <a:t>nd</a:t>
            </a:r>
            <a:r>
              <a:rPr lang="en-US" dirty="0">
                <a:solidFill>
                  <a:srgbClr val="44546A"/>
                </a:solidFill>
                <a:latin typeface="Proxima Nova Light" panose="02000506030000020004"/>
              </a:rPr>
              <a:t>  most important grape</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Cabernet Sauvignon is 55% of red grapes in </a:t>
            </a:r>
            <a:r>
              <a:rPr lang="en-US" dirty="0" err="1">
                <a:solidFill>
                  <a:srgbClr val="44546A"/>
                </a:solidFill>
                <a:latin typeface="Proxima Nova Light" panose="02000506030000020004"/>
              </a:rPr>
              <a:t>Coonawarra</a:t>
            </a:r>
            <a:endParaRPr lang="en-US" dirty="0">
              <a:solidFill>
                <a:srgbClr val="44546A"/>
              </a:solidFill>
              <a:latin typeface="Proxima Nova Light" panose="02000506030000020004"/>
            </a:endParaRP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Cabernet Sauvignon is 47% of red grapes in Margaret River</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Australia is home to some of the world’s oldest CS vines</a:t>
            </a:r>
          </a:p>
          <a:p>
            <a:pPr marL="457200" indent="-457200">
              <a:lnSpc>
                <a:spcPct val="100000"/>
              </a:lnSpc>
              <a:buFont typeface="Arial" panose="020B0604020202020204" pitchFamily="34" charset="0"/>
              <a:buChar char="•"/>
            </a:pPr>
            <a:endParaRPr lang="en-US" dirty="0">
              <a:solidFill>
                <a:srgbClr val="44546A"/>
              </a:solidFill>
              <a:latin typeface="Proxima Nova Light" panose="02000506030000020004"/>
            </a:endParaRPr>
          </a:p>
          <a:p>
            <a:pPr marL="457200" indent="-457200">
              <a:lnSpc>
                <a:spcPct val="100000"/>
              </a:lnSpc>
              <a:buFont typeface="Arial" panose="020B0604020202020204" pitchFamily="34" charset="0"/>
              <a:buChar char="•"/>
            </a:pPr>
            <a:endParaRPr lang="en-US" dirty="0">
              <a:solidFill>
                <a:srgbClr val="44546A"/>
              </a:solidFill>
              <a:latin typeface="Proxima Nova Light" panose="02000506030000020004"/>
            </a:endParaRPr>
          </a:p>
        </p:txBody>
      </p:sp>
      <p:sp>
        <p:nvSpPr>
          <p:cNvPr id="22" name="Text Placeholder 5">
            <a:extLst>
              <a:ext uri="{FF2B5EF4-FFF2-40B4-BE49-F238E27FC236}">
                <a16:creationId xmlns:a16="http://schemas.microsoft.com/office/drawing/2014/main" id="{76E5ADC7-E577-4C88-824C-0ADF8EC71432}"/>
              </a:ext>
            </a:extLst>
          </p:cNvPr>
          <p:cNvSpPr txBox="1">
            <a:spLocks/>
          </p:cNvSpPr>
          <p:nvPr/>
        </p:nvSpPr>
        <p:spPr>
          <a:xfrm>
            <a:off x="6393181" y="2704071"/>
            <a:ext cx="4997620" cy="17159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en-US" dirty="0">
              <a:latin typeface="Proxima Nova" panose="02000506030000020004" pitchFamily="2" charset="0"/>
            </a:endParaRPr>
          </a:p>
        </p:txBody>
      </p:sp>
      <p:sp>
        <p:nvSpPr>
          <p:cNvPr id="23" name="Text Placeholder 5">
            <a:extLst>
              <a:ext uri="{FF2B5EF4-FFF2-40B4-BE49-F238E27FC236}">
                <a16:creationId xmlns:a16="http://schemas.microsoft.com/office/drawing/2014/main" id="{3C67E336-96CF-440F-9183-F0DFF351A2C8}"/>
              </a:ext>
            </a:extLst>
          </p:cNvPr>
          <p:cNvSpPr txBox="1">
            <a:spLocks/>
          </p:cNvSpPr>
          <p:nvPr/>
        </p:nvSpPr>
        <p:spPr>
          <a:xfrm>
            <a:off x="6217920" y="5012267"/>
            <a:ext cx="5334000" cy="140536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en-US" dirty="0">
              <a:latin typeface="Proxima Nova" panose="02000506030000020004" pitchFamily="2" charset="0"/>
            </a:endParaRPr>
          </a:p>
          <a:p>
            <a:pPr marL="457200" indent="-457200">
              <a:buFont typeface="Arial" panose="020B0604020202020204" pitchFamily="34" charset="0"/>
              <a:buChar char="•"/>
            </a:pPr>
            <a:endParaRPr lang="en-US" dirty="0">
              <a:latin typeface="Proxima Nova" panose="02000506030000020004" pitchFamily="2" charset="0"/>
            </a:endParaRPr>
          </a:p>
        </p:txBody>
      </p:sp>
      <p:pic>
        <p:nvPicPr>
          <p:cNvPr id="24" name="Picture 23">
            <a:extLst>
              <a:ext uri="{FF2B5EF4-FFF2-40B4-BE49-F238E27FC236}">
                <a16:creationId xmlns:a16="http://schemas.microsoft.com/office/drawing/2014/main" id="{EFE211C2-EF9B-4DB1-A963-1CD50A90693A}"/>
              </a:ext>
            </a:extLst>
          </p:cNvPr>
          <p:cNvPicPr>
            <a:picLocks noChangeAspect="1"/>
          </p:cNvPicPr>
          <p:nvPr/>
        </p:nvPicPr>
        <p:blipFill>
          <a:blip r:embed="rId3"/>
          <a:stretch>
            <a:fillRect/>
          </a:stretch>
        </p:blipFill>
        <p:spPr>
          <a:xfrm>
            <a:off x="11401862" y="-59690"/>
            <a:ext cx="842390" cy="685667"/>
          </a:xfrm>
          <a:prstGeom prst="rect">
            <a:avLst/>
          </a:prstGeom>
        </p:spPr>
      </p:pic>
      <p:pic>
        <p:nvPicPr>
          <p:cNvPr id="4" name="Picture 3" descr="A picture containing grass, outdoor, plant, tree&#10;&#10;Description automatically generated">
            <a:extLst>
              <a:ext uri="{FF2B5EF4-FFF2-40B4-BE49-F238E27FC236}">
                <a16:creationId xmlns:a16="http://schemas.microsoft.com/office/drawing/2014/main" id="{E8AFBF66-932D-4EAE-982C-EE1C36D790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486070"/>
            <a:ext cx="5633729" cy="4225297"/>
          </a:xfrm>
          <a:prstGeom prst="rect">
            <a:avLst/>
          </a:prstGeom>
          <a:ln w="28575">
            <a:solidFill>
              <a:schemeClr val="accent6">
                <a:lumMod val="50000"/>
              </a:schemeClr>
            </a:solidFill>
          </a:ln>
        </p:spPr>
      </p:pic>
      <p:cxnSp>
        <p:nvCxnSpPr>
          <p:cNvPr id="25" name="Straight Connector 24">
            <a:extLst>
              <a:ext uri="{FF2B5EF4-FFF2-40B4-BE49-F238E27FC236}">
                <a16:creationId xmlns:a16="http://schemas.microsoft.com/office/drawing/2014/main" id="{E5107EAA-FEBD-4454-BC04-7630FB7AC54F}"/>
              </a:ext>
            </a:extLst>
          </p:cNvPr>
          <p:cNvCxnSpPr/>
          <p:nvPr/>
        </p:nvCxnSpPr>
        <p:spPr>
          <a:xfrm>
            <a:off x="5633728" y="0"/>
            <a:ext cx="0" cy="68580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135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30D06CE-5E40-4378-9A31-695A24E5E822}"/>
              </a:ext>
            </a:extLst>
          </p:cNvPr>
          <p:cNvSpPr/>
          <p:nvPr/>
        </p:nvSpPr>
        <p:spPr>
          <a:xfrm>
            <a:off x="5121340" y="7509392"/>
            <a:ext cx="6625862" cy="25161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spc="300" dirty="0">
                <a:solidFill>
                  <a:schemeClr val="bg2">
                    <a:lumMod val="50000"/>
                  </a:schemeClr>
                </a:solidFill>
              </a:rPr>
              <a:t>© 2020 Napa Valley Vintners and Napa Valley Wine Academy</a:t>
            </a:r>
            <a:endParaRPr lang="en-US" sz="1200" spc="300" dirty="0">
              <a:solidFill>
                <a:schemeClr val="bg2">
                  <a:lumMod val="50000"/>
                </a:schemeClr>
              </a:solidFill>
            </a:endParaRPr>
          </a:p>
        </p:txBody>
      </p:sp>
      <p:sp>
        <p:nvSpPr>
          <p:cNvPr id="3" name="Rectangle 2">
            <a:extLst>
              <a:ext uri="{FF2B5EF4-FFF2-40B4-BE49-F238E27FC236}">
                <a16:creationId xmlns:a16="http://schemas.microsoft.com/office/drawing/2014/main" id="{03657FA4-EB7C-2B49-9ABD-354A61C16D0A}"/>
              </a:ext>
            </a:extLst>
          </p:cNvPr>
          <p:cNvSpPr/>
          <p:nvPr/>
        </p:nvSpPr>
        <p:spPr>
          <a:xfrm flipH="1">
            <a:off x="2802935" y="44391"/>
            <a:ext cx="96468" cy="686198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39370F9-BDDF-4D88-982F-4131711A57C9}"/>
              </a:ext>
            </a:extLst>
          </p:cNvPr>
          <p:cNvSpPr txBox="1">
            <a:spLocks/>
          </p:cNvSpPr>
          <p:nvPr/>
        </p:nvSpPr>
        <p:spPr>
          <a:xfrm>
            <a:off x="-44210" y="3901505"/>
            <a:ext cx="2847144" cy="1488225"/>
          </a:xfrm>
          <a:prstGeom prst="rect">
            <a:avLst/>
          </a:prstGeom>
          <a:no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rPr>
              <a:t>the grape</a:t>
            </a:r>
          </a:p>
        </p:txBody>
      </p:sp>
      <p:pic>
        <p:nvPicPr>
          <p:cNvPr id="10" name="Picture 9" descr="A picture containing drawing&#10;&#10;Description automatically generated">
            <a:extLst>
              <a:ext uri="{FF2B5EF4-FFF2-40B4-BE49-F238E27FC236}">
                <a16:creationId xmlns:a16="http://schemas.microsoft.com/office/drawing/2014/main" id="{6AEA4D6D-0ECB-2245-A012-E5E98F638A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55806" y="146959"/>
            <a:ext cx="3245394" cy="3090024"/>
          </a:xfrm>
          <a:prstGeom prst="rect">
            <a:avLst/>
          </a:prstGeom>
        </p:spPr>
      </p:pic>
      <p:pic>
        <p:nvPicPr>
          <p:cNvPr id="12" name="Picture 11">
            <a:extLst>
              <a:ext uri="{FF2B5EF4-FFF2-40B4-BE49-F238E27FC236}">
                <a16:creationId xmlns:a16="http://schemas.microsoft.com/office/drawing/2014/main" id="{C96A6142-1D63-094B-8481-2BEF7DC8209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0"/>
            <a:ext cx="4527648" cy="6858000"/>
          </a:xfrm>
          <a:prstGeom prst="rect">
            <a:avLst/>
          </a:prstGeom>
        </p:spPr>
      </p:pic>
      <p:sp>
        <p:nvSpPr>
          <p:cNvPr id="7" name="Rectangle 6">
            <a:extLst>
              <a:ext uri="{FF2B5EF4-FFF2-40B4-BE49-F238E27FC236}">
                <a16:creationId xmlns:a16="http://schemas.microsoft.com/office/drawing/2014/main" id="{4D2F99AC-2455-2847-8A4E-38D64E1FFFDA}"/>
              </a:ext>
            </a:extLst>
          </p:cNvPr>
          <p:cNvSpPr/>
          <p:nvPr/>
        </p:nvSpPr>
        <p:spPr>
          <a:xfrm>
            <a:off x="6355806" y="3429000"/>
            <a:ext cx="5656804" cy="3882473"/>
          </a:xfrm>
          <a:prstGeom prst="rect">
            <a:avLst/>
          </a:prstGeom>
        </p:spPr>
        <p:txBody>
          <a:bodyPr wrap="square">
            <a:spAutoFit/>
          </a:bodyPr>
          <a:lstStyle/>
          <a:p>
            <a:pPr>
              <a:lnSpc>
                <a:spcPct val="150000"/>
              </a:lnSpc>
            </a:pPr>
            <a:r>
              <a:rPr lang="en-US" sz="2400" dirty="0">
                <a:solidFill>
                  <a:srgbClr val="44546A"/>
                </a:solidFill>
                <a:latin typeface="Proxima Nova"/>
              </a:rPr>
              <a:t>Small berry size</a:t>
            </a:r>
          </a:p>
          <a:p>
            <a:pPr>
              <a:lnSpc>
                <a:spcPct val="150000"/>
              </a:lnSpc>
            </a:pPr>
            <a:r>
              <a:rPr lang="en-US" sz="2400" dirty="0">
                <a:solidFill>
                  <a:srgbClr val="44546A"/>
                </a:solidFill>
                <a:latin typeface="Proxima Nova"/>
              </a:rPr>
              <a:t>Thick skins:  </a:t>
            </a:r>
            <a:r>
              <a:rPr lang="en-US" sz="2400" i="1" dirty="0">
                <a:solidFill>
                  <a:srgbClr val="44546A"/>
                </a:solidFill>
                <a:latin typeface="Proxima Nova"/>
              </a:rPr>
              <a:t>high phenolics</a:t>
            </a:r>
          </a:p>
          <a:p>
            <a:pPr>
              <a:lnSpc>
                <a:spcPct val="150000"/>
              </a:lnSpc>
            </a:pPr>
            <a:r>
              <a:rPr lang="en-US" sz="2400" dirty="0">
                <a:solidFill>
                  <a:srgbClr val="44546A"/>
                </a:solidFill>
                <a:latin typeface="Proxima Nova"/>
              </a:rPr>
              <a:t>Deep color: </a:t>
            </a:r>
            <a:r>
              <a:rPr lang="en-US" sz="2400" i="1" dirty="0">
                <a:solidFill>
                  <a:srgbClr val="44546A"/>
                </a:solidFill>
                <a:latin typeface="Proxima Nova"/>
              </a:rPr>
              <a:t>high tannins</a:t>
            </a:r>
          </a:p>
          <a:p>
            <a:pPr>
              <a:lnSpc>
                <a:spcPct val="150000"/>
              </a:lnSpc>
            </a:pPr>
            <a:r>
              <a:rPr lang="en-US" sz="2400" dirty="0">
                <a:solidFill>
                  <a:srgbClr val="44546A"/>
                </a:solidFill>
                <a:latin typeface="Proxima Nova"/>
              </a:rPr>
              <a:t>High ratio: </a:t>
            </a:r>
            <a:r>
              <a:rPr lang="en-US" sz="2400" i="1" dirty="0">
                <a:solidFill>
                  <a:srgbClr val="44546A"/>
                </a:solidFill>
                <a:latin typeface="Proxima Nova"/>
              </a:rPr>
              <a:t>seed to pulp</a:t>
            </a:r>
          </a:p>
          <a:p>
            <a:pPr>
              <a:lnSpc>
                <a:spcPct val="150000"/>
              </a:lnSpc>
            </a:pPr>
            <a:r>
              <a:rPr lang="en-US" sz="2400" dirty="0">
                <a:solidFill>
                  <a:srgbClr val="44546A"/>
                </a:solidFill>
                <a:latin typeface="Proxima Nova"/>
              </a:rPr>
              <a:t>High acidity</a:t>
            </a:r>
          </a:p>
          <a:p>
            <a:pPr>
              <a:lnSpc>
                <a:spcPct val="150000"/>
              </a:lnSpc>
            </a:pPr>
            <a:endParaRPr lang="en-US" sz="2000" dirty="0">
              <a:latin typeface="Proxima Nova"/>
            </a:endParaRPr>
          </a:p>
          <a:p>
            <a:pPr>
              <a:lnSpc>
                <a:spcPct val="150000"/>
              </a:lnSpc>
            </a:pPr>
            <a:endParaRPr lang="en-US" sz="2800" dirty="0">
              <a:latin typeface="Proxima Nova"/>
            </a:endParaRPr>
          </a:p>
        </p:txBody>
      </p:sp>
      <p:cxnSp>
        <p:nvCxnSpPr>
          <p:cNvPr id="4" name="Straight Connector 3">
            <a:extLst>
              <a:ext uri="{FF2B5EF4-FFF2-40B4-BE49-F238E27FC236}">
                <a16:creationId xmlns:a16="http://schemas.microsoft.com/office/drawing/2014/main" id="{BD45A2AA-56AC-49CA-ABD9-9F1EEE3E55E3}"/>
              </a:ext>
            </a:extLst>
          </p:cNvPr>
          <p:cNvCxnSpPr/>
          <p:nvPr/>
        </p:nvCxnSpPr>
        <p:spPr>
          <a:xfrm>
            <a:off x="4527648" y="10160"/>
            <a:ext cx="0" cy="685800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0336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E691E3C1-ED3F-CF4E-BEE6-0DFF7C840085}"/>
              </a:ext>
            </a:extLst>
          </p:cNvPr>
          <p:cNvSpPr txBox="1">
            <a:spLocks/>
          </p:cNvSpPr>
          <p:nvPr/>
        </p:nvSpPr>
        <p:spPr>
          <a:xfrm>
            <a:off x="2652158" y="594815"/>
            <a:ext cx="4286738" cy="65265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spc="3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6">
                    <a:lumMod val="50000"/>
                  </a:schemeClr>
                </a:solidFill>
                <a:latin typeface="Proxima Nova" panose="02000506030000020004" pitchFamily="2" charset="0"/>
              </a:rPr>
              <a:t>Australia</a:t>
            </a:r>
          </a:p>
        </p:txBody>
      </p:sp>
      <p:sp>
        <p:nvSpPr>
          <p:cNvPr id="3" name="Text Placeholder 2">
            <a:extLst>
              <a:ext uri="{FF2B5EF4-FFF2-40B4-BE49-F238E27FC236}">
                <a16:creationId xmlns:a16="http://schemas.microsoft.com/office/drawing/2014/main" id="{B650288D-7FD4-1242-A70C-A3F9B1A5B999}"/>
              </a:ext>
            </a:extLst>
          </p:cNvPr>
          <p:cNvSpPr txBox="1">
            <a:spLocks/>
          </p:cNvSpPr>
          <p:nvPr/>
        </p:nvSpPr>
        <p:spPr>
          <a:xfrm>
            <a:off x="379257" y="1489784"/>
            <a:ext cx="4628530" cy="41225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err="1">
                <a:solidFill>
                  <a:srgbClr val="44546A"/>
                </a:solidFill>
                <a:latin typeface="Proxima Nova Light" panose="02000506030000020004"/>
              </a:rPr>
              <a:t>Coonawarra</a:t>
            </a:r>
            <a:endParaRPr lang="en-US" dirty="0">
              <a:solidFill>
                <a:srgbClr val="44546A"/>
              </a:solidFill>
              <a:latin typeface="Proxima Nova Light" panose="02000506030000020004"/>
            </a:endParaRPr>
          </a:p>
          <a:p>
            <a:pPr marL="1143000" lvl="1" indent="-457200">
              <a:lnSpc>
                <a:spcPct val="100000"/>
              </a:lnSpc>
            </a:pPr>
            <a:r>
              <a:rPr lang="en-US" dirty="0">
                <a:solidFill>
                  <a:srgbClr val="44546A"/>
                </a:solidFill>
                <a:latin typeface="Proxima Nova Light" panose="02000506030000020004"/>
              </a:rPr>
              <a:t>Maritime climate</a:t>
            </a:r>
          </a:p>
          <a:p>
            <a:pPr marL="1143000" lvl="1" indent="-457200">
              <a:lnSpc>
                <a:spcPct val="100000"/>
              </a:lnSpc>
            </a:pPr>
            <a:r>
              <a:rPr lang="en-US" dirty="0">
                <a:solidFill>
                  <a:srgbClr val="44546A"/>
                </a:solidFill>
                <a:latin typeface="Proxima Nova Light" panose="02000506030000020004"/>
              </a:rPr>
              <a:t>Cold winters, cool summer night temps</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Margaret River</a:t>
            </a:r>
          </a:p>
          <a:p>
            <a:pPr marL="1143000" lvl="1" indent="-457200">
              <a:lnSpc>
                <a:spcPct val="100000"/>
              </a:lnSpc>
            </a:pPr>
            <a:r>
              <a:rPr lang="en-US" dirty="0">
                <a:solidFill>
                  <a:srgbClr val="44546A"/>
                </a:solidFill>
                <a:latin typeface="Proxima Nova Light" panose="02000506030000020004"/>
              </a:rPr>
              <a:t>Mediterranean climate with maritime influence</a:t>
            </a:r>
          </a:p>
          <a:p>
            <a:pPr marL="1143000" lvl="1" indent="-457200">
              <a:lnSpc>
                <a:spcPct val="100000"/>
              </a:lnSpc>
            </a:pPr>
            <a:r>
              <a:rPr lang="en-US" dirty="0">
                <a:solidFill>
                  <a:srgbClr val="44546A"/>
                </a:solidFill>
                <a:latin typeface="Proxima Nova Light" panose="02000506030000020004"/>
              </a:rPr>
              <a:t>Low diurnal temperature range</a:t>
            </a:r>
          </a:p>
        </p:txBody>
      </p:sp>
      <p:sp>
        <p:nvSpPr>
          <p:cNvPr id="4" name="TextBox 3">
            <a:extLst>
              <a:ext uri="{FF2B5EF4-FFF2-40B4-BE49-F238E27FC236}">
                <a16:creationId xmlns:a16="http://schemas.microsoft.com/office/drawing/2014/main" id="{BADBAC03-D840-E04D-9343-8E4E784C0CF1}"/>
              </a:ext>
            </a:extLst>
          </p:cNvPr>
          <p:cNvSpPr txBox="1"/>
          <p:nvPr/>
        </p:nvSpPr>
        <p:spPr>
          <a:xfrm>
            <a:off x="286787" y="404481"/>
            <a:ext cx="2901068" cy="646331"/>
          </a:xfrm>
          <a:prstGeom prst="rect">
            <a:avLst/>
          </a:prstGeom>
          <a:noFill/>
        </p:spPr>
        <p:txBody>
          <a:bodyPr wrap="square" rtlCol="0" anchor="t">
            <a:spAutoFit/>
          </a:bodyPr>
          <a:lstStyle/>
          <a:p>
            <a:r>
              <a:rPr lang="en-US" sz="3600" i="0" spc="300" dirty="0">
                <a:solidFill>
                  <a:schemeClr val="tx2">
                    <a:lumMod val="50000"/>
                  </a:schemeClr>
                </a:solidFill>
                <a:latin typeface="Proxima Nova Light" panose="02000506030000020004" pitchFamily="2" charset="0"/>
              </a:rPr>
              <a:t>CLIMATE</a:t>
            </a:r>
          </a:p>
        </p:txBody>
      </p:sp>
      <p:cxnSp>
        <p:nvCxnSpPr>
          <p:cNvPr id="5" name="Straight Connector 4">
            <a:extLst>
              <a:ext uri="{FF2B5EF4-FFF2-40B4-BE49-F238E27FC236}">
                <a16:creationId xmlns:a16="http://schemas.microsoft.com/office/drawing/2014/main" id="{47CC349C-920C-1040-9C5C-FF9A5709D08D}"/>
              </a:ext>
            </a:extLst>
          </p:cNvPr>
          <p:cNvCxnSpPr/>
          <p:nvPr/>
        </p:nvCxnSpPr>
        <p:spPr>
          <a:xfrm>
            <a:off x="2564717" y="482895"/>
            <a:ext cx="0" cy="538609"/>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F46DF017-1519-8E4A-AA6B-A3894ED18B22}"/>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9" name="Picture 8" descr="A path with grass and trees&#10;&#10;Description automatically generated">
            <a:extLst>
              <a:ext uri="{FF2B5EF4-FFF2-40B4-BE49-F238E27FC236}">
                <a16:creationId xmlns:a16="http://schemas.microsoft.com/office/drawing/2014/main" id="{D4901484-76B1-46A7-89C2-E78B589694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3837" y="53165"/>
            <a:ext cx="7004365" cy="4688958"/>
          </a:xfrm>
          <a:prstGeom prst="rect">
            <a:avLst/>
          </a:prstGeom>
          <a:ln w="38100">
            <a:solidFill>
              <a:schemeClr val="accent6">
                <a:lumMod val="50000"/>
              </a:schemeClr>
            </a:solidFill>
          </a:ln>
        </p:spPr>
      </p:pic>
      <p:pic>
        <p:nvPicPr>
          <p:cNvPr id="10" name="Picture 9">
            <a:extLst>
              <a:ext uri="{FF2B5EF4-FFF2-40B4-BE49-F238E27FC236}">
                <a16:creationId xmlns:a16="http://schemas.microsoft.com/office/drawing/2014/main" id="{39132C91-601B-4890-8D86-40975197B119}"/>
              </a:ext>
            </a:extLst>
          </p:cNvPr>
          <p:cNvPicPr>
            <a:picLocks noChangeAspect="1"/>
          </p:cNvPicPr>
          <p:nvPr/>
        </p:nvPicPr>
        <p:blipFill>
          <a:blip r:embed="rId4"/>
          <a:stretch>
            <a:fillRect/>
          </a:stretch>
        </p:blipFill>
        <p:spPr>
          <a:xfrm>
            <a:off x="11401862" y="-59690"/>
            <a:ext cx="842390" cy="685667"/>
          </a:xfrm>
          <a:prstGeom prst="rect">
            <a:avLst/>
          </a:prstGeom>
        </p:spPr>
      </p:pic>
    </p:spTree>
    <p:extLst>
      <p:ext uri="{BB962C8B-B14F-4D97-AF65-F5344CB8AC3E}">
        <p14:creationId xmlns:p14="http://schemas.microsoft.com/office/powerpoint/2010/main" val="41132518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30BE5F1-3651-422B-8A78-AF6E10F02A46}"/>
              </a:ext>
            </a:extLst>
          </p:cNvPr>
          <p:cNvSpPr txBox="1"/>
          <p:nvPr/>
        </p:nvSpPr>
        <p:spPr>
          <a:xfrm>
            <a:off x="970304" y="0"/>
            <a:ext cx="4832802" cy="124358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0" i="0" kern="1200" spc="300" dirty="0">
                <a:solidFill>
                  <a:schemeClr val="tx2">
                    <a:lumMod val="75000"/>
                  </a:schemeClr>
                </a:solidFill>
                <a:latin typeface="Proxima Nova Light" panose="02000506030000020004"/>
                <a:ea typeface="+mj-ea"/>
                <a:cs typeface="+mj-cs"/>
              </a:rPr>
              <a:t>SOIL</a:t>
            </a:r>
          </a:p>
        </p:txBody>
      </p:sp>
      <p:sp>
        <p:nvSpPr>
          <p:cNvPr id="9" name="Content Placeholder 3">
            <a:extLst>
              <a:ext uri="{FF2B5EF4-FFF2-40B4-BE49-F238E27FC236}">
                <a16:creationId xmlns:a16="http://schemas.microsoft.com/office/drawing/2014/main" id="{BA2C6EBA-9D04-49CB-BBCD-3A48B6D29B7E}"/>
              </a:ext>
            </a:extLst>
          </p:cNvPr>
          <p:cNvSpPr txBox="1">
            <a:spLocks/>
          </p:cNvSpPr>
          <p:nvPr/>
        </p:nvSpPr>
        <p:spPr>
          <a:xfrm>
            <a:off x="758643" y="4499868"/>
            <a:ext cx="4832803" cy="2110435"/>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algn="ctr"/>
            <a:r>
              <a:rPr lang="en-US" sz="1800" b="1" dirty="0" err="1">
                <a:solidFill>
                  <a:srgbClr val="44546A"/>
                </a:solidFill>
                <a:latin typeface="Proxima Nova Light"/>
              </a:rPr>
              <a:t>Coonawarra</a:t>
            </a:r>
            <a:r>
              <a:rPr lang="en-US" sz="1800" b="1" dirty="0">
                <a:solidFill>
                  <a:srgbClr val="44546A"/>
                </a:solidFill>
                <a:latin typeface="Proxima Nova Light"/>
              </a:rPr>
              <a:t> – Terra Rossa</a:t>
            </a:r>
          </a:p>
          <a:p>
            <a:pPr marL="514350" indent="-285750">
              <a:buFont typeface="Arial" panose="020B0604020202020204" pitchFamily="34" charset="0"/>
              <a:buChar char="•"/>
            </a:pPr>
            <a:r>
              <a:rPr lang="en-US" sz="1800" dirty="0">
                <a:solidFill>
                  <a:srgbClr val="44546A"/>
                </a:solidFill>
                <a:latin typeface="Proxima Nova Light"/>
              </a:rPr>
              <a:t>Red clay / brown loam over limestone</a:t>
            </a:r>
          </a:p>
          <a:p>
            <a:pPr marL="514350" indent="-285750">
              <a:buFont typeface="Arial" panose="020B0604020202020204" pitchFamily="34" charset="0"/>
              <a:buChar char="•"/>
            </a:pPr>
            <a:r>
              <a:rPr lang="en-US" sz="1800" dirty="0">
                <a:solidFill>
                  <a:srgbClr val="44546A"/>
                </a:solidFill>
                <a:latin typeface="Proxima Nova Light"/>
              </a:rPr>
              <a:t>Free draining with water holding capacity of the limestone</a:t>
            </a:r>
          </a:p>
          <a:p>
            <a:pPr marL="228600"/>
            <a:endParaRPr lang="en-US" sz="1800" dirty="0">
              <a:solidFill>
                <a:srgbClr val="44546A"/>
              </a:solidFill>
              <a:latin typeface="Proxima Nova Light"/>
            </a:endParaRPr>
          </a:p>
        </p:txBody>
      </p:sp>
      <p:sp>
        <p:nvSpPr>
          <p:cNvPr id="10" name="Text Placeholder 2">
            <a:extLst>
              <a:ext uri="{FF2B5EF4-FFF2-40B4-BE49-F238E27FC236}">
                <a16:creationId xmlns:a16="http://schemas.microsoft.com/office/drawing/2014/main" id="{DCFF332C-E400-4D9D-AF9C-903649E588CA}"/>
              </a:ext>
            </a:extLst>
          </p:cNvPr>
          <p:cNvSpPr txBox="1">
            <a:spLocks/>
          </p:cNvSpPr>
          <p:nvPr/>
        </p:nvSpPr>
        <p:spPr>
          <a:xfrm>
            <a:off x="2380168" y="442360"/>
            <a:ext cx="3724501"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6">
                    <a:lumMod val="50000"/>
                  </a:schemeClr>
                </a:solidFill>
              </a:rPr>
              <a:t>Australia</a:t>
            </a:r>
          </a:p>
        </p:txBody>
      </p:sp>
      <p:cxnSp>
        <p:nvCxnSpPr>
          <p:cNvPr id="11" name="Straight Connector 10">
            <a:extLst>
              <a:ext uri="{FF2B5EF4-FFF2-40B4-BE49-F238E27FC236}">
                <a16:creationId xmlns:a16="http://schemas.microsoft.com/office/drawing/2014/main" id="{68953FC7-971A-460D-AF3E-A755F356F0BC}"/>
              </a:ext>
            </a:extLst>
          </p:cNvPr>
          <p:cNvCxnSpPr/>
          <p:nvPr/>
        </p:nvCxnSpPr>
        <p:spPr>
          <a:xfrm>
            <a:off x="2300847" y="295863"/>
            <a:ext cx="0" cy="54864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grass, person, outdoor, man&#10;&#10;Description automatically generated">
            <a:extLst>
              <a:ext uri="{FF2B5EF4-FFF2-40B4-BE49-F238E27FC236}">
                <a16:creationId xmlns:a16="http://schemas.microsoft.com/office/drawing/2014/main" id="{EA976DE7-14C6-4B7D-AC86-080B0A52C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9394" y="1148012"/>
            <a:ext cx="4940051" cy="3211033"/>
          </a:xfrm>
          <a:prstGeom prst="rect">
            <a:avLst/>
          </a:prstGeom>
          <a:ln>
            <a:solidFill>
              <a:schemeClr val="accent6">
                <a:lumMod val="50000"/>
              </a:schemeClr>
            </a:solidFill>
          </a:ln>
        </p:spPr>
      </p:pic>
      <p:pic>
        <p:nvPicPr>
          <p:cNvPr id="15" name="Picture 14" descr="A picture containing outdoor, grass, standing, sheep&#10;&#10;Description automatically generated">
            <a:extLst>
              <a:ext uri="{FF2B5EF4-FFF2-40B4-BE49-F238E27FC236}">
                <a16:creationId xmlns:a16="http://schemas.microsoft.com/office/drawing/2014/main" id="{F18E330E-72B2-4418-9887-EDFDF4B2B9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768" y="1148013"/>
            <a:ext cx="4342543" cy="3261148"/>
          </a:xfrm>
          <a:prstGeom prst="rect">
            <a:avLst/>
          </a:prstGeom>
          <a:ln>
            <a:solidFill>
              <a:schemeClr val="accent6">
                <a:lumMod val="50000"/>
              </a:schemeClr>
            </a:solidFill>
          </a:ln>
        </p:spPr>
      </p:pic>
      <p:sp>
        <p:nvSpPr>
          <p:cNvPr id="16" name="Content Placeholder 3">
            <a:extLst>
              <a:ext uri="{FF2B5EF4-FFF2-40B4-BE49-F238E27FC236}">
                <a16:creationId xmlns:a16="http://schemas.microsoft.com/office/drawing/2014/main" id="{4B339629-02E1-4D6C-85E4-CF1499C2C824}"/>
              </a:ext>
            </a:extLst>
          </p:cNvPr>
          <p:cNvSpPr txBox="1">
            <a:spLocks/>
          </p:cNvSpPr>
          <p:nvPr/>
        </p:nvSpPr>
        <p:spPr>
          <a:xfrm>
            <a:off x="6751691" y="4499868"/>
            <a:ext cx="4832803" cy="2277012"/>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algn="ctr"/>
            <a:r>
              <a:rPr lang="en-US" sz="1800" b="1" dirty="0">
                <a:solidFill>
                  <a:srgbClr val="44546A"/>
                </a:solidFill>
                <a:latin typeface="Proxima Nova Light"/>
              </a:rPr>
              <a:t>Margaret River - Granite</a:t>
            </a:r>
          </a:p>
          <a:p>
            <a:pPr marL="514350" indent="-285750">
              <a:buFont typeface="Arial" panose="020B0604020202020204" pitchFamily="34" charset="0"/>
              <a:buChar char="•"/>
            </a:pPr>
            <a:r>
              <a:rPr lang="en-US" sz="1800" dirty="0">
                <a:solidFill>
                  <a:srgbClr val="44546A"/>
                </a:solidFill>
                <a:latin typeface="Proxima Nova Light"/>
              </a:rPr>
              <a:t>Complex network of gravel, schist and granite-based soils</a:t>
            </a:r>
          </a:p>
          <a:p>
            <a:pPr marL="514350" indent="-285750">
              <a:buFont typeface="Arial" panose="020B0604020202020204" pitchFamily="34" charset="0"/>
              <a:buChar char="•"/>
            </a:pPr>
            <a:r>
              <a:rPr lang="en-US" sz="1800" dirty="0">
                <a:solidFill>
                  <a:srgbClr val="44546A"/>
                </a:solidFill>
                <a:latin typeface="Proxima Nova Light"/>
              </a:rPr>
              <a:t>Water holding capacity &amp; nutrients are low</a:t>
            </a:r>
          </a:p>
          <a:p>
            <a:pPr marL="914400" lvl="1" indent="0">
              <a:buNone/>
            </a:pPr>
            <a:endParaRPr lang="en-US" sz="1800" dirty="0">
              <a:solidFill>
                <a:srgbClr val="44546A"/>
              </a:solidFill>
              <a:latin typeface="Proxima Nova Light"/>
            </a:endParaRPr>
          </a:p>
          <a:p>
            <a:pPr marL="228600"/>
            <a:endParaRPr lang="en-US" sz="1800" dirty="0">
              <a:solidFill>
                <a:srgbClr val="44546A"/>
              </a:solidFill>
              <a:latin typeface="Proxima Nova Light"/>
            </a:endParaRPr>
          </a:p>
        </p:txBody>
      </p:sp>
      <p:pic>
        <p:nvPicPr>
          <p:cNvPr id="18" name="Picture 17">
            <a:extLst>
              <a:ext uri="{FF2B5EF4-FFF2-40B4-BE49-F238E27FC236}">
                <a16:creationId xmlns:a16="http://schemas.microsoft.com/office/drawing/2014/main" id="{A7FD914B-2A21-468C-9D89-5E8F5800CA82}"/>
              </a:ext>
            </a:extLst>
          </p:cNvPr>
          <p:cNvPicPr>
            <a:picLocks noChangeAspect="1"/>
          </p:cNvPicPr>
          <p:nvPr/>
        </p:nvPicPr>
        <p:blipFill>
          <a:blip r:embed="rId5"/>
          <a:stretch>
            <a:fillRect/>
          </a:stretch>
        </p:blipFill>
        <p:spPr>
          <a:xfrm>
            <a:off x="11401862" y="-59690"/>
            <a:ext cx="842390" cy="685667"/>
          </a:xfrm>
          <a:prstGeom prst="rect">
            <a:avLst/>
          </a:prstGeom>
        </p:spPr>
      </p:pic>
    </p:spTree>
    <p:extLst>
      <p:ext uri="{BB962C8B-B14F-4D97-AF65-F5344CB8AC3E}">
        <p14:creationId xmlns:p14="http://schemas.microsoft.com/office/powerpoint/2010/main" val="11588497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large machine in a field&#10;&#10;Description automatically generated">
            <a:extLst>
              <a:ext uri="{FF2B5EF4-FFF2-40B4-BE49-F238E27FC236}">
                <a16:creationId xmlns:a16="http://schemas.microsoft.com/office/drawing/2014/main" id="{8B576A2E-748A-43CB-8058-A8BD7B4D07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796" y="-26385"/>
            <a:ext cx="5058592" cy="6936215"/>
          </a:xfrm>
          <a:prstGeom prst="rect">
            <a:avLst/>
          </a:prstGeom>
        </p:spPr>
      </p:pic>
      <p:sp>
        <p:nvSpPr>
          <p:cNvPr id="2" name="Content Placeholder 3">
            <a:extLst>
              <a:ext uri="{FF2B5EF4-FFF2-40B4-BE49-F238E27FC236}">
                <a16:creationId xmlns:a16="http://schemas.microsoft.com/office/drawing/2014/main" id="{9D6E2E50-BD5B-FE43-B20B-498B958A6226}"/>
              </a:ext>
            </a:extLst>
          </p:cNvPr>
          <p:cNvSpPr txBox="1">
            <a:spLocks/>
          </p:cNvSpPr>
          <p:nvPr/>
        </p:nvSpPr>
        <p:spPr>
          <a:xfrm>
            <a:off x="5390707" y="1436346"/>
            <a:ext cx="6556619" cy="526351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a:rPr>
              <a:t>Machine harvesting driven by labor costs</a:t>
            </a:r>
          </a:p>
          <a:p>
            <a:pPr marL="457200" indent="-457200">
              <a:lnSpc>
                <a:spcPct val="100000"/>
              </a:lnSpc>
              <a:buFont typeface="Arial" panose="020B0604020202020204" pitchFamily="34" charset="0"/>
              <a:buChar char="•"/>
            </a:pPr>
            <a:r>
              <a:rPr lang="en-US" dirty="0">
                <a:solidFill>
                  <a:srgbClr val="44546A"/>
                </a:solidFill>
                <a:latin typeface="Proxima Nova Light"/>
              </a:rPr>
              <a:t>Irrigation necessary</a:t>
            </a:r>
          </a:p>
          <a:p>
            <a:pPr marL="457200" indent="-457200">
              <a:lnSpc>
                <a:spcPct val="100000"/>
              </a:lnSpc>
              <a:buFont typeface="Arial" panose="020B0604020202020204" pitchFamily="34" charset="0"/>
              <a:buChar char="•"/>
            </a:pPr>
            <a:r>
              <a:rPr lang="en-US" dirty="0">
                <a:solidFill>
                  <a:srgbClr val="44546A"/>
                </a:solidFill>
                <a:latin typeface="Proxima Nova Light"/>
              </a:rPr>
              <a:t>Innovation practices </a:t>
            </a:r>
          </a:p>
          <a:p>
            <a:pPr marL="457200" indent="-457200">
              <a:lnSpc>
                <a:spcPct val="100000"/>
              </a:lnSpc>
              <a:buFont typeface="Arial" panose="020B0604020202020204" pitchFamily="34" charset="0"/>
              <a:buChar char="•"/>
            </a:pPr>
            <a:r>
              <a:rPr lang="en-US" dirty="0">
                <a:solidFill>
                  <a:srgbClr val="44546A"/>
                </a:solidFill>
                <a:latin typeface="Proxima Nova Light"/>
              </a:rPr>
              <a:t>Old vines due to lack of phylloxera</a:t>
            </a:r>
          </a:p>
        </p:txBody>
      </p:sp>
      <p:sp>
        <p:nvSpPr>
          <p:cNvPr id="3" name="Text Placeholder 2">
            <a:extLst>
              <a:ext uri="{FF2B5EF4-FFF2-40B4-BE49-F238E27FC236}">
                <a16:creationId xmlns:a16="http://schemas.microsoft.com/office/drawing/2014/main" id="{8BE769F2-450A-7B41-A87C-37868262B990}"/>
              </a:ext>
            </a:extLst>
          </p:cNvPr>
          <p:cNvSpPr txBox="1">
            <a:spLocks/>
          </p:cNvSpPr>
          <p:nvPr/>
        </p:nvSpPr>
        <p:spPr>
          <a:xfrm>
            <a:off x="9631366" y="608156"/>
            <a:ext cx="2612886"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6">
                    <a:lumMod val="50000"/>
                  </a:schemeClr>
                </a:solidFill>
              </a:rPr>
              <a:t>Australia</a:t>
            </a:r>
          </a:p>
        </p:txBody>
      </p:sp>
      <p:sp>
        <p:nvSpPr>
          <p:cNvPr id="5" name="TextBox 4">
            <a:extLst>
              <a:ext uri="{FF2B5EF4-FFF2-40B4-BE49-F238E27FC236}">
                <a16:creationId xmlns:a16="http://schemas.microsoft.com/office/drawing/2014/main" id="{3E3F5442-337E-424F-A478-9D0CB3614733}"/>
              </a:ext>
            </a:extLst>
          </p:cNvPr>
          <p:cNvSpPr txBox="1"/>
          <p:nvPr/>
        </p:nvSpPr>
        <p:spPr>
          <a:xfrm>
            <a:off x="5289295" y="455010"/>
            <a:ext cx="4343388" cy="646331"/>
          </a:xfrm>
          <a:prstGeom prst="rect">
            <a:avLst/>
          </a:prstGeom>
          <a:noFill/>
        </p:spPr>
        <p:txBody>
          <a:bodyPr wrap="square" rtlCol="0" anchor="t">
            <a:spAutoFit/>
          </a:bodyPr>
          <a:lstStyle/>
          <a:p>
            <a:r>
              <a:rPr lang="en-US" sz="3600" b="0" i="0" spc="300" dirty="0">
                <a:solidFill>
                  <a:schemeClr val="tx2">
                    <a:lumMod val="50000"/>
                  </a:schemeClr>
                </a:solidFill>
                <a:latin typeface="Proxima Nova Semibold"/>
              </a:rPr>
              <a:t>GRAPEGROWING</a:t>
            </a:r>
          </a:p>
        </p:txBody>
      </p:sp>
      <p:cxnSp>
        <p:nvCxnSpPr>
          <p:cNvPr id="6" name="Straight Connector 5">
            <a:extLst>
              <a:ext uri="{FF2B5EF4-FFF2-40B4-BE49-F238E27FC236}">
                <a16:creationId xmlns:a16="http://schemas.microsoft.com/office/drawing/2014/main" id="{C49408F7-55F1-234C-B810-786754AF19E5}"/>
              </a:ext>
            </a:extLst>
          </p:cNvPr>
          <p:cNvCxnSpPr/>
          <p:nvPr/>
        </p:nvCxnSpPr>
        <p:spPr>
          <a:xfrm>
            <a:off x="9488215" y="466651"/>
            <a:ext cx="0" cy="54864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B32331F-BA42-584A-BA0D-529E735EF1A9}"/>
              </a:ext>
            </a:extLst>
          </p:cNvPr>
          <p:cNvCxnSpPr/>
          <p:nvPr/>
        </p:nvCxnSpPr>
        <p:spPr>
          <a:xfrm>
            <a:off x="5007933" y="0"/>
            <a:ext cx="0" cy="68580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11">
            <a:extLst>
              <a:ext uri="{FF2B5EF4-FFF2-40B4-BE49-F238E27FC236}">
                <a16:creationId xmlns:a16="http://schemas.microsoft.com/office/drawing/2014/main" id="{452F2528-F6F1-3645-987F-57C319E74276}"/>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10" name="Picture 9">
            <a:extLst>
              <a:ext uri="{FF2B5EF4-FFF2-40B4-BE49-F238E27FC236}">
                <a16:creationId xmlns:a16="http://schemas.microsoft.com/office/drawing/2014/main" id="{DC93323F-7A74-C844-A4D9-E9C20B999C09}"/>
              </a:ext>
            </a:extLst>
          </p:cNvPr>
          <p:cNvPicPr>
            <a:picLocks noChangeAspect="1"/>
          </p:cNvPicPr>
          <p:nvPr/>
        </p:nvPicPr>
        <p:blipFill>
          <a:blip r:embed="rId4"/>
          <a:stretch>
            <a:fillRect/>
          </a:stretch>
        </p:blipFill>
        <p:spPr>
          <a:xfrm>
            <a:off x="11401862" y="-59690"/>
            <a:ext cx="842390" cy="685667"/>
          </a:xfrm>
          <a:prstGeom prst="rect">
            <a:avLst/>
          </a:prstGeom>
        </p:spPr>
      </p:pic>
    </p:spTree>
    <p:extLst>
      <p:ext uri="{BB962C8B-B14F-4D97-AF65-F5344CB8AC3E}">
        <p14:creationId xmlns:p14="http://schemas.microsoft.com/office/powerpoint/2010/main" val="11851110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8D2362B-D629-48CD-B86F-02B21EF038F3}"/>
              </a:ext>
            </a:extLst>
          </p:cNvPr>
          <p:cNvSpPr txBox="1">
            <a:spLocks/>
          </p:cNvSpPr>
          <p:nvPr/>
        </p:nvSpPr>
        <p:spPr>
          <a:xfrm>
            <a:off x="-44209" y="3122987"/>
            <a:ext cx="12236209" cy="117924"/>
          </a:xfrm>
          <a:prstGeom prst="rect">
            <a:avLst/>
          </a:prstGeom>
          <a:solidFill>
            <a:srgbClr val="353F4F"/>
          </a:solid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spcBef>
                <a:spcPts val="600"/>
              </a:spcBef>
              <a:spcAft>
                <a:spcPts val="600"/>
              </a:spcAft>
              <a:buClr>
                <a:schemeClr val="bg1">
                  <a:lumMod val="50000"/>
                </a:schemeClr>
              </a:buClr>
              <a:buFont typeface="Arial" panose="020B0604020202020204" pitchFamily="34" charset="0"/>
              <a:buChar char="•"/>
            </a:pPr>
            <a:endParaRPr lang="en-GB" sz="2800" dirty="0">
              <a:solidFill>
                <a:schemeClr val="bg2">
                  <a:lumMod val="50000"/>
                </a:schemeClr>
              </a:solidFill>
              <a:latin typeface="+mn-lt"/>
            </a:endParaRPr>
          </a:p>
        </p:txBody>
      </p:sp>
      <p:sp>
        <p:nvSpPr>
          <p:cNvPr id="16" name="Rectangle 15">
            <a:extLst>
              <a:ext uri="{FF2B5EF4-FFF2-40B4-BE49-F238E27FC236}">
                <a16:creationId xmlns:a16="http://schemas.microsoft.com/office/drawing/2014/main" id="{830D06CE-5E40-4378-9A31-695A24E5E822}"/>
              </a:ext>
            </a:extLst>
          </p:cNvPr>
          <p:cNvSpPr/>
          <p:nvPr/>
        </p:nvSpPr>
        <p:spPr>
          <a:xfrm>
            <a:off x="6870308" y="6567318"/>
            <a:ext cx="6548972" cy="2906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2">
                    <a:lumMod val="50000"/>
                  </a:schemeClr>
                </a:solidFill>
                <a:latin typeface="Proxima Nova Light"/>
              </a:rPr>
              <a:t>© 2020 Napa Valley Vintners and Napa Valley Wine Academy</a:t>
            </a:r>
            <a:endParaRPr lang="en-US" sz="1100" dirty="0">
              <a:solidFill>
                <a:schemeClr val="bg2">
                  <a:lumMod val="50000"/>
                </a:schemeClr>
              </a:solidFill>
              <a:latin typeface="Proxima Nova Light"/>
            </a:endParaRPr>
          </a:p>
        </p:txBody>
      </p:sp>
      <p:sp>
        <p:nvSpPr>
          <p:cNvPr id="11" name="Title 1">
            <a:extLst>
              <a:ext uri="{FF2B5EF4-FFF2-40B4-BE49-F238E27FC236}">
                <a16:creationId xmlns:a16="http://schemas.microsoft.com/office/drawing/2014/main" id="{D39370F9-BDDF-4D88-982F-4131711A57C9}"/>
              </a:ext>
            </a:extLst>
          </p:cNvPr>
          <p:cNvSpPr txBox="1">
            <a:spLocks/>
          </p:cNvSpPr>
          <p:nvPr/>
        </p:nvSpPr>
        <p:spPr>
          <a:xfrm>
            <a:off x="3106167" y="381966"/>
            <a:ext cx="8940780" cy="1018572"/>
          </a:xfrm>
          <a:prstGeom prst="rect">
            <a:avLst/>
          </a:prstGeom>
          <a:no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solidFill>
                <a:schemeClr val="bg1"/>
              </a:solidFill>
            </a:endParaRPr>
          </a:p>
        </p:txBody>
      </p:sp>
      <p:pic>
        <p:nvPicPr>
          <p:cNvPr id="5" name="Picture 4" descr="A picture containing food, drawing&#10;&#10;Description automatically generated">
            <a:extLst>
              <a:ext uri="{FF2B5EF4-FFF2-40B4-BE49-F238E27FC236}">
                <a16:creationId xmlns:a16="http://schemas.microsoft.com/office/drawing/2014/main" id="{92A88CA1-9AE9-534C-B97C-755725C102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10" y="0"/>
            <a:ext cx="7787674" cy="3122987"/>
          </a:xfrm>
          <a:prstGeom prst="rect">
            <a:avLst/>
          </a:prstGeom>
        </p:spPr>
      </p:pic>
      <p:sp>
        <p:nvSpPr>
          <p:cNvPr id="6" name="Text Placeholder 2">
            <a:extLst>
              <a:ext uri="{FF2B5EF4-FFF2-40B4-BE49-F238E27FC236}">
                <a16:creationId xmlns:a16="http://schemas.microsoft.com/office/drawing/2014/main" id="{8637F85E-3390-4D1E-8714-9775C51A07B6}"/>
              </a:ext>
            </a:extLst>
          </p:cNvPr>
          <p:cNvSpPr txBox="1">
            <a:spLocks/>
          </p:cNvSpPr>
          <p:nvPr/>
        </p:nvSpPr>
        <p:spPr>
          <a:xfrm>
            <a:off x="9748430" y="1234529"/>
            <a:ext cx="2378899" cy="6842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i="0" kern="1200" spc="300">
                <a:solidFill>
                  <a:schemeClr val="tx1"/>
                </a:solidFill>
                <a:latin typeface="Proxima Nova" panose="02000506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spc="300">
                <a:solidFill>
                  <a:schemeClr val="tx1"/>
                </a:solidFill>
                <a:latin typeface="Proxima Nova" panose="0200050603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spc="3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6">
                    <a:lumMod val="50000"/>
                  </a:schemeClr>
                </a:solidFill>
              </a:rPr>
              <a:t>Australia</a:t>
            </a:r>
          </a:p>
        </p:txBody>
      </p:sp>
      <p:sp>
        <p:nvSpPr>
          <p:cNvPr id="7" name="Rectangle 6">
            <a:extLst>
              <a:ext uri="{FF2B5EF4-FFF2-40B4-BE49-F238E27FC236}">
                <a16:creationId xmlns:a16="http://schemas.microsoft.com/office/drawing/2014/main" id="{E6FB39A2-D07C-4B3E-9E6D-0EB312808DC2}"/>
              </a:ext>
            </a:extLst>
          </p:cNvPr>
          <p:cNvSpPr/>
          <p:nvPr/>
        </p:nvSpPr>
        <p:spPr>
          <a:xfrm>
            <a:off x="7812518" y="1054748"/>
            <a:ext cx="2332276" cy="646331"/>
          </a:xfrm>
          <a:prstGeom prst="rect">
            <a:avLst/>
          </a:prstGeom>
        </p:spPr>
        <p:txBody>
          <a:bodyPr wrap="square">
            <a:spAutoFit/>
          </a:bodyPr>
          <a:lstStyle/>
          <a:p>
            <a:pPr algn="l"/>
            <a:r>
              <a:rPr lang="en-US" sz="3600" b="0" i="0" spc="300" dirty="0">
                <a:solidFill>
                  <a:schemeClr val="tx2">
                    <a:lumMod val="75000"/>
                  </a:schemeClr>
                </a:solidFill>
                <a:latin typeface="Proxima Nova Semibold"/>
              </a:rPr>
              <a:t>STYLE</a:t>
            </a:r>
          </a:p>
        </p:txBody>
      </p:sp>
      <p:cxnSp>
        <p:nvCxnSpPr>
          <p:cNvPr id="8" name="Straight Connector 7">
            <a:extLst>
              <a:ext uri="{FF2B5EF4-FFF2-40B4-BE49-F238E27FC236}">
                <a16:creationId xmlns:a16="http://schemas.microsoft.com/office/drawing/2014/main" id="{3116F853-1A08-4248-82A5-CCB1364FF5E4}"/>
              </a:ext>
            </a:extLst>
          </p:cNvPr>
          <p:cNvCxnSpPr/>
          <p:nvPr/>
        </p:nvCxnSpPr>
        <p:spPr>
          <a:xfrm>
            <a:off x="9594089" y="1015559"/>
            <a:ext cx="0" cy="822960"/>
          </a:xfrm>
          <a:prstGeom prst="line">
            <a:avLst/>
          </a:prstGeom>
          <a:ln w="25400">
            <a:solidFill>
              <a:srgbClr val="44546A"/>
            </a:solidFill>
          </a:ln>
        </p:spPr>
        <p:style>
          <a:lnRef idx="1">
            <a:schemeClr val="accent1"/>
          </a:lnRef>
          <a:fillRef idx="0">
            <a:schemeClr val="accent1"/>
          </a:fillRef>
          <a:effectRef idx="0">
            <a:schemeClr val="accent1"/>
          </a:effectRef>
          <a:fontRef idx="minor">
            <a:schemeClr val="tx1"/>
          </a:fontRef>
        </p:style>
      </p:cxnSp>
      <p:sp>
        <p:nvSpPr>
          <p:cNvPr id="12" name="Content Placeholder 1">
            <a:extLst>
              <a:ext uri="{FF2B5EF4-FFF2-40B4-BE49-F238E27FC236}">
                <a16:creationId xmlns:a16="http://schemas.microsoft.com/office/drawing/2014/main" id="{05DA32A4-BAC7-45D3-854D-FC78D20F5920}"/>
              </a:ext>
            </a:extLst>
          </p:cNvPr>
          <p:cNvSpPr txBox="1">
            <a:spLocks/>
          </p:cNvSpPr>
          <p:nvPr/>
        </p:nvSpPr>
        <p:spPr>
          <a:xfrm>
            <a:off x="6410959" y="3423528"/>
            <a:ext cx="5232393" cy="312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solidFill>
                  <a:srgbClr val="44546A"/>
                </a:solidFill>
                <a:latin typeface="Proxima Nova Light"/>
              </a:rPr>
              <a:t>Margaret River</a:t>
            </a:r>
          </a:p>
          <a:p>
            <a:pPr>
              <a:lnSpc>
                <a:spcPct val="100000"/>
              </a:lnSpc>
            </a:pPr>
            <a:r>
              <a:rPr lang="en-US" sz="1600" dirty="0">
                <a:solidFill>
                  <a:srgbClr val="44546A"/>
                </a:solidFill>
                <a:latin typeface="Proxima Nova Light"/>
              </a:rPr>
              <a:t>Old World style  </a:t>
            </a:r>
          </a:p>
          <a:p>
            <a:pPr>
              <a:lnSpc>
                <a:spcPct val="100000"/>
              </a:lnSpc>
            </a:pPr>
            <a:r>
              <a:rPr lang="en-US" sz="1600" dirty="0">
                <a:solidFill>
                  <a:srgbClr val="44546A"/>
                </a:solidFill>
                <a:latin typeface="Proxima Nova Light"/>
              </a:rPr>
              <a:t>Often blended with other Bordeaux varieties</a:t>
            </a:r>
          </a:p>
          <a:p>
            <a:pPr>
              <a:lnSpc>
                <a:spcPct val="100000"/>
              </a:lnSpc>
            </a:pPr>
            <a:r>
              <a:rPr lang="en-US" sz="1600" dirty="0">
                <a:solidFill>
                  <a:srgbClr val="44546A"/>
                </a:solidFill>
                <a:latin typeface="Proxima Nova Light"/>
              </a:rPr>
              <a:t>Perfumed and elegant in style, with fine tannins and taut acidity. </a:t>
            </a:r>
          </a:p>
          <a:p>
            <a:pPr>
              <a:lnSpc>
                <a:spcPct val="100000"/>
              </a:lnSpc>
            </a:pPr>
            <a:r>
              <a:rPr lang="en-US" sz="1600" dirty="0">
                <a:solidFill>
                  <a:srgbClr val="44546A"/>
                </a:solidFill>
                <a:latin typeface="Proxima Nova Light"/>
              </a:rPr>
              <a:t>Restrained cassis and red currant fruit, tobacco leaves and mint.  </a:t>
            </a:r>
          </a:p>
        </p:txBody>
      </p:sp>
      <p:sp>
        <p:nvSpPr>
          <p:cNvPr id="17" name="Content Placeholder 1">
            <a:extLst>
              <a:ext uri="{FF2B5EF4-FFF2-40B4-BE49-F238E27FC236}">
                <a16:creationId xmlns:a16="http://schemas.microsoft.com/office/drawing/2014/main" id="{9E6F7C53-F67A-4E8D-A0E2-DDE9D66F10F4}"/>
              </a:ext>
            </a:extLst>
          </p:cNvPr>
          <p:cNvSpPr txBox="1">
            <a:spLocks/>
          </p:cNvSpPr>
          <p:nvPr/>
        </p:nvSpPr>
        <p:spPr>
          <a:xfrm>
            <a:off x="274328" y="3423528"/>
            <a:ext cx="5372271" cy="5522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err="1">
                <a:solidFill>
                  <a:srgbClr val="44546A"/>
                </a:solidFill>
                <a:latin typeface="Proxima Nova Light"/>
              </a:rPr>
              <a:t>Coonawarra</a:t>
            </a:r>
            <a:endParaRPr lang="en-US" sz="1800" b="1" dirty="0">
              <a:solidFill>
                <a:srgbClr val="44546A"/>
              </a:solidFill>
              <a:latin typeface="Proxima Nova Light"/>
            </a:endParaRPr>
          </a:p>
          <a:p>
            <a:pPr>
              <a:lnSpc>
                <a:spcPct val="100000"/>
              </a:lnSpc>
            </a:pPr>
            <a:r>
              <a:rPr lang="en-US" sz="1600" dirty="0">
                <a:solidFill>
                  <a:srgbClr val="44546A"/>
                </a:solidFill>
                <a:latin typeface="Proxima Nova Light"/>
              </a:rPr>
              <a:t>Structure of Europe yet the purity, ripeness and concentration of Australia</a:t>
            </a:r>
          </a:p>
          <a:p>
            <a:pPr>
              <a:lnSpc>
                <a:spcPct val="100000"/>
              </a:lnSpc>
            </a:pPr>
            <a:r>
              <a:rPr lang="en-US" sz="1600" dirty="0">
                <a:solidFill>
                  <a:srgbClr val="44546A"/>
                </a:solidFill>
                <a:latin typeface="Proxima Nova Light"/>
              </a:rPr>
              <a:t>Usually 100% Cabernet Sauvignon</a:t>
            </a:r>
          </a:p>
          <a:p>
            <a:pPr>
              <a:lnSpc>
                <a:spcPct val="100000"/>
              </a:lnSpc>
            </a:pPr>
            <a:r>
              <a:rPr lang="en-US" sz="1600" dirty="0">
                <a:solidFill>
                  <a:srgbClr val="44546A"/>
                </a:solidFill>
                <a:latin typeface="Proxima Nova Light"/>
              </a:rPr>
              <a:t>Rich tannins, crisp acidity, defined dark fruit characters</a:t>
            </a:r>
          </a:p>
          <a:p>
            <a:pPr>
              <a:lnSpc>
                <a:spcPct val="100000"/>
              </a:lnSpc>
            </a:pPr>
            <a:r>
              <a:rPr lang="en-US" sz="1600" dirty="0">
                <a:solidFill>
                  <a:srgbClr val="44546A"/>
                </a:solidFill>
                <a:latin typeface="Proxima Nova Light"/>
              </a:rPr>
              <a:t>Sweet fruit with eucalyptus and mint, tempered by austere tannins, softened by oak aging</a:t>
            </a:r>
          </a:p>
          <a:p>
            <a:pPr>
              <a:lnSpc>
                <a:spcPct val="100000"/>
              </a:lnSpc>
            </a:pPr>
            <a:endParaRPr lang="en-US" sz="1600" dirty="0">
              <a:solidFill>
                <a:srgbClr val="44546A"/>
              </a:solidFill>
              <a:latin typeface="Proxima Nova Light"/>
            </a:endParaRPr>
          </a:p>
        </p:txBody>
      </p:sp>
      <p:pic>
        <p:nvPicPr>
          <p:cNvPr id="18" name="Picture 17">
            <a:extLst>
              <a:ext uri="{FF2B5EF4-FFF2-40B4-BE49-F238E27FC236}">
                <a16:creationId xmlns:a16="http://schemas.microsoft.com/office/drawing/2014/main" id="{E480414F-8400-48C1-BA9C-C9ED71F58DC4}"/>
              </a:ext>
            </a:extLst>
          </p:cNvPr>
          <p:cNvPicPr>
            <a:picLocks noChangeAspect="1"/>
          </p:cNvPicPr>
          <p:nvPr/>
        </p:nvPicPr>
        <p:blipFill>
          <a:blip r:embed="rId4"/>
          <a:stretch>
            <a:fillRect/>
          </a:stretch>
        </p:blipFill>
        <p:spPr>
          <a:xfrm>
            <a:off x="11401862" y="-59690"/>
            <a:ext cx="842390" cy="685667"/>
          </a:xfrm>
          <a:prstGeom prst="rect">
            <a:avLst/>
          </a:prstGeom>
        </p:spPr>
      </p:pic>
      <p:cxnSp>
        <p:nvCxnSpPr>
          <p:cNvPr id="19" name="Straight Connector 18">
            <a:extLst>
              <a:ext uri="{FF2B5EF4-FFF2-40B4-BE49-F238E27FC236}">
                <a16:creationId xmlns:a16="http://schemas.microsoft.com/office/drawing/2014/main" id="{52E1CA7F-3C59-453E-9DCB-08E833D6C8AD}"/>
              </a:ext>
            </a:extLst>
          </p:cNvPr>
          <p:cNvCxnSpPr>
            <a:cxnSpLocks/>
          </p:cNvCxnSpPr>
          <p:nvPr/>
        </p:nvCxnSpPr>
        <p:spPr>
          <a:xfrm>
            <a:off x="6135459" y="3610243"/>
            <a:ext cx="0" cy="2705497"/>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4746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A5F16B8-3118-A946-91D2-D7B451C6542E}"/>
              </a:ext>
            </a:extLst>
          </p:cNvPr>
          <p:cNvCxnSpPr>
            <a:cxnSpLocks/>
          </p:cNvCxnSpPr>
          <p:nvPr/>
        </p:nvCxnSpPr>
        <p:spPr>
          <a:xfrm>
            <a:off x="-27309" y="4549967"/>
            <a:ext cx="12166226" cy="0"/>
          </a:xfrm>
          <a:prstGeom prst="line">
            <a:avLst/>
          </a:prstGeom>
          <a:ln>
            <a:noFill/>
          </a:ln>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AD485790-CC05-9E44-815F-8945C2B92D20}"/>
              </a:ext>
            </a:extLst>
          </p:cNvPr>
          <p:cNvSpPr/>
          <p:nvPr/>
        </p:nvSpPr>
        <p:spPr>
          <a:xfrm>
            <a:off x="-84666" y="3045915"/>
            <a:ext cx="12361333" cy="10075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493"/>
              </a:solidFill>
            </a:endParaRPr>
          </a:p>
        </p:txBody>
      </p:sp>
      <p:sp>
        <p:nvSpPr>
          <p:cNvPr id="14" name="Rectangle 13">
            <a:extLst>
              <a:ext uri="{FF2B5EF4-FFF2-40B4-BE49-F238E27FC236}">
                <a16:creationId xmlns:a16="http://schemas.microsoft.com/office/drawing/2014/main" id="{42892FBE-251F-234A-8149-38F127455B2A}"/>
              </a:ext>
            </a:extLst>
          </p:cNvPr>
          <p:cNvSpPr/>
          <p:nvPr/>
        </p:nvSpPr>
        <p:spPr>
          <a:xfrm>
            <a:off x="-89601" y="-5946"/>
            <a:ext cx="12281601" cy="8309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26CDB94-1B00-524F-834E-B0E2595C897B}"/>
              </a:ext>
            </a:extLst>
          </p:cNvPr>
          <p:cNvSpPr txBox="1"/>
          <p:nvPr/>
        </p:nvSpPr>
        <p:spPr>
          <a:xfrm>
            <a:off x="-320449" y="70998"/>
            <a:ext cx="6023665" cy="677108"/>
          </a:xfrm>
          <a:prstGeom prst="rect">
            <a:avLst/>
          </a:prstGeom>
          <a:noFill/>
        </p:spPr>
        <p:txBody>
          <a:bodyPr wrap="square" rtlCol="0">
            <a:spAutoFit/>
          </a:bodyPr>
          <a:lstStyle/>
          <a:p>
            <a:pPr algn="ctr"/>
            <a:r>
              <a:rPr lang="en-US" sz="3800" spc="300" dirty="0">
                <a:solidFill>
                  <a:srgbClr val="44546A"/>
                </a:solidFill>
              </a:rPr>
              <a:t>HONORABLE MENTION</a:t>
            </a:r>
          </a:p>
        </p:txBody>
      </p:sp>
      <p:cxnSp>
        <p:nvCxnSpPr>
          <p:cNvPr id="15" name="Straight Connector 14">
            <a:extLst>
              <a:ext uri="{FF2B5EF4-FFF2-40B4-BE49-F238E27FC236}">
                <a16:creationId xmlns:a16="http://schemas.microsoft.com/office/drawing/2014/main" id="{52A5B3B8-CF0C-4BDE-9F34-A481BFDD1218}"/>
              </a:ext>
            </a:extLst>
          </p:cNvPr>
          <p:cNvCxnSpPr/>
          <p:nvPr/>
        </p:nvCxnSpPr>
        <p:spPr>
          <a:xfrm>
            <a:off x="5363809" y="113072"/>
            <a:ext cx="0" cy="538609"/>
          </a:xfrm>
          <a:prstGeom prst="line">
            <a:avLst/>
          </a:prstGeom>
          <a:ln w="19050">
            <a:solidFill>
              <a:srgbClr val="44546A"/>
            </a:solidFill>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AFD45E50-7977-4020-AC68-D8206EC12CFA}"/>
              </a:ext>
            </a:extLst>
          </p:cNvPr>
          <p:cNvSpPr txBox="1">
            <a:spLocks/>
          </p:cNvSpPr>
          <p:nvPr/>
        </p:nvSpPr>
        <p:spPr>
          <a:xfrm>
            <a:off x="5514601" y="237188"/>
            <a:ext cx="3768239" cy="6147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spc="3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1">
                    <a:lumMod val="50000"/>
                  </a:schemeClr>
                </a:solidFill>
                <a:latin typeface="Proxima Nova" panose="02000506030000020004" pitchFamily="2" charset="0"/>
              </a:rPr>
              <a:t>New Zealand &amp; South Africa</a:t>
            </a:r>
          </a:p>
        </p:txBody>
      </p:sp>
      <p:sp>
        <p:nvSpPr>
          <p:cNvPr id="25" name="Footer Placeholder 11">
            <a:extLst>
              <a:ext uri="{FF2B5EF4-FFF2-40B4-BE49-F238E27FC236}">
                <a16:creationId xmlns:a16="http://schemas.microsoft.com/office/drawing/2014/main" id="{322B54C1-7963-4A3C-BD5D-F31EFEB88E71}"/>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Source:  wineofchile.com</a:t>
            </a:r>
          </a:p>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18" name="Content Placeholder 1">
            <a:extLst>
              <a:ext uri="{FF2B5EF4-FFF2-40B4-BE49-F238E27FC236}">
                <a16:creationId xmlns:a16="http://schemas.microsoft.com/office/drawing/2014/main" id="{C609C155-D52C-433B-AA60-EBEE6CA8F799}"/>
              </a:ext>
            </a:extLst>
          </p:cNvPr>
          <p:cNvSpPr txBox="1">
            <a:spLocks/>
          </p:cNvSpPr>
          <p:nvPr/>
        </p:nvSpPr>
        <p:spPr>
          <a:xfrm>
            <a:off x="1172789" y="3954650"/>
            <a:ext cx="3805460" cy="95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44546A"/>
                </a:solidFill>
                <a:latin typeface="Proxima Nova Light" panose="02000506030000020004"/>
              </a:rPr>
              <a:t>Less than 800 acres</a:t>
            </a:r>
          </a:p>
          <a:p>
            <a:r>
              <a:rPr lang="en-US" sz="1800" dirty="0">
                <a:solidFill>
                  <a:srgbClr val="44546A"/>
                </a:solidFill>
                <a:latin typeface="Proxima Nova Light" panose="02000506030000020004"/>
              </a:rPr>
              <a:t>Hawke’s Bay, specifically </a:t>
            </a:r>
            <a:r>
              <a:rPr lang="en-US" sz="1800" dirty="0" err="1">
                <a:solidFill>
                  <a:srgbClr val="44546A"/>
                </a:solidFill>
                <a:latin typeface="Proxima Nova Light" panose="02000506030000020004"/>
              </a:rPr>
              <a:t>Gimlett</a:t>
            </a:r>
            <a:r>
              <a:rPr lang="en-US" sz="1800" dirty="0">
                <a:solidFill>
                  <a:srgbClr val="44546A"/>
                </a:solidFill>
                <a:latin typeface="Proxima Nova Light" panose="02000506030000020004"/>
              </a:rPr>
              <a:t> Gravels</a:t>
            </a:r>
          </a:p>
          <a:p>
            <a:r>
              <a:rPr lang="en-US" sz="1800" dirty="0">
                <a:solidFill>
                  <a:srgbClr val="44546A"/>
                </a:solidFill>
                <a:latin typeface="Proxima Nova Light" panose="02000506030000020004"/>
              </a:rPr>
              <a:t>Blended, some 100%</a:t>
            </a:r>
          </a:p>
          <a:p>
            <a:r>
              <a:rPr lang="en-US" sz="1800" dirty="0">
                <a:solidFill>
                  <a:srgbClr val="44546A"/>
                </a:solidFill>
                <a:latin typeface="Proxima Nova Light" panose="02000506030000020004"/>
              </a:rPr>
              <a:t>Elegance and power, red &amp; black fruit, spices, tomato leaf</a:t>
            </a:r>
          </a:p>
        </p:txBody>
      </p:sp>
      <p:sp>
        <p:nvSpPr>
          <p:cNvPr id="23" name="Content Placeholder 5">
            <a:extLst>
              <a:ext uri="{FF2B5EF4-FFF2-40B4-BE49-F238E27FC236}">
                <a16:creationId xmlns:a16="http://schemas.microsoft.com/office/drawing/2014/main" id="{1D9D0055-B9E9-4642-B72C-6CEB154CC908}"/>
              </a:ext>
            </a:extLst>
          </p:cNvPr>
          <p:cNvSpPr txBox="1">
            <a:spLocks/>
          </p:cNvSpPr>
          <p:nvPr/>
        </p:nvSpPr>
        <p:spPr>
          <a:xfrm>
            <a:off x="7207217" y="3954650"/>
            <a:ext cx="3584010" cy="95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44546A"/>
                </a:solidFill>
                <a:latin typeface="Proxima Nova Light" panose="02000506030000020004"/>
              </a:rPr>
              <a:t>Stellenbosch, Paarl</a:t>
            </a:r>
          </a:p>
          <a:p>
            <a:r>
              <a:rPr lang="en-US" sz="1800" dirty="0">
                <a:solidFill>
                  <a:srgbClr val="44546A"/>
                </a:solidFill>
                <a:latin typeface="Proxima Nova Light" panose="02000506030000020004"/>
              </a:rPr>
              <a:t>Single variety or blended</a:t>
            </a:r>
          </a:p>
          <a:p>
            <a:r>
              <a:rPr lang="en-US" sz="1800" dirty="0">
                <a:solidFill>
                  <a:srgbClr val="44546A"/>
                </a:solidFill>
                <a:latin typeface="Proxima Nova Light" panose="02000506030000020004"/>
              </a:rPr>
              <a:t>Cape Blend = red blend with Pinotage</a:t>
            </a:r>
          </a:p>
          <a:p>
            <a:r>
              <a:rPr lang="en-US" sz="1800" dirty="0">
                <a:solidFill>
                  <a:srgbClr val="44546A"/>
                </a:solidFill>
                <a:latin typeface="Proxima Nova Light" panose="02000506030000020004"/>
              </a:rPr>
              <a:t>One foot in the Old World and one in the New World</a:t>
            </a:r>
          </a:p>
        </p:txBody>
      </p:sp>
      <p:pic>
        <p:nvPicPr>
          <p:cNvPr id="7" name="Picture 6">
            <a:extLst>
              <a:ext uri="{FF2B5EF4-FFF2-40B4-BE49-F238E27FC236}">
                <a16:creationId xmlns:a16="http://schemas.microsoft.com/office/drawing/2014/main" id="{F1D36735-51B9-4C48-B380-6199B868BE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92" y="777811"/>
            <a:ext cx="6284817" cy="2291339"/>
          </a:xfrm>
          <a:prstGeom prst="rect">
            <a:avLst/>
          </a:prstGeom>
        </p:spPr>
      </p:pic>
      <p:pic>
        <p:nvPicPr>
          <p:cNvPr id="2" name="Picture 1">
            <a:extLst>
              <a:ext uri="{FF2B5EF4-FFF2-40B4-BE49-F238E27FC236}">
                <a16:creationId xmlns:a16="http://schemas.microsoft.com/office/drawing/2014/main" id="{2DE73DCF-AE06-43F6-8ADE-1EAEF71E26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45"/>
          <a:stretch/>
        </p:blipFill>
        <p:spPr>
          <a:xfrm>
            <a:off x="6178677" y="819400"/>
            <a:ext cx="6060458" cy="2238536"/>
          </a:xfrm>
          <a:prstGeom prst="rect">
            <a:avLst/>
          </a:prstGeom>
        </p:spPr>
      </p:pic>
      <p:sp>
        <p:nvSpPr>
          <p:cNvPr id="51" name="Rectangle: Rounded Corners 50">
            <a:extLst>
              <a:ext uri="{FF2B5EF4-FFF2-40B4-BE49-F238E27FC236}">
                <a16:creationId xmlns:a16="http://schemas.microsoft.com/office/drawing/2014/main" id="{AD600500-30A1-49D1-97FE-0A644AF24C3B}"/>
              </a:ext>
            </a:extLst>
          </p:cNvPr>
          <p:cNvSpPr/>
          <p:nvPr/>
        </p:nvSpPr>
        <p:spPr>
          <a:xfrm>
            <a:off x="2213888" y="2707486"/>
            <a:ext cx="1723263" cy="769441"/>
          </a:xfrm>
          <a:prstGeom prst="roundRect">
            <a:avLst/>
          </a:prstGeom>
          <a:solidFill>
            <a:schemeClr val="accent1">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a:rPr>
              <a:t>New Zealand</a:t>
            </a:r>
          </a:p>
        </p:txBody>
      </p:sp>
      <p:sp>
        <p:nvSpPr>
          <p:cNvPr id="66" name="Rectangle: Rounded Corners 65">
            <a:extLst>
              <a:ext uri="{FF2B5EF4-FFF2-40B4-BE49-F238E27FC236}">
                <a16:creationId xmlns:a16="http://schemas.microsoft.com/office/drawing/2014/main" id="{D89D6897-56C0-46D3-B14D-D9F9F7AC8F7A}"/>
              </a:ext>
            </a:extLst>
          </p:cNvPr>
          <p:cNvSpPr/>
          <p:nvPr/>
        </p:nvSpPr>
        <p:spPr>
          <a:xfrm>
            <a:off x="8137591" y="2707486"/>
            <a:ext cx="1723263" cy="768096"/>
          </a:xfrm>
          <a:prstGeom prst="roundRect">
            <a:avLst/>
          </a:prstGeom>
          <a:solidFill>
            <a:schemeClr val="accent1">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a:rPr>
              <a:t>South Africa</a:t>
            </a:r>
          </a:p>
        </p:txBody>
      </p:sp>
    </p:spTree>
    <p:extLst>
      <p:ext uri="{BB962C8B-B14F-4D97-AF65-F5344CB8AC3E}">
        <p14:creationId xmlns:p14="http://schemas.microsoft.com/office/powerpoint/2010/main" val="29912808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ame, red, table, sitting&#10;&#10;Description automatically generated">
            <a:extLst>
              <a:ext uri="{FF2B5EF4-FFF2-40B4-BE49-F238E27FC236}">
                <a16:creationId xmlns:a16="http://schemas.microsoft.com/office/drawing/2014/main" id="{7BC3652D-CC85-2C4B-96D5-C38A6A4EB6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57097"/>
            <a:ext cx="12192000" cy="6343805"/>
          </a:xfrm>
          <a:prstGeom prst="rect">
            <a:avLst/>
          </a:prstGeom>
        </p:spPr>
      </p:pic>
      <p:sp>
        <p:nvSpPr>
          <p:cNvPr id="11" name="Title 1">
            <a:extLst>
              <a:ext uri="{FF2B5EF4-FFF2-40B4-BE49-F238E27FC236}">
                <a16:creationId xmlns:a16="http://schemas.microsoft.com/office/drawing/2014/main" id="{6BA6BBE6-88CC-45DA-B4ED-74F4C5BCF5B2}"/>
              </a:ext>
            </a:extLst>
          </p:cNvPr>
          <p:cNvSpPr txBox="1">
            <a:spLocks/>
          </p:cNvSpPr>
          <p:nvPr/>
        </p:nvSpPr>
        <p:spPr>
          <a:xfrm>
            <a:off x="0" y="7845633"/>
            <a:ext cx="12192000" cy="1471612"/>
          </a:xfrm>
          <a:prstGeom prst="rect">
            <a:avLst/>
          </a:prstGeom>
          <a:solidFill>
            <a:schemeClr val="bg1">
              <a:lumMod val="50000"/>
            </a:schemeClr>
          </a:solidFill>
          <a:effectLst/>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000" cap="small" dirty="0">
              <a:solidFill>
                <a:schemeClr val="bg1"/>
              </a:solidFill>
            </a:endParaRPr>
          </a:p>
        </p:txBody>
      </p:sp>
      <p:sp>
        <p:nvSpPr>
          <p:cNvPr id="13" name="Rectangle 12">
            <a:extLst>
              <a:ext uri="{FF2B5EF4-FFF2-40B4-BE49-F238E27FC236}">
                <a16:creationId xmlns:a16="http://schemas.microsoft.com/office/drawing/2014/main" id="{3A7ABB4B-8DB3-444A-A334-753DABF033D0}"/>
              </a:ext>
            </a:extLst>
          </p:cNvPr>
          <p:cNvSpPr/>
          <p:nvPr/>
        </p:nvSpPr>
        <p:spPr>
          <a:xfrm>
            <a:off x="5011878" y="8413356"/>
            <a:ext cx="6096000" cy="336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solidFill>
              </a:rPr>
              <a:t>© 2019 Napa Valley Vintners and Napa Valley Wine Academy</a:t>
            </a:r>
            <a:endParaRPr lang="en-US" sz="1200" dirty="0">
              <a:solidFill>
                <a:schemeClr val="bg1"/>
              </a:solidFill>
            </a:endParaRPr>
          </a:p>
        </p:txBody>
      </p:sp>
      <p:sp>
        <p:nvSpPr>
          <p:cNvPr id="4" name="TextBox 3">
            <a:extLst>
              <a:ext uri="{FF2B5EF4-FFF2-40B4-BE49-F238E27FC236}">
                <a16:creationId xmlns:a16="http://schemas.microsoft.com/office/drawing/2014/main" id="{2DD86162-F681-7343-9927-24AA2FF196DE}"/>
              </a:ext>
            </a:extLst>
          </p:cNvPr>
          <p:cNvSpPr txBox="1"/>
          <p:nvPr/>
        </p:nvSpPr>
        <p:spPr>
          <a:xfrm>
            <a:off x="406489" y="400789"/>
            <a:ext cx="4875373" cy="1446550"/>
          </a:xfrm>
          <a:prstGeom prst="rect">
            <a:avLst/>
          </a:prstGeom>
          <a:noFill/>
        </p:spPr>
        <p:txBody>
          <a:bodyPr wrap="square" rtlCol="0">
            <a:spAutoFit/>
          </a:bodyPr>
          <a:lstStyle/>
          <a:p>
            <a:r>
              <a:rPr lang="en-US" sz="4400" b="1" spc="300" dirty="0">
                <a:solidFill>
                  <a:srgbClr val="353F4F"/>
                </a:solidFill>
                <a:latin typeface="Proxima Nova Semibold"/>
              </a:rPr>
              <a:t>CABERNET SAUVIGNON</a:t>
            </a:r>
          </a:p>
        </p:txBody>
      </p:sp>
      <p:sp>
        <p:nvSpPr>
          <p:cNvPr id="3" name="Rectangle 2">
            <a:extLst>
              <a:ext uri="{FF2B5EF4-FFF2-40B4-BE49-F238E27FC236}">
                <a16:creationId xmlns:a16="http://schemas.microsoft.com/office/drawing/2014/main" id="{8F6D86BB-BE76-FA4F-A592-B7580411DB42}"/>
              </a:ext>
            </a:extLst>
          </p:cNvPr>
          <p:cNvSpPr/>
          <p:nvPr/>
        </p:nvSpPr>
        <p:spPr>
          <a:xfrm>
            <a:off x="-1" y="7508609"/>
            <a:ext cx="12192000" cy="106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41081B72-10D2-43CD-83B8-3F5AA05A04D8}"/>
              </a:ext>
            </a:extLst>
          </p:cNvPr>
          <p:cNvSpPr txBox="1">
            <a:spLocks/>
          </p:cNvSpPr>
          <p:nvPr/>
        </p:nvSpPr>
        <p:spPr>
          <a:xfrm>
            <a:off x="28705" y="1818597"/>
            <a:ext cx="6067294" cy="742191"/>
          </a:xfrm>
          <a:prstGeom prst="rect">
            <a:avLst/>
          </a:prstGeom>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spc="300" dirty="0">
                <a:solidFill>
                  <a:schemeClr val="tx2">
                    <a:lumMod val="75000"/>
                  </a:schemeClr>
                </a:solidFill>
                <a:latin typeface="Proxima Nova Semibold" panose="02000506030000020004" pitchFamily="2" charset="0"/>
              </a:rPr>
              <a:t>A GLOBAL PERSPECTIVE</a:t>
            </a:r>
          </a:p>
        </p:txBody>
      </p:sp>
    </p:spTree>
    <p:extLst>
      <p:ext uri="{BB962C8B-B14F-4D97-AF65-F5344CB8AC3E}">
        <p14:creationId xmlns:p14="http://schemas.microsoft.com/office/powerpoint/2010/main" val="29573524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a sunset in the background&#10;&#10;Description automatically generated">
            <a:extLst>
              <a:ext uri="{FF2B5EF4-FFF2-40B4-BE49-F238E27FC236}">
                <a16:creationId xmlns:a16="http://schemas.microsoft.com/office/drawing/2014/main" id="{95686D3C-C9A1-4EC0-9522-9ECBE8DEBD4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CE750314-45A3-4E7C-86E8-39E5BCB3F7C9}"/>
              </a:ext>
            </a:extLst>
          </p:cNvPr>
          <p:cNvSpPr>
            <a:spLocks noGrp="1"/>
          </p:cNvSpPr>
          <p:nvPr>
            <p:ph type="title"/>
          </p:nvPr>
        </p:nvSpPr>
        <p:spPr>
          <a:xfrm>
            <a:off x="7046175" y="1993483"/>
            <a:ext cx="5048250" cy="2837282"/>
          </a:xfrm>
        </p:spPr>
        <p:txBody>
          <a:bodyPr>
            <a:normAutofit/>
          </a:bodyPr>
          <a:lstStyle/>
          <a:p>
            <a:pPr algn="ctr"/>
            <a:r>
              <a:rPr lang="en-US" sz="5400" cap="small">
                <a:solidFill>
                  <a:schemeClr val="bg1"/>
                </a:solidFill>
              </a:rPr>
              <a:t>THANK YOU</a:t>
            </a:r>
          </a:p>
        </p:txBody>
      </p:sp>
      <p:cxnSp>
        <p:nvCxnSpPr>
          <p:cNvPr id="8" name="Straight Connector 7">
            <a:extLst>
              <a:ext uri="{FF2B5EF4-FFF2-40B4-BE49-F238E27FC236}">
                <a16:creationId xmlns:a16="http://schemas.microsoft.com/office/drawing/2014/main" id="{54FB47D3-DC28-4A65-8D15-EAEDF296ED30}"/>
              </a:ext>
            </a:extLst>
          </p:cNvPr>
          <p:cNvCxnSpPr/>
          <p:nvPr/>
        </p:nvCxnSpPr>
        <p:spPr>
          <a:xfrm>
            <a:off x="7962900" y="4845152"/>
            <a:ext cx="258127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344E958-2E5F-4CCD-A912-74935A9E5581}"/>
              </a:ext>
            </a:extLst>
          </p:cNvPr>
          <p:cNvCxnSpPr/>
          <p:nvPr/>
        </p:nvCxnSpPr>
        <p:spPr>
          <a:xfrm>
            <a:off x="7853306" y="1995971"/>
            <a:ext cx="258127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0255730-9DA9-41F9-82A7-E26D51E09388}"/>
              </a:ext>
            </a:extLst>
          </p:cNvPr>
          <p:cNvSpPr/>
          <p:nvPr/>
        </p:nvSpPr>
        <p:spPr>
          <a:xfrm>
            <a:off x="0" y="6435699"/>
            <a:ext cx="4536000" cy="267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solidFill>
              </a:rPr>
              <a:t>© 2020 Napa Valley Vintners and Napa Valley Wine Academy</a:t>
            </a:r>
            <a:endParaRPr lang="en-US" sz="1200">
              <a:solidFill>
                <a:schemeClr val="bg1"/>
              </a:solidFill>
            </a:endParaRPr>
          </a:p>
        </p:txBody>
      </p:sp>
      <p:pic>
        <p:nvPicPr>
          <p:cNvPr id="13" name="Picture 12" descr="A close up of a logo&#10;&#10;Description automatically generated">
            <a:extLst>
              <a:ext uri="{FF2B5EF4-FFF2-40B4-BE49-F238E27FC236}">
                <a16:creationId xmlns:a16="http://schemas.microsoft.com/office/drawing/2014/main" id="{1C772461-FFF3-4F45-8769-74118CEB9F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2287" y="1349671"/>
            <a:ext cx="1586473" cy="1163415"/>
          </a:xfrm>
          <a:prstGeom prst="rect">
            <a:avLst/>
          </a:prstGeom>
        </p:spPr>
      </p:pic>
    </p:spTree>
    <p:extLst>
      <p:ext uri="{BB962C8B-B14F-4D97-AF65-F5344CB8AC3E}">
        <p14:creationId xmlns:p14="http://schemas.microsoft.com/office/powerpoint/2010/main" val="14679220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BF9D1D70-4743-0F4E-BE3E-F632F031E509}"/>
              </a:ext>
            </a:extLst>
          </p:cNvPr>
          <p:cNvSpPr txBox="1">
            <a:spLocks/>
          </p:cNvSpPr>
          <p:nvPr/>
        </p:nvSpPr>
        <p:spPr>
          <a:xfrm>
            <a:off x="4532939" y="606822"/>
            <a:ext cx="2688049" cy="73088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6">
                    <a:lumMod val="50000"/>
                  </a:schemeClr>
                </a:solidFill>
              </a:rPr>
              <a:t>Italy/Tuscany</a:t>
            </a:r>
          </a:p>
        </p:txBody>
      </p:sp>
      <p:sp>
        <p:nvSpPr>
          <p:cNvPr id="3" name="Text Placeholder 6">
            <a:extLst>
              <a:ext uri="{FF2B5EF4-FFF2-40B4-BE49-F238E27FC236}">
                <a16:creationId xmlns:a16="http://schemas.microsoft.com/office/drawing/2014/main" id="{861241D3-D777-C242-916B-3DB9AE1A35DC}"/>
              </a:ext>
            </a:extLst>
          </p:cNvPr>
          <p:cNvSpPr txBox="1">
            <a:spLocks/>
          </p:cNvSpPr>
          <p:nvPr/>
        </p:nvSpPr>
        <p:spPr>
          <a:xfrm>
            <a:off x="326572" y="1401045"/>
            <a:ext cx="6782987" cy="48795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Semibold"/>
              </a:rPr>
              <a:t>Created by renegade winemakers</a:t>
            </a:r>
          </a:p>
          <a:p>
            <a:pPr marL="1143000" lvl="1" indent="-457200">
              <a:lnSpc>
                <a:spcPct val="100000"/>
              </a:lnSpc>
            </a:pPr>
            <a:r>
              <a:rPr lang="en-US" dirty="0">
                <a:solidFill>
                  <a:srgbClr val="44546A"/>
                </a:solidFill>
                <a:latin typeface="Proxima Nova Semibold"/>
              </a:rPr>
              <a:t>High quality using international grapes</a:t>
            </a:r>
          </a:p>
          <a:p>
            <a:pPr marL="1143000" lvl="1" indent="-457200">
              <a:lnSpc>
                <a:spcPct val="100000"/>
              </a:lnSpc>
            </a:pPr>
            <a:r>
              <a:rPr lang="en-US" dirty="0">
                <a:solidFill>
                  <a:srgbClr val="44546A"/>
                </a:solidFill>
                <a:latin typeface="Proxima Nova Semibold"/>
              </a:rPr>
              <a:t>Didn’t follow the DOC/DOCG laws</a:t>
            </a:r>
          </a:p>
          <a:p>
            <a:pPr marL="1143000" lvl="1" indent="-457200">
              <a:lnSpc>
                <a:spcPct val="100000"/>
              </a:lnSpc>
            </a:pPr>
            <a:r>
              <a:rPr lang="en-US" dirty="0">
                <a:solidFill>
                  <a:srgbClr val="44546A"/>
                </a:solidFill>
                <a:latin typeface="Proxima Nova Semibold"/>
              </a:rPr>
              <a:t>Robert Park coined term “Super Tuscan”</a:t>
            </a:r>
          </a:p>
          <a:p>
            <a:pPr marL="457200" indent="-457200">
              <a:lnSpc>
                <a:spcPct val="100000"/>
              </a:lnSpc>
              <a:buFont typeface="Arial" panose="020B0604020202020204" pitchFamily="34" charset="0"/>
              <a:buChar char="•"/>
            </a:pPr>
            <a:r>
              <a:rPr lang="en-US" dirty="0">
                <a:solidFill>
                  <a:srgbClr val="44546A"/>
                </a:solidFill>
                <a:latin typeface="Proxima Nova Semibold"/>
              </a:rPr>
              <a:t>Famous wines:</a:t>
            </a:r>
          </a:p>
          <a:p>
            <a:pPr marL="1143000" lvl="1" indent="-457200">
              <a:lnSpc>
                <a:spcPct val="100000"/>
              </a:lnSpc>
            </a:pPr>
            <a:r>
              <a:rPr lang="en-US" dirty="0">
                <a:solidFill>
                  <a:srgbClr val="44546A"/>
                </a:solidFill>
                <a:latin typeface="Proxima Nova Semibold"/>
              </a:rPr>
              <a:t>1968 – </a:t>
            </a:r>
            <a:r>
              <a:rPr lang="en-US" dirty="0" err="1">
                <a:solidFill>
                  <a:srgbClr val="44546A"/>
                </a:solidFill>
                <a:latin typeface="Proxima Nova Semibold"/>
              </a:rPr>
              <a:t>Sassicaia</a:t>
            </a:r>
            <a:r>
              <a:rPr lang="en-US" dirty="0">
                <a:solidFill>
                  <a:srgbClr val="44546A"/>
                </a:solidFill>
                <a:latin typeface="Proxima Nova Semibold"/>
              </a:rPr>
              <a:t> (CS &amp; CF)</a:t>
            </a:r>
          </a:p>
          <a:p>
            <a:pPr marL="1143000" lvl="1" indent="-457200">
              <a:lnSpc>
                <a:spcPct val="100000"/>
              </a:lnSpc>
            </a:pPr>
            <a:r>
              <a:rPr lang="en-US" dirty="0">
                <a:solidFill>
                  <a:srgbClr val="44546A"/>
                </a:solidFill>
                <a:latin typeface="Proxima Nova Semibold"/>
              </a:rPr>
              <a:t>1971 – </a:t>
            </a:r>
            <a:r>
              <a:rPr lang="en-US" dirty="0" err="1">
                <a:solidFill>
                  <a:srgbClr val="44546A"/>
                </a:solidFill>
                <a:latin typeface="Proxima Nova Semibold"/>
              </a:rPr>
              <a:t>Tignanello</a:t>
            </a:r>
            <a:r>
              <a:rPr lang="en-US" dirty="0">
                <a:solidFill>
                  <a:srgbClr val="44546A"/>
                </a:solidFill>
                <a:latin typeface="Proxima Nova Semibold"/>
              </a:rPr>
              <a:t> (Sang, CS &amp; CF)</a:t>
            </a:r>
          </a:p>
          <a:p>
            <a:pPr marL="1143000" lvl="1" indent="-457200">
              <a:lnSpc>
                <a:spcPct val="100000"/>
              </a:lnSpc>
            </a:pPr>
            <a:r>
              <a:rPr lang="en-US" dirty="0">
                <a:solidFill>
                  <a:srgbClr val="44546A"/>
                </a:solidFill>
                <a:latin typeface="Proxima Nova Semibold"/>
              </a:rPr>
              <a:t>1985 – </a:t>
            </a:r>
            <a:r>
              <a:rPr lang="en-US" dirty="0" err="1">
                <a:solidFill>
                  <a:srgbClr val="44546A"/>
                </a:solidFill>
                <a:latin typeface="Proxima Nova Semibold"/>
              </a:rPr>
              <a:t>Ornellaia</a:t>
            </a:r>
            <a:r>
              <a:rPr lang="en-US" dirty="0">
                <a:solidFill>
                  <a:srgbClr val="44546A"/>
                </a:solidFill>
                <a:latin typeface="Proxima Nova Semibold"/>
              </a:rPr>
              <a:t> (CS, M, CF, PV)</a:t>
            </a:r>
          </a:p>
          <a:p>
            <a:pPr marL="457200" indent="-457200">
              <a:lnSpc>
                <a:spcPct val="100000"/>
              </a:lnSpc>
              <a:buFont typeface="Arial" panose="020B0604020202020204" pitchFamily="34" charset="0"/>
              <a:buChar char="•"/>
            </a:pPr>
            <a:r>
              <a:rPr lang="en-US" dirty="0">
                <a:solidFill>
                  <a:srgbClr val="44546A"/>
                </a:solidFill>
                <a:latin typeface="Proxima Nova Semibold"/>
              </a:rPr>
              <a:t>IGT category introduced in 1992</a:t>
            </a:r>
          </a:p>
          <a:p>
            <a:pPr>
              <a:lnSpc>
                <a:spcPct val="100000"/>
              </a:lnSpc>
            </a:pPr>
            <a:endParaRPr lang="en-US" dirty="0">
              <a:solidFill>
                <a:srgbClr val="44546A"/>
              </a:solidFill>
              <a:latin typeface="Proxima Nova Semibold"/>
            </a:endParaRPr>
          </a:p>
        </p:txBody>
      </p:sp>
      <p:sp>
        <p:nvSpPr>
          <p:cNvPr id="4" name="Rectangle 3">
            <a:extLst>
              <a:ext uri="{FF2B5EF4-FFF2-40B4-BE49-F238E27FC236}">
                <a16:creationId xmlns:a16="http://schemas.microsoft.com/office/drawing/2014/main" id="{42A3D93C-A222-8348-9EA3-BE90278A23DA}"/>
              </a:ext>
            </a:extLst>
          </p:cNvPr>
          <p:cNvSpPr/>
          <p:nvPr/>
        </p:nvSpPr>
        <p:spPr>
          <a:xfrm>
            <a:off x="103412" y="449976"/>
            <a:ext cx="4360974" cy="677108"/>
          </a:xfrm>
          <a:prstGeom prst="rect">
            <a:avLst/>
          </a:prstGeom>
        </p:spPr>
        <p:txBody>
          <a:bodyPr wrap="square">
            <a:spAutoFit/>
          </a:bodyPr>
          <a:lstStyle/>
          <a:p>
            <a:pPr algn="ctr"/>
            <a:r>
              <a:rPr lang="en-US" sz="3800" b="0" i="0" dirty="0">
                <a:solidFill>
                  <a:schemeClr val="bg2">
                    <a:lumMod val="25000"/>
                  </a:schemeClr>
                </a:solidFill>
                <a:latin typeface="Proxima Nova Thin" panose="02000506030000020004" pitchFamily="2" charset="77"/>
              </a:rPr>
              <a:t>“Super Tuscans”</a:t>
            </a:r>
          </a:p>
        </p:txBody>
      </p:sp>
      <p:cxnSp>
        <p:nvCxnSpPr>
          <p:cNvPr id="7" name="Straight Connector 6">
            <a:extLst>
              <a:ext uri="{FF2B5EF4-FFF2-40B4-BE49-F238E27FC236}">
                <a16:creationId xmlns:a16="http://schemas.microsoft.com/office/drawing/2014/main" id="{9BB6C738-81D9-B549-A03C-17D85AC3072E}"/>
              </a:ext>
            </a:extLst>
          </p:cNvPr>
          <p:cNvCxnSpPr>
            <a:cxnSpLocks/>
          </p:cNvCxnSpPr>
          <p:nvPr/>
        </p:nvCxnSpPr>
        <p:spPr>
          <a:xfrm>
            <a:off x="4287544" y="500776"/>
            <a:ext cx="0" cy="59925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Footer Placeholder 11">
            <a:extLst>
              <a:ext uri="{FF2B5EF4-FFF2-40B4-BE49-F238E27FC236}">
                <a16:creationId xmlns:a16="http://schemas.microsoft.com/office/drawing/2014/main" id="{22D826A8-9E4F-C841-870E-7FCEE1CB4467}"/>
              </a:ext>
            </a:extLst>
          </p:cNvPr>
          <p:cNvSpPr txBox="1">
            <a:spLocks/>
          </p:cNvSpPr>
          <p:nvPr/>
        </p:nvSpPr>
        <p:spPr>
          <a:xfrm>
            <a:off x="326573" y="6216735"/>
            <a:ext cx="11697686" cy="59281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chemeClr val="bg2">
                    <a:lumMod val="50000"/>
                  </a:schemeClr>
                </a:solidFill>
              </a:rPr>
              <a:t>Info Source:  </a:t>
            </a:r>
            <a:r>
              <a:rPr lang="en-US" dirty="0"/>
              <a:t>https://www.winemag.com/2019/05/01/what-is-super-tuscan-is-term-still-relevant/</a:t>
            </a:r>
          </a:p>
          <a:p>
            <a:pPr algn="l"/>
            <a:r>
              <a:rPr lang="en-GB" dirty="0">
                <a:solidFill>
                  <a:schemeClr val="bg2">
                    <a:lumMod val="50000"/>
                  </a:schemeClr>
                </a:solidFill>
              </a:rPr>
              <a:t>Photo source: </a:t>
            </a:r>
            <a:r>
              <a:rPr lang="en-US" dirty="0"/>
              <a:t>https://www.wine-searcher.com/find/tenute+st+guido+sassicaia+bolgheri+tuscany+italy#t2</a:t>
            </a:r>
          </a:p>
          <a:p>
            <a:pPr algn="l"/>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10" name="Picture 9">
            <a:extLst>
              <a:ext uri="{FF2B5EF4-FFF2-40B4-BE49-F238E27FC236}">
                <a16:creationId xmlns:a16="http://schemas.microsoft.com/office/drawing/2014/main" id="{8923A642-89AD-4345-B97F-39097B4651FB}"/>
              </a:ext>
            </a:extLst>
          </p:cNvPr>
          <p:cNvPicPr>
            <a:picLocks noChangeAspect="1"/>
          </p:cNvPicPr>
          <p:nvPr/>
        </p:nvPicPr>
        <p:blipFill>
          <a:blip r:embed="rId3"/>
          <a:stretch>
            <a:fillRect/>
          </a:stretch>
        </p:blipFill>
        <p:spPr>
          <a:xfrm>
            <a:off x="11388836" y="-37234"/>
            <a:ext cx="847155" cy="689545"/>
          </a:xfrm>
          <a:prstGeom prst="rect">
            <a:avLst/>
          </a:prstGeom>
        </p:spPr>
      </p:pic>
      <p:pic>
        <p:nvPicPr>
          <p:cNvPr id="6148" name="Picture 4" descr="Tenuta San Guido Sassicaia Bolgheri, Tuscany, Italy">
            <a:extLst>
              <a:ext uri="{FF2B5EF4-FFF2-40B4-BE49-F238E27FC236}">
                <a16:creationId xmlns:a16="http://schemas.microsoft.com/office/drawing/2014/main" id="{96083C24-E222-442F-817C-F4EF29F985A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250874" y="606822"/>
            <a:ext cx="3003170" cy="5166657"/>
          </a:xfrm>
          <a:prstGeom prst="rect">
            <a:avLst/>
          </a:prstGeom>
          <a:noFill/>
          <a:ln w="38100">
            <a:solidFill>
              <a:schemeClr val="tx2">
                <a:lumMod val="75000"/>
              </a:schemeClr>
            </a:solidFill>
          </a:ln>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EFC30417-C507-450D-A0F0-40FCADFCAEEE}"/>
              </a:ext>
            </a:extLst>
          </p:cNvPr>
          <p:cNvCxnSpPr>
            <a:cxnSpLocks/>
          </p:cNvCxnSpPr>
          <p:nvPr/>
        </p:nvCxnSpPr>
        <p:spPr>
          <a:xfrm>
            <a:off x="7655137" y="-37234"/>
            <a:ext cx="0" cy="698609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9256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89B92A-2864-4024-98B7-4A993A806872}"/>
              </a:ext>
            </a:extLst>
          </p:cNvPr>
          <p:cNvSpPr>
            <a:spLocks noGrp="1"/>
          </p:cNvSpPr>
          <p:nvPr>
            <p:ph type="title"/>
          </p:nvPr>
        </p:nvSpPr>
        <p:spPr>
          <a:xfrm>
            <a:off x="-152395" y="364235"/>
            <a:ext cx="8575036" cy="1291643"/>
          </a:xfrm>
        </p:spPr>
        <p:txBody>
          <a:bodyPr>
            <a:normAutofit/>
          </a:bodyPr>
          <a:lstStyle/>
          <a:p>
            <a:pPr algn="r"/>
            <a:r>
              <a:rPr lang="en-US" sz="3600" spc="300" dirty="0">
                <a:solidFill>
                  <a:schemeClr val="tx2">
                    <a:lumMod val="75000"/>
                  </a:schemeClr>
                </a:solidFill>
                <a:latin typeface="Proxima Nova Semibold"/>
              </a:rPr>
              <a:t>PRODUCTION RULES/LABEL LAWS</a:t>
            </a:r>
          </a:p>
        </p:txBody>
      </p:sp>
      <p:sp>
        <p:nvSpPr>
          <p:cNvPr id="8" name="Content Placeholder 7">
            <a:extLst>
              <a:ext uri="{FF2B5EF4-FFF2-40B4-BE49-F238E27FC236}">
                <a16:creationId xmlns:a16="http://schemas.microsoft.com/office/drawing/2014/main" id="{BF609765-AF48-4BC9-9813-248475F91E6A}"/>
              </a:ext>
            </a:extLst>
          </p:cNvPr>
          <p:cNvSpPr>
            <a:spLocks noGrp="1"/>
          </p:cNvSpPr>
          <p:nvPr>
            <p:ph idx="1"/>
          </p:nvPr>
        </p:nvSpPr>
        <p:spPr>
          <a:xfrm>
            <a:off x="5426830" y="1474629"/>
            <a:ext cx="6186046" cy="4930246"/>
          </a:xfrm>
        </p:spPr>
        <p:txBody>
          <a:bodyPr anchor="ctr">
            <a:normAutofit/>
          </a:bodyPr>
          <a:lstStyle/>
          <a:p>
            <a:pPr marL="0" indent="0" algn="ctr">
              <a:lnSpc>
                <a:spcPct val="100000"/>
              </a:lnSpc>
              <a:buNone/>
            </a:pPr>
            <a:endParaRPr lang="en-US" sz="1600" b="1" i="1" dirty="0">
              <a:solidFill>
                <a:srgbClr val="44546A"/>
              </a:solidFill>
              <a:latin typeface="Proxima Nova Light" panose="02000506030000020004"/>
            </a:endParaRPr>
          </a:p>
          <a:p>
            <a:pPr marL="685800" indent="-452438"/>
            <a:r>
              <a:rPr lang="en-US" sz="2000" strike="sngStrike" dirty="0">
                <a:solidFill>
                  <a:srgbClr val="44546A"/>
                </a:solidFill>
                <a:latin typeface="Proxima Nova Light" panose="02000506030000020004"/>
              </a:rPr>
              <a:t>DO System</a:t>
            </a:r>
          </a:p>
          <a:p>
            <a:pPr marL="1143000" lvl="1" indent="-452438"/>
            <a:r>
              <a:rPr lang="en-US" sz="1800" strike="sngStrike" dirty="0">
                <a:solidFill>
                  <a:srgbClr val="44546A"/>
                </a:solidFill>
                <a:latin typeface="Proxima Nova Light" panose="02000506030000020004"/>
              </a:rPr>
              <a:t>Requires grape, vintage, geographical area</a:t>
            </a:r>
          </a:p>
          <a:p>
            <a:pPr marL="685800" indent="-452438"/>
            <a:r>
              <a:rPr lang="en-US" sz="2000" strike="sngStrike" dirty="0">
                <a:solidFill>
                  <a:srgbClr val="44546A"/>
                </a:solidFill>
                <a:latin typeface="Proxima Nova Light" panose="02000506030000020004"/>
              </a:rPr>
              <a:t>75% of the grape (85% if exported to EU)</a:t>
            </a:r>
          </a:p>
          <a:p>
            <a:pPr marL="685800" indent="-452438"/>
            <a:r>
              <a:rPr lang="en-US" sz="2000" strike="sngStrike" dirty="0">
                <a:solidFill>
                  <a:srgbClr val="44546A"/>
                </a:solidFill>
                <a:latin typeface="Proxima Nova Light" panose="02000506030000020004"/>
              </a:rPr>
              <a:t>85% from the region</a:t>
            </a:r>
          </a:p>
          <a:p>
            <a:pPr marL="685800" indent="-452438"/>
            <a:r>
              <a:rPr lang="en-US" sz="2000" strike="sngStrike" dirty="0">
                <a:solidFill>
                  <a:srgbClr val="44546A"/>
                </a:solidFill>
                <a:latin typeface="Proxima Nova Light" panose="02000506030000020004"/>
              </a:rPr>
              <a:t>Alcohol content</a:t>
            </a:r>
          </a:p>
          <a:p>
            <a:pPr marL="1143000" lvl="1" indent="-452438"/>
            <a:r>
              <a:rPr lang="en-US" sz="1400" strike="sngStrike" dirty="0" err="1">
                <a:solidFill>
                  <a:srgbClr val="44546A"/>
                </a:solidFill>
                <a:latin typeface="Proxima Nova Light" panose="02000506030000020004"/>
              </a:rPr>
              <a:t>Reserva</a:t>
            </a:r>
            <a:r>
              <a:rPr lang="en-US" sz="1400" strike="sngStrike" dirty="0">
                <a:solidFill>
                  <a:srgbClr val="44546A"/>
                </a:solidFill>
                <a:latin typeface="Proxima Nova Light" panose="02000506030000020004"/>
              </a:rPr>
              <a:t>/</a:t>
            </a:r>
            <a:r>
              <a:rPr lang="en-US" sz="1400" strike="sngStrike" dirty="0" err="1">
                <a:solidFill>
                  <a:srgbClr val="44546A"/>
                </a:solidFill>
                <a:latin typeface="Proxima Nova Light" panose="02000506030000020004"/>
              </a:rPr>
              <a:t>Reserva</a:t>
            </a:r>
            <a:r>
              <a:rPr lang="en-US" sz="1400" strike="sngStrike" dirty="0">
                <a:solidFill>
                  <a:srgbClr val="44546A"/>
                </a:solidFill>
                <a:latin typeface="Proxima Nova Light" panose="02000506030000020004"/>
              </a:rPr>
              <a:t> Especial = 12% min</a:t>
            </a:r>
          </a:p>
          <a:p>
            <a:pPr marL="1143000" lvl="1" indent="-452438"/>
            <a:r>
              <a:rPr lang="en-US" sz="1400" strike="sngStrike" dirty="0" err="1">
                <a:solidFill>
                  <a:srgbClr val="44546A"/>
                </a:solidFill>
                <a:latin typeface="Proxima Nova Light" panose="02000506030000020004"/>
              </a:rPr>
              <a:t>Reserva</a:t>
            </a:r>
            <a:r>
              <a:rPr lang="en-US" sz="1400" strike="sngStrike" dirty="0">
                <a:solidFill>
                  <a:srgbClr val="44546A"/>
                </a:solidFill>
                <a:latin typeface="Proxima Nova Light" panose="02000506030000020004"/>
              </a:rPr>
              <a:t> </a:t>
            </a:r>
            <a:r>
              <a:rPr lang="en-US" sz="1400" strike="sngStrike" dirty="0" err="1">
                <a:solidFill>
                  <a:srgbClr val="44546A"/>
                </a:solidFill>
                <a:latin typeface="Proxima Nova Light" panose="02000506030000020004"/>
              </a:rPr>
              <a:t>Privada</a:t>
            </a:r>
            <a:r>
              <a:rPr lang="en-US" sz="1400" strike="sngStrike" dirty="0">
                <a:solidFill>
                  <a:srgbClr val="44546A"/>
                </a:solidFill>
                <a:latin typeface="Proxima Nova Light" panose="02000506030000020004"/>
              </a:rPr>
              <a:t> &amp; Gran Reserve = min 12.5%</a:t>
            </a:r>
          </a:p>
          <a:p>
            <a:pPr marL="628650" lvl="1" indent="-171450">
              <a:lnSpc>
                <a:spcPct val="100000"/>
              </a:lnSpc>
            </a:pPr>
            <a:endParaRPr lang="en-US" sz="1600" strike="sngStrike" dirty="0">
              <a:solidFill>
                <a:srgbClr val="44546A"/>
              </a:solidFill>
              <a:latin typeface="Proxima Nova Light"/>
            </a:endParaRPr>
          </a:p>
          <a:p>
            <a:pPr>
              <a:lnSpc>
                <a:spcPct val="100000"/>
              </a:lnSpc>
            </a:pPr>
            <a:endParaRPr lang="en-US" sz="1600" dirty="0">
              <a:solidFill>
                <a:srgbClr val="44546A"/>
              </a:solidFill>
              <a:latin typeface="Proxima Nova Light"/>
            </a:endParaRPr>
          </a:p>
          <a:p>
            <a:pPr>
              <a:lnSpc>
                <a:spcPct val="100000"/>
              </a:lnSpc>
            </a:pPr>
            <a:endParaRPr lang="en-US" sz="1600" dirty="0">
              <a:solidFill>
                <a:srgbClr val="44546A"/>
              </a:solidFill>
              <a:latin typeface="Proxima Nova Light"/>
            </a:endParaRPr>
          </a:p>
        </p:txBody>
      </p:sp>
      <p:sp>
        <p:nvSpPr>
          <p:cNvPr id="7" name="Text Placeholder 2">
            <a:extLst>
              <a:ext uri="{FF2B5EF4-FFF2-40B4-BE49-F238E27FC236}">
                <a16:creationId xmlns:a16="http://schemas.microsoft.com/office/drawing/2014/main" id="{4941EAE0-301B-4C13-8338-B81C24D07916}"/>
              </a:ext>
            </a:extLst>
          </p:cNvPr>
          <p:cNvSpPr txBox="1">
            <a:spLocks/>
          </p:cNvSpPr>
          <p:nvPr/>
        </p:nvSpPr>
        <p:spPr>
          <a:xfrm>
            <a:off x="8744618" y="488100"/>
            <a:ext cx="3130729"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6">
                    <a:lumMod val="50000"/>
                  </a:schemeClr>
                </a:solidFill>
              </a:rPr>
              <a:t>Australia</a:t>
            </a:r>
          </a:p>
        </p:txBody>
      </p:sp>
      <p:cxnSp>
        <p:nvCxnSpPr>
          <p:cNvPr id="11" name="Straight Connector 10">
            <a:extLst>
              <a:ext uri="{FF2B5EF4-FFF2-40B4-BE49-F238E27FC236}">
                <a16:creationId xmlns:a16="http://schemas.microsoft.com/office/drawing/2014/main" id="{7C510269-2E28-481E-A6A8-661BA60E9319}"/>
              </a:ext>
            </a:extLst>
          </p:cNvPr>
          <p:cNvCxnSpPr/>
          <p:nvPr/>
        </p:nvCxnSpPr>
        <p:spPr>
          <a:xfrm>
            <a:off x="8632016" y="364235"/>
            <a:ext cx="0" cy="5486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Footer Placeholder 11">
            <a:extLst>
              <a:ext uri="{FF2B5EF4-FFF2-40B4-BE49-F238E27FC236}">
                <a16:creationId xmlns:a16="http://schemas.microsoft.com/office/drawing/2014/main" id="{D09C27BF-400E-49CC-AA74-69D770D2561C}"/>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Source:  slideshare.net/</a:t>
            </a:r>
            <a:r>
              <a:rPr lang="en-GB" dirty="0" err="1">
                <a:solidFill>
                  <a:schemeClr val="bg2">
                    <a:lumMod val="50000"/>
                  </a:schemeClr>
                </a:solidFill>
              </a:rPr>
              <a:t>khusanshrestha</a:t>
            </a:r>
            <a:r>
              <a:rPr lang="en-GB" dirty="0">
                <a:solidFill>
                  <a:schemeClr val="bg2">
                    <a:lumMod val="50000"/>
                  </a:schemeClr>
                </a:solidFill>
              </a:rPr>
              <a:t>/chilean-wine-125955402</a:t>
            </a:r>
          </a:p>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3" name="Picture 2">
            <a:extLst>
              <a:ext uri="{FF2B5EF4-FFF2-40B4-BE49-F238E27FC236}">
                <a16:creationId xmlns:a16="http://schemas.microsoft.com/office/drawing/2014/main" id="{8D0CFBCD-DD61-4122-B186-07E029AB80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0433" y="1474629"/>
            <a:ext cx="2595350" cy="4568116"/>
          </a:xfrm>
          <a:prstGeom prst="rect">
            <a:avLst/>
          </a:prstGeom>
        </p:spPr>
      </p:pic>
      <p:sp>
        <p:nvSpPr>
          <p:cNvPr id="10" name="Rectangle 9">
            <a:extLst>
              <a:ext uri="{FF2B5EF4-FFF2-40B4-BE49-F238E27FC236}">
                <a16:creationId xmlns:a16="http://schemas.microsoft.com/office/drawing/2014/main" id="{E00FAE7A-D8FE-4739-AB4B-4D8E82CE0D9E}"/>
              </a:ext>
            </a:extLst>
          </p:cNvPr>
          <p:cNvSpPr/>
          <p:nvPr/>
        </p:nvSpPr>
        <p:spPr>
          <a:xfrm>
            <a:off x="1564640" y="4437051"/>
            <a:ext cx="2214880" cy="1496389"/>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667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781E62-373D-9B48-8BC3-A1FCC3535A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666" y="0"/>
            <a:ext cx="12269021" cy="4368379"/>
          </a:xfrm>
          <a:prstGeom prst="rect">
            <a:avLst/>
          </a:prstGeom>
        </p:spPr>
      </p:pic>
      <p:sp>
        <p:nvSpPr>
          <p:cNvPr id="9" name="Rectangle 8">
            <a:extLst>
              <a:ext uri="{FF2B5EF4-FFF2-40B4-BE49-F238E27FC236}">
                <a16:creationId xmlns:a16="http://schemas.microsoft.com/office/drawing/2014/main" id="{0E29BDDB-E3A1-8347-8CF9-B00B9082437D}"/>
              </a:ext>
            </a:extLst>
          </p:cNvPr>
          <p:cNvSpPr/>
          <p:nvPr/>
        </p:nvSpPr>
        <p:spPr>
          <a:xfrm>
            <a:off x="7646" y="3643431"/>
            <a:ext cx="12176710" cy="320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p:cNvPicPr>
            <a:picLocks noChangeAspect="1"/>
          </p:cNvPicPr>
          <p:nvPr/>
        </p:nvPicPr>
        <p:blipFill rotWithShape="1">
          <a:blip r:embed="rId4" cstate="email">
            <a:alphaModFix amt="75000"/>
            <a:extLst>
              <a:ext uri="{28A0092B-C50C-407E-A947-70E740481C1C}">
                <a14:useLocalDpi xmlns:a14="http://schemas.microsoft.com/office/drawing/2010/main"/>
              </a:ext>
            </a:extLst>
          </a:blip>
          <a:srcRect/>
          <a:stretch/>
        </p:blipFill>
        <p:spPr>
          <a:xfrm>
            <a:off x="3265823" y="4352372"/>
            <a:ext cx="2629349" cy="1848704"/>
          </a:xfrm>
          <a:prstGeom prst="rect">
            <a:avLst/>
          </a:prstGeom>
        </p:spPr>
      </p:pic>
      <p:pic>
        <p:nvPicPr>
          <p:cNvPr id="25" name="Picture 24"/>
          <p:cNvPicPr>
            <a:picLocks noChangeAspect="1"/>
          </p:cNvPicPr>
          <p:nvPr/>
        </p:nvPicPr>
        <p:blipFill rotWithShape="1">
          <a:blip r:embed="rId5" cstate="email">
            <a:alphaModFix amt="75000"/>
            <a:extLst>
              <a:ext uri="{28A0092B-C50C-407E-A947-70E740481C1C}">
                <a14:useLocalDpi xmlns:a14="http://schemas.microsoft.com/office/drawing/2010/main"/>
              </a:ext>
            </a:extLst>
          </a:blip>
          <a:srcRect/>
          <a:stretch/>
        </p:blipFill>
        <p:spPr>
          <a:xfrm>
            <a:off x="9476666" y="4306313"/>
            <a:ext cx="2413055" cy="1813226"/>
          </a:xfrm>
          <a:prstGeom prst="rect">
            <a:avLst/>
          </a:prstGeom>
        </p:spPr>
      </p:pic>
      <p:pic>
        <p:nvPicPr>
          <p:cNvPr id="24" name="Picture 23"/>
          <p:cNvPicPr>
            <a:picLocks noChangeAspect="1"/>
          </p:cNvPicPr>
          <p:nvPr/>
        </p:nvPicPr>
        <p:blipFill rotWithShape="1">
          <a:blip r:embed="rId6" cstate="email">
            <a:alphaModFix amt="75000"/>
            <a:extLst>
              <a:ext uri="{28A0092B-C50C-407E-A947-70E740481C1C}">
                <a14:useLocalDpi xmlns:a14="http://schemas.microsoft.com/office/drawing/2010/main"/>
              </a:ext>
            </a:extLst>
          </a:blip>
          <a:srcRect/>
          <a:stretch/>
        </p:blipFill>
        <p:spPr>
          <a:xfrm>
            <a:off x="310650" y="4286161"/>
            <a:ext cx="2607288" cy="1853531"/>
          </a:xfrm>
          <a:prstGeom prst="rect">
            <a:avLst/>
          </a:prstGeom>
          <a:effectLst/>
        </p:spPr>
      </p:pic>
      <p:pic>
        <p:nvPicPr>
          <p:cNvPr id="23" name="Picture 22"/>
          <p:cNvPicPr>
            <a:picLocks noChangeAspect="1"/>
          </p:cNvPicPr>
          <p:nvPr/>
        </p:nvPicPr>
        <p:blipFill rotWithShape="1">
          <a:blip r:embed="rId5" cstate="email">
            <a:alphaModFix amt="75000"/>
            <a:extLst>
              <a:ext uri="{28A0092B-C50C-407E-A947-70E740481C1C}">
                <a14:useLocalDpi xmlns:a14="http://schemas.microsoft.com/office/drawing/2010/main"/>
              </a:ext>
            </a:extLst>
          </a:blip>
          <a:srcRect/>
          <a:stretch/>
        </p:blipFill>
        <p:spPr>
          <a:xfrm>
            <a:off x="6495910" y="4306313"/>
            <a:ext cx="2413055" cy="1813226"/>
          </a:xfrm>
          <a:prstGeom prst="rect">
            <a:avLst/>
          </a:prstGeom>
        </p:spPr>
      </p:pic>
      <p:sp>
        <p:nvSpPr>
          <p:cNvPr id="15" name="TextBox 14"/>
          <p:cNvSpPr txBox="1"/>
          <p:nvPr/>
        </p:nvSpPr>
        <p:spPr>
          <a:xfrm>
            <a:off x="349982" y="6092055"/>
            <a:ext cx="1211152" cy="369332"/>
          </a:xfrm>
          <a:prstGeom prst="rect">
            <a:avLst/>
          </a:prstGeom>
          <a:noFill/>
        </p:spPr>
        <p:txBody>
          <a:bodyPr wrap="square" rtlCol="0">
            <a:spAutoFit/>
          </a:bodyPr>
          <a:lstStyle/>
          <a:p>
            <a:pPr algn="ctr"/>
            <a:r>
              <a:rPr lang="en-US" dirty="0">
                <a:solidFill>
                  <a:srgbClr val="44546A"/>
                </a:solidFill>
                <a:latin typeface="Proxima Nova"/>
              </a:rPr>
              <a:t>EARLY</a:t>
            </a:r>
          </a:p>
        </p:txBody>
      </p:sp>
      <p:sp>
        <p:nvSpPr>
          <p:cNvPr id="16" name="TextBox 15"/>
          <p:cNvSpPr txBox="1"/>
          <p:nvPr/>
        </p:nvSpPr>
        <p:spPr>
          <a:xfrm>
            <a:off x="1713582" y="6092055"/>
            <a:ext cx="1211152" cy="369332"/>
          </a:xfrm>
          <a:prstGeom prst="rect">
            <a:avLst/>
          </a:prstGeom>
          <a:noFill/>
        </p:spPr>
        <p:txBody>
          <a:bodyPr wrap="square" rtlCol="0">
            <a:spAutoFit/>
          </a:bodyPr>
          <a:lstStyle/>
          <a:p>
            <a:pPr algn="ctr"/>
            <a:r>
              <a:rPr lang="en-US" dirty="0">
                <a:solidFill>
                  <a:srgbClr val="44546A"/>
                </a:solidFill>
                <a:latin typeface="Proxima Nova"/>
              </a:rPr>
              <a:t>LATE</a:t>
            </a:r>
          </a:p>
        </p:txBody>
      </p:sp>
      <p:sp>
        <p:nvSpPr>
          <p:cNvPr id="17" name="TextBox 16"/>
          <p:cNvSpPr txBox="1"/>
          <p:nvPr/>
        </p:nvSpPr>
        <p:spPr>
          <a:xfrm>
            <a:off x="6397001" y="6092055"/>
            <a:ext cx="1211152" cy="369332"/>
          </a:xfrm>
          <a:prstGeom prst="rect">
            <a:avLst/>
          </a:prstGeom>
          <a:noFill/>
        </p:spPr>
        <p:txBody>
          <a:bodyPr wrap="square" rtlCol="0">
            <a:spAutoFit/>
          </a:bodyPr>
          <a:lstStyle/>
          <a:p>
            <a:pPr algn="ctr"/>
            <a:r>
              <a:rPr lang="en-US" dirty="0">
                <a:solidFill>
                  <a:srgbClr val="44546A"/>
                </a:solidFill>
                <a:latin typeface="Proxima Nova"/>
              </a:rPr>
              <a:t>EARLY</a:t>
            </a:r>
          </a:p>
        </p:txBody>
      </p:sp>
      <p:sp>
        <p:nvSpPr>
          <p:cNvPr id="18" name="TextBox 17"/>
          <p:cNvSpPr txBox="1"/>
          <p:nvPr/>
        </p:nvSpPr>
        <p:spPr>
          <a:xfrm>
            <a:off x="7776952" y="6105797"/>
            <a:ext cx="1211152" cy="369332"/>
          </a:xfrm>
          <a:prstGeom prst="rect">
            <a:avLst/>
          </a:prstGeom>
          <a:noFill/>
        </p:spPr>
        <p:txBody>
          <a:bodyPr wrap="square" rtlCol="0">
            <a:spAutoFit/>
          </a:bodyPr>
          <a:lstStyle/>
          <a:p>
            <a:pPr algn="ctr"/>
            <a:r>
              <a:rPr lang="en-US" dirty="0">
                <a:solidFill>
                  <a:srgbClr val="44546A"/>
                </a:solidFill>
                <a:latin typeface="Proxima Nova"/>
              </a:rPr>
              <a:t>LATE</a:t>
            </a:r>
          </a:p>
        </p:txBody>
      </p:sp>
      <p:sp>
        <p:nvSpPr>
          <p:cNvPr id="19" name="TextBox 18"/>
          <p:cNvSpPr txBox="1"/>
          <p:nvPr/>
        </p:nvSpPr>
        <p:spPr>
          <a:xfrm>
            <a:off x="3344303" y="6090175"/>
            <a:ext cx="1211152" cy="369332"/>
          </a:xfrm>
          <a:prstGeom prst="rect">
            <a:avLst/>
          </a:prstGeom>
          <a:noFill/>
        </p:spPr>
        <p:txBody>
          <a:bodyPr wrap="square" rtlCol="0">
            <a:spAutoFit/>
          </a:bodyPr>
          <a:lstStyle/>
          <a:p>
            <a:pPr algn="ctr"/>
            <a:r>
              <a:rPr lang="en-US" dirty="0">
                <a:solidFill>
                  <a:srgbClr val="44546A"/>
                </a:solidFill>
                <a:latin typeface="Proxima Nova"/>
              </a:rPr>
              <a:t>SMALL</a:t>
            </a:r>
          </a:p>
        </p:txBody>
      </p:sp>
      <p:sp>
        <p:nvSpPr>
          <p:cNvPr id="20" name="TextBox 19"/>
          <p:cNvSpPr txBox="1"/>
          <p:nvPr/>
        </p:nvSpPr>
        <p:spPr>
          <a:xfrm>
            <a:off x="4675671" y="6092055"/>
            <a:ext cx="1211152" cy="369332"/>
          </a:xfrm>
          <a:prstGeom prst="rect">
            <a:avLst/>
          </a:prstGeom>
          <a:noFill/>
        </p:spPr>
        <p:txBody>
          <a:bodyPr wrap="square" rtlCol="0">
            <a:spAutoFit/>
          </a:bodyPr>
          <a:lstStyle/>
          <a:p>
            <a:pPr algn="ctr"/>
            <a:r>
              <a:rPr lang="en-US" dirty="0">
                <a:solidFill>
                  <a:srgbClr val="44546A"/>
                </a:solidFill>
                <a:latin typeface="Proxima Nova"/>
              </a:rPr>
              <a:t>LARGE</a:t>
            </a:r>
          </a:p>
        </p:txBody>
      </p:sp>
      <p:sp>
        <p:nvSpPr>
          <p:cNvPr id="21" name="TextBox 20"/>
          <p:cNvSpPr txBox="1"/>
          <p:nvPr/>
        </p:nvSpPr>
        <p:spPr>
          <a:xfrm>
            <a:off x="9314889" y="6092055"/>
            <a:ext cx="1211152" cy="369332"/>
          </a:xfrm>
          <a:prstGeom prst="rect">
            <a:avLst/>
          </a:prstGeom>
          <a:noFill/>
        </p:spPr>
        <p:txBody>
          <a:bodyPr wrap="square" rtlCol="0">
            <a:spAutoFit/>
          </a:bodyPr>
          <a:lstStyle/>
          <a:p>
            <a:pPr algn="ctr"/>
            <a:r>
              <a:rPr lang="en-US" dirty="0">
                <a:solidFill>
                  <a:srgbClr val="44546A"/>
                </a:solidFill>
                <a:latin typeface="Proxima Nova"/>
              </a:rPr>
              <a:t>LOW</a:t>
            </a:r>
          </a:p>
        </p:txBody>
      </p:sp>
      <p:sp>
        <p:nvSpPr>
          <p:cNvPr id="22" name="TextBox 21"/>
          <p:cNvSpPr txBox="1"/>
          <p:nvPr/>
        </p:nvSpPr>
        <p:spPr>
          <a:xfrm>
            <a:off x="10799094" y="6090576"/>
            <a:ext cx="1211152" cy="369332"/>
          </a:xfrm>
          <a:prstGeom prst="rect">
            <a:avLst/>
          </a:prstGeom>
          <a:noFill/>
        </p:spPr>
        <p:txBody>
          <a:bodyPr wrap="square" rtlCol="0">
            <a:spAutoFit/>
          </a:bodyPr>
          <a:lstStyle/>
          <a:p>
            <a:pPr algn="ctr"/>
            <a:r>
              <a:rPr lang="en-US" dirty="0">
                <a:solidFill>
                  <a:srgbClr val="44546A"/>
                </a:solidFill>
                <a:latin typeface="Proxima Nova"/>
              </a:rPr>
              <a:t>HIGH</a:t>
            </a:r>
          </a:p>
        </p:txBody>
      </p:sp>
      <p:sp>
        <p:nvSpPr>
          <p:cNvPr id="10" name="TextBox 9">
            <a:extLst>
              <a:ext uri="{FF2B5EF4-FFF2-40B4-BE49-F238E27FC236}">
                <a16:creationId xmlns:a16="http://schemas.microsoft.com/office/drawing/2014/main" id="{9ADC45D5-8A80-2745-BF4E-04FF3AAABC3D}"/>
              </a:ext>
            </a:extLst>
          </p:cNvPr>
          <p:cNvSpPr txBox="1"/>
          <p:nvPr/>
        </p:nvSpPr>
        <p:spPr>
          <a:xfrm>
            <a:off x="637850" y="3915462"/>
            <a:ext cx="1929268" cy="400110"/>
          </a:xfrm>
          <a:prstGeom prst="rect">
            <a:avLst/>
          </a:prstGeom>
          <a:noFill/>
        </p:spPr>
        <p:txBody>
          <a:bodyPr wrap="square" rtlCol="0">
            <a:spAutoFit/>
          </a:bodyPr>
          <a:lstStyle/>
          <a:p>
            <a:pPr algn="ctr"/>
            <a:r>
              <a:rPr lang="en-US" sz="2000" spc="300" dirty="0">
                <a:solidFill>
                  <a:srgbClr val="44546A"/>
                </a:solidFill>
                <a:latin typeface="Proxima Nova"/>
              </a:rPr>
              <a:t>BUDDING</a:t>
            </a:r>
          </a:p>
        </p:txBody>
      </p:sp>
      <p:sp>
        <p:nvSpPr>
          <p:cNvPr id="27" name="TextBox 26">
            <a:extLst>
              <a:ext uri="{FF2B5EF4-FFF2-40B4-BE49-F238E27FC236}">
                <a16:creationId xmlns:a16="http://schemas.microsoft.com/office/drawing/2014/main" id="{EA76339B-F484-C340-9E61-3B2C6B3FF34D}"/>
              </a:ext>
            </a:extLst>
          </p:cNvPr>
          <p:cNvSpPr txBox="1"/>
          <p:nvPr/>
        </p:nvSpPr>
        <p:spPr>
          <a:xfrm>
            <a:off x="3659161" y="3915463"/>
            <a:ext cx="1929268" cy="400110"/>
          </a:xfrm>
          <a:prstGeom prst="rect">
            <a:avLst/>
          </a:prstGeom>
          <a:noFill/>
        </p:spPr>
        <p:txBody>
          <a:bodyPr wrap="square" rtlCol="0">
            <a:spAutoFit/>
          </a:bodyPr>
          <a:lstStyle/>
          <a:p>
            <a:pPr algn="ctr"/>
            <a:r>
              <a:rPr lang="en-US" sz="2000" spc="300" dirty="0">
                <a:solidFill>
                  <a:srgbClr val="44546A"/>
                </a:solidFill>
                <a:latin typeface="Proxima Nova"/>
              </a:rPr>
              <a:t>CLUSTER</a:t>
            </a:r>
          </a:p>
        </p:txBody>
      </p:sp>
      <p:sp>
        <p:nvSpPr>
          <p:cNvPr id="28" name="TextBox 27">
            <a:extLst>
              <a:ext uri="{FF2B5EF4-FFF2-40B4-BE49-F238E27FC236}">
                <a16:creationId xmlns:a16="http://schemas.microsoft.com/office/drawing/2014/main" id="{D0B117B4-0CCB-B442-A4B3-780CB7420BE2}"/>
              </a:ext>
            </a:extLst>
          </p:cNvPr>
          <p:cNvSpPr txBox="1"/>
          <p:nvPr/>
        </p:nvSpPr>
        <p:spPr>
          <a:xfrm>
            <a:off x="6679210" y="3903047"/>
            <a:ext cx="1929268" cy="400110"/>
          </a:xfrm>
          <a:prstGeom prst="rect">
            <a:avLst/>
          </a:prstGeom>
          <a:noFill/>
        </p:spPr>
        <p:txBody>
          <a:bodyPr wrap="square" rtlCol="0">
            <a:spAutoFit/>
          </a:bodyPr>
          <a:lstStyle/>
          <a:p>
            <a:pPr algn="ctr"/>
            <a:r>
              <a:rPr lang="en-US" sz="2000" spc="300" dirty="0">
                <a:solidFill>
                  <a:srgbClr val="44546A"/>
                </a:solidFill>
                <a:latin typeface="Proxima Nova"/>
              </a:rPr>
              <a:t>RIPENING</a:t>
            </a:r>
          </a:p>
        </p:txBody>
      </p:sp>
      <p:sp>
        <p:nvSpPr>
          <p:cNvPr id="29" name="TextBox 28">
            <a:extLst>
              <a:ext uri="{FF2B5EF4-FFF2-40B4-BE49-F238E27FC236}">
                <a16:creationId xmlns:a16="http://schemas.microsoft.com/office/drawing/2014/main" id="{B42513E5-2B1D-B146-9047-FA21FEDD7F96}"/>
              </a:ext>
            </a:extLst>
          </p:cNvPr>
          <p:cNvSpPr txBox="1"/>
          <p:nvPr/>
        </p:nvSpPr>
        <p:spPr>
          <a:xfrm>
            <a:off x="9607670" y="3903048"/>
            <a:ext cx="1929268" cy="400110"/>
          </a:xfrm>
          <a:prstGeom prst="rect">
            <a:avLst/>
          </a:prstGeom>
          <a:noFill/>
        </p:spPr>
        <p:txBody>
          <a:bodyPr wrap="square" rtlCol="0">
            <a:spAutoFit/>
          </a:bodyPr>
          <a:lstStyle/>
          <a:p>
            <a:pPr algn="ctr"/>
            <a:r>
              <a:rPr lang="en-US" sz="2000" spc="300" dirty="0">
                <a:solidFill>
                  <a:srgbClr val="44546A"/>
                </a:solidFill>
                <a:latin typeface="Proxima Nova"/>
              </a:rPr>
              <a:t>VIGOR</a:t>
            </a:r>
          </a:p>
        </p:txBody>
      </p:sp>
      <p:sp>
        <p:nvSpPr>
          <p:cNvPr id="30" name="Rectangle 29">
            <a:extLst>
              <a:ext uri="{FF2B5EF4-FFF2-40B4-BE49-F238E27FC236}">
                <a16:creationId xmlns:a16="http://schemas.microsoft.com/office/drawing/2014/main" id="{CE001939-B732-4DA6-97C8-F67D11A5CF33}"/>
              </a:ext>
            </a:extLst>
          </p:cNvPr>
          <p:cNvSpPr/>
          <p:nvPr/>
        </p:nvSpPr>
        <p:spPr>
          <a:xfrm>
            <a:off x="-84666" y="3640672"/>
            <a:ext cx="13821374" cy="108239"/>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493"/>
              </a:solidFill>
            </a:endParaRPr>
          </a:p>
        </p:txBody>
      </p:sp>
      <p:sp>
        <p:nvSpPr>
          <p:cNvPr id="31" name="Rectangle 30">
            <a:extLst>
              <a:ext uri="{FF2B5EF4-FFF2-40B4-BE49-F238E27FC236}">
                <a16:creationId xmlns:a16="http://schemas.microsoft.com/office/drawing/2014/main" id="{D53D65ED-1FF6-4DC9-A907-1E8B62709FFA}"/>
              </a:ext>
            </a:extLst>
          </p:cNvPr>
          <p:cNvSpPr/>
          <p:nvPr/>
        </p:nvSpPr>
        <p:spPr>
          <a:xfrm>
            <a:off x="-84667" y="-18886"/>
            <a:ext cx="12276667" cy="8309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8123193-E6BE-49FC-96E3-5BE36C6FD3C1}"/>
              </a:ext>
            </a:extLst>
          </p:cNvPr>
          <p:cNvSpPr txBox="1"/>
          <p:nvPr/>
        </p:nvSpPr>
        <p:spPr>
          <a:xfrm>
            <a:off x="890373" y="144345"/>
            <a:ext cx="10432142" cy="646331"/>
          </a:xfrm>
          <a:prstGeom prst="rect">
            <a:avLst/>
          </a:prstGeom>
          <a:noFill/>
        </p:spPr>
        <p:txBody>
          <a:bodyPr wrap="square" rtlCol="0">
            <a:spAutoFit/>
          </a:bodyPr>
          <a:lstStyle/>
          <a:p>
            <a:pPr algn="ctr"/>
            <a:r>
              <a:rPr lang="en-US" sz="3600" spc="300" dirty="0">
                <a:solidFill>
                  <a:srgbClr val="44546A"/>
                </a:solidFill>
                <a:latin typeface="Proxima Nova Semibold"/>
              </a:rPr>
              <a:t>CABERNET SAUVIGNON IN THE VINEYARD</a:t>
            </a:r>
          </a:p>
        </p:txBody>
      </p:sp>
    </p:spTree>
    <p:extLst>
      <p:ext uri="{BB962C8B-B14F-4D97-AF65-F5344CB8AC3E}">
        <p14:creationId xmlns:p14="http://schemas.microsoft.com/office/powerpoint/2010/main" val="71617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6E1EF46-1A27-4CB8-8FB2-6D7F6B0873BE}"/>
              </a:ext>
            </a:extLst>
          </p:cNvPr>
          <p:cNvSpPr/>
          <p:nvPr/>
        </p:nvSpPr>
        <p:spPr>
          <a:xfrm>
            <a:off x="7971183" y="6562069"/>
            <a:ext cx="4220797" cy="2959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 2019 Napa Valley Vintners and Napa Valley Wine Academy</a:t>
            </a:r>
            <a:endParaRPr lang="en-US" sz="1100" dirty="0">
              <a:solidFill>
                <a:schemeClr val="bg1"/>
              </a:solidFill>
            </a:endParaRPr>
          </a:p>
        </p:txBody>
      </p:sp>
      <p:sp>
        <p:nvSpPr>
          <p:cNvPr id="31" name="Content Placeholder 6">
            <a:extLst>
              <a:ext uri="{FF2B5EF4-FFF2-40B4-BE49-F238E27FC236}">
                <a16:creationId xmlns:a16="http://schemas.microsoft.com/office/drawing/2014/main" id="{B7A88A1F-541C-4576-BA2F-4CD7702B0BAB}"/>
              </a:ext>
            </a:extLst>
          </p:cNvPr>
          <p:cNvSpPr txBox="1">
            <a:spLocks/>
          </p:cNvSpPr>
          <p:nvPr/>
        </p:nvSpPr>
        <p:spPr>
          <a:xfrm>
            <a:off x="1241225" y="3975927"/>
            <a:ext cx="2195472" cy="448744"/>
          </a:xfrm>
          <a:prstGeom prst="rect">
            <a:avLst/>
          </a:prstGeom>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cap="small" spc="300" dirty="0">
                <a:solidFill>
                  <a:srgbClr val="44546A"/>
                </a:solidFill>
                <a:latin typeface="Proxima Nova"/>
              </a:rPr>
              <a:t>COLOR</a:t>
            </a:r>
          </a:p>
        </p:txBody>
      </p:sp>
      <p:sp>
        <p:nvSpPr>
          <p:cNvPr id="33" name="Content Placeholder 6">
            <a:extLst>
              <a:ext uri="{FF2B5EF4-FFF2-40B4-BE49-F238E27FC236}">
                <a16:creationId xmlns:a16="http://schemas.microsoft.com/office/drawing/2014/main" id="{5BA672ED-D59F-442C-8027-13F752991564}"/>
              </a:ext>
            </a:extLst>
          </p:cNvPr>
          <p:cNvSpPr txBox="1">
            <a:spLocks/>
          </p:cNvSpPr>
          <p:nvPr/>
        </p:nvSpPr>
        <p:spPr>
          <a:xfrm>
            <a:off x="4998264" y="3975927"/>
            <a:ext cx="2195472" cy="448744"/>
          </a:xfrm>
          <a:prstGeom prst="rect">
            <a:avLst/>
          </a:prstGeom>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cap="small" spc="300" dirty="0">
                <a:solidFill>
                  <a:srgbClr val="44546A"/>
                </a:solidFill>
                <a:latin typeface="Proxima Nova"/>
              </a:rPr>
              <a:t>TANNIN</a:t>
            </a:r>
          </a:p>
        </p:txBody>
      </p:sp>
      <p:sp>
        <p:nvSpPr>
          <p:cNvPr id="11" name="TextBox 10">
            <a:extLst>
              <a:ext uri="{FF2B5EF4-FFF2-40B4-BE49-F238E27FC236}">
                <a16:creationId xmlns:a16="http://schemas.microsoft.com/office/drawing/2014/main" id="{A81B699C-8362-124D-9AD0-90E50384C689}"/>
              </a:ext>
            </a:extLst>
          </p:cNvPr>
          <p:cNvSpPr txBox="1"/>
          <p:nvPr/>
        </p:nvSpPr>
        <p:spPr>
          <a:xfrm>
            <a:off x="1327972" y="5254433"/>
            <a:ext cx="9536036" cy="1015663"/>
          </a:xfrm>
          <a:prstGeom prst="rect">
            <a:avLst/>
          </a:prstGeom>
          <a:noFill/>
        </p:spPr>
        <p:txBody>
          <a:bodyPr wrap="square" rtlCol="0">
            <a:spAutoFit/>
          </a:bodyPr>
          <a:lstStyle/>
          <a:p>
            <a:pPr algn="ctr"/>
            <a:r>
              <a:rPr lang="en-US" sz="6000" spc="300" dirty="0">
                <a:solidFill>
                  <a:schemeClr val="bg1"/>
                </a:solidFill>
              </a:rPr>
              <a:t>CABERNET SAUVIGNON</a:t>
            </a:r>
          </a:p>
        </p:txBody>
      </p:sp>
      <p:sp>
        <p:nvSpPr>
          <p:cNvPr id="28" name="Rectangle 27">
            <a:extLst>
              <a:ext uri="{FF2B5EF4-FFF2-40B4-BE49-F238E27FC236}">
                <a16:creationId xmlns:a16="http://schemas.microsoft.com/office/drawing/2014/main" id="{07E999E5-E9CD-4CCD-8EEE-CDCA437E5A5A}"/>
              </a:ext>
            </a:extLst>
          </p:cNvPr>
          <p:cNvSpPr/>
          <p:nvPr/>
        </p:nvSpPr>
        <p:spPr>
          <a:xfrm>
            <a:off x="8220055" y="6611188"/>
            <a:ext cx="3971925" cy="166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 2019 Napa Valley Vintners and Napa Valley Wine Academy</a:t>
            </a:r>
            <a:endParaRPr lang="en-US" sz="1100" dirty="0">
              <a:solidFill>
                <a:schemeClr val="bg1"/>
              </a:solidFill>
            </a:endParaRPr>
          </a:p>
        </p:txBody>
      </p:sp>
      <p:sp>
        <p:nvSpPr>
          <p:cNvPr id="13" name="Content Placeholder 6">
            <a:extLst>
              <a:ext uri="{FF2B5EF4-FFF2-40B4-BE49-F238E27FC236}">
                <a16:creationId xmlns:a16="http://schemas.microsoft.com/office/drawing/2014/main" id="{D1642E9A-0B35-D94D-A909-3ABC1A9401CA}"/>
              </a:ext>
            </a:extLst>
          </p:cNvPr>
          <p:cNvSpPr txBox="1">
            <a:spLocks/>
          </p:cNvSpPr>
          <p:nvPr/>
        </p:nvSpPr>
        <p:spPr>
          <a:xfrm>
            <a:off x="8668581" y="3927181"/>
            <a:ext cx="2195473" cy="448744"/>
          </a:xfrm>
          <a:prstGeom prst="rect">
            <a:avLst/>
          </a:prstGeom>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cap="small" spc="300" dirty="0">
                <a:solidFill>
                  <a:srgbClr val="44546A"/>
                </a:solidFill>
                <a:latin typeface="Proxima Nova"/>
              </a:rPr>
              <a:t>BODY</a:t>
            </a:r>
          </a:p>
        </p:txBody>
      </p:sp>
      <p:sp>
        <p:nvSpPr>
          <p:cNvPr id="34" name="AutoShape 30">
            <a:extLst>
              <a:ext uri="{FF2B5EF4-FFF2-40B4-BE49-F238E27FC236}">
                <a16:creationId xmlns:a16="http://schemas.microsoft.com/office/drawing/2014/main" id="{7324AF57-E92D-CE4C-B447-F30CF457F189}"/>
              </a:ext>
            </a:extLst>
          </p:cNvPr>
          <p:cNvSpPr>
            <a:spLocks/>
          </p:cNvSpPr>
          <p:nvPr/>
        </p:nvSpPr>
        <p:spPr bwMode="auto">
          <a:xfrm>
            <a:off x="20" y="5012565"/>
            <a:ext cx="12191980" cy="1845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353F4F"/>
          </a:solidFill>
          <a:ln>
            <a:noFill/>
          </a:ln>
        </p:spPr>
        <p:style>
          <a:lnRef idx="0">
            <a:scrgbClr r="0" g="0" b="0"/>
          </a:lnRef>
          <a:fillRef idx="0">
            <a:scrgbClr r="0" g="0" b="0"/>
          </a:fillRef>
          <a:effectRef idx="0">
            <a:scrgbClr r="0" g="0" b="0"/>
          </a:effectRef>
          <a:fontRef idx="minor">
            <a:schemeClr val="lt1"/>
          </a:fontRef>
        </p:style>
        <p:txBody>
          <a:bodyPr lIns="45719" tIns="45719" rIns="45719" bIns="45719" anchor="ctr"/>
          <a:lstStyle/>
          <a:p>
            <a:endParaRPr lang="en-US">
              <a:solidFill>
                <a:schemeClr val="bg1"/>
              </a:solidFill>
              <a:latin typeface="Roboto Light"/>
              <a:cs typeface="Lato" charset="0"/>
            </a:endParaRPr>
          </a:p>
        </p:txBody>
      </p:sp>
      <p:pic>
        <p:nvPicPr>
          <p:cNvPr id="14" name="Picture 13">
            <a:extLst>
              <a:ext uri="{FF2B5EF4-FFF2-40B4-BE49-F238E27FC236}">
                <a16:creationId xmlns:a16="http://schemas.microsoft.com/office/drawing/2014/main" id="{2508D0CF-4A6C-1848-ADC0-280A4ED81A5E}"/>
              </a:ext>
            </a:extLst>
          </p:cNvPr>
          <p:cNvPicPr>
            <a:picLocks noChangeAspect="1"/>
          </p:cNvPicPr>
          <p:nvPr/>
        </p:nvPicPr>
        <p:blipFill>
          <a:blip r:embed="rId3"/>
          <a:stretch>
            <a:fillRect/>
          </a:stretch>
        </p:blipFill>
        <p:spPr>
          <a:xfrm>
            <a:off x="5739509" y="5239576"/>
            <a:ext cx="672866" cy="1371612"/>
          </a:xfrm>
          <a:prstGeom prst="rect">
            <a:avLst/>
          </a:prstGeom>
        </p:spPr>
      </p:pic>
      <p:sp>
        <p:nvSpPr>
          <p:cNvPr id="2" name="TextBox 1">
            <a:extLst>
              <a:ext uri="{FF2B5EF4-FFF2-40B4-BE49-F238E27FC236}">
                <a16:creationId xmlns:a16="http://schemas.microsoft.com/office/drawing/2014/main" id="{E6F6072A-D306-9A4F-A99B-004E2E52A260}"/>
              </a:ext>
            </a:extLst>
          </p:cNvPr>
          <p:cNvSpPr txBox="1"/>
          <p:nvPr/>
        </p:nvSpPr>
        <p:spPr>
          <a:xfrm>
            <a:off x="1712699" y="452074"/>
            <a:ext cx="8053619" cy="707886"/>
          </a:xfrm>
          <a:prstGeom prst="rect">
            <a:avLst/>
          </a:prstGeom>
          <a:noFill/>
        </p:spPr>
        <p:txBody>
          <a:bodyPr wrap="square" rtlCol="0">
            <a:spAutoFit/>
          </a:bodyPr>
          <a:lstStyle/>
          <a:p>
            <a:pPr algn="ctr"/>
            <a:r>
              <a:rPr lang="en-US" sz="4000" spc="300" dirty="0">
                <a:solidFill>
                  <a:srgbClr val="44546A"/>
                </a:solidFill>
                <a:latin typeface="Proxima Nova Semibold"/>
              </a:rPr>
              <a:t>CABERNET CHARACTER</a:t>
            </a:r>
          </a:p>
        </p:txBody>
      </p:sp>
      <p:pic>
        <p:nvPicPr>
          <p:cNvPr id="15" name="Picture 14">
            <a:extLst>
              <a:ext uri="{FF2B5EF4-FFF2-40B4-BE49-F238E27FC236}">
                <a16:creationId xmlns:a16="http://schemas.microsoft.com/office/drawing/2014/main" id="{99E72E62-2270-4CD2-85BA-D8978EA99EF3}"/>
              </a:ext>
            </a:extLst>
          </p:cNvPr>
          <p:cNvPicPr>
            <a:picLocks noChangeAspect="1"/>
          </p:cNvPicPr>
          <p:nvPr/>
        </p:nvPicPr>
        <p:blipFill rotWithShape="1">
          <a:blip r:embed="rId4" cstate="email">
            <a:alphaModFix amt="75000"/>
            <a:extLst>
              <a:ext uri="{28A0092B-C50C-407E-A947-70E740481C1C}">
                <a14:useLocalDpi xmlns:a14="http://schemas.microsoft.com/office/drawing/2010/main"/>
              </a:ext>
            </a:extLst>
          </a:blip>
          <a:srcRect/>
          <a:stretch/>
        </p:blipFill>
        <p:spPr>
          <a:xfrm>
            <a:off x="1058702" y="1745615"/>
            <a:ext cx="2560519" cy="1820283"/>
          </a:xfrm>
          <a:prstGeom prst="rect">
            <a:avLst/>
          </a:prstGeom>
          <a:effectLst/>
        </p:spPr>
      </p:pic>
      <p:pic>
        <p:nvPicPr>
          <p:cNvPr id="16" name="Picture 15">
            <a:extLst>
              <a:ext uri="{FF2B5EF4-FFF2-40B4-BE49-F238E27FC236}">
                <a16:creationId xmlns:a16="http://schemas.microsoft.com/office/drawing/2014/main" id="{9AD84414-7630-4EE3-AC65-835076AD266D}"/>
              </a:ext>
            </a:extLst>
          </p:cNvPr>
          <p:cNvPicPr>
            <a:picLocks noChangeAspect="1"/>
          </p:cNvPicPr>
          <p:nvPr/>
        </p:nvPicPr>
        <p:blipFill rotWithShape="1">
          <a:blip r:embed="rId4" cstate="email">
            <a:alphaModFix amt="75000"/>
            <a:extLst>
              <a:ext uri="{28A0092B-C50C-407E-A947-70E740481C1C}">
                <a14:useLocalDpi xmlns:a14="http://schemas.microsoft.com/office/drawing/2010/main"/>
              </a:ext>
            </a:extLst>
          </a:blip>
          <a:srcRect/>
          <a:stretch/>
        </p:blipFill>
        <p:spPr>
          <a:xfrm>
            <a:off x="4745027" y="1745615"/>
            <a:ext cx="2560519" cy="1820283"/>
          </a:xfrm>
          <a:prstGeom prst="rect">
            <a:avLst/>
          </a:prstGeom>
          <a:effectLst/>
        </p:spPr>
      </p:pic>
      <p:pic>
        <p:nvPicPr>
          <p:cNvPr id="17" name="Picture 16">
            <a:extLst>
              <a:ext uri="{FF2B5EF4-FFF2-40B4-BE49-F238E27FC236}">
                <a16:creationId xmlns:a16="http://schemas.microsoft.com/office/drawing/2014/main" id="{E1A84143-C2B5-4611-A7BE-475E6CF3BA24}"/>
              </a:ext>
            </a:extLst>
          </p:cNvPr>
          <p:cNvPicPr>
            <a:picLocks noChangeAspect="1"/>
          </p:cNvPicPr>
          <p:nvPr/>
        </p:nvPicPr>
        <p:blipFill rotWithShape="1">
          <a:blip r:embed="rId4" cstate="email">
            <a:alphaModFix amt="75000"/>
            <a:extLst>
              <a:ext uri="{28A0092B-C50C-407E-A947-70E740481C1C}">
                <a14:useLocalDpi xmlns:a14="http://schemas.microsoft.com/office/drawing/2010/main"/>
              </a:ext>
            </a:extLst>
          </a:blip>
          <a:srcRect/>
          <a:stretch/>
        </p:blipFill>
        <p:spPr>
          <a:xfrm>
            <a:off x="8431353" y="1745615"/>
            <a:ext cx="2560519" cy="1820283"/>
          </a:xfrm>
          <a:prstGeom prst="rect">
            <a:avLst/>
          </a:prstGeom>
          <a:effectLst/>
        </p:spPr>
      </p:pic>
    </p:spTree>
    <p:extLst>
      <p:ext uri="{BB962C8B-B14F-4D97-AF65-F5344CB8AC3E}">
        <p14:creationId xmlns:p14="http://schemas.microsoft.com/office/powerpoint/2010/main" val="3311677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umbrella&#10;&#10;Description automatically generated">
            <a:extLst>
              <a:ext uri="{FF2B5EF4-FFF2-40B4-BE49-F238E27FC236}">
                <a16:creationId xmlns:a16="http://schemas.microsoft.com/office/drawing/2014/main" id="{E0A5F3AF-7F6B-FC4B-BBDA-59D76A9EED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5762"/>
            <a:ext cx="12192000" cy="6858000"/>
          </a:xfrm>
          <a:prstGeom prst="rect">
            <a:avLst/>
          </a:prstGeom>
        </p:spPr>
      </p:pic>
      <p:sp>
        <p:nvSpPr>
          <p:cNvPr id="26" name="Title 1">
            <a:extLst>
              <a:ext uri="{FF2B5EF4-FFF2-40B4-BE49-F238E27FC236}">
                <a16:creationId xmlns:a16="http://schemas.microsoft.com/office/drawing/2014/main" id="{98010F47-7A77-4CBF-A737-AE951710151A}"/>
              </a:ext>
            </a:extLst>
          </p:cNvPr>
          <p:cNvSpPr txBox="1">
            <a:spLocks/>
          </p:cNvSpPr>
          <p:nvPr/>
        </p:nvSpPr>
        <p:spPr>
          <a:xfrm>
            <a:off x="2083165" y="413992"/>
            <a:ext cx="11046691" cy="907304"/>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cap="small" dirty="0">
              <a:solidFill>
                <a:schemeClr val="accent6">
                  <a:lumMod val="50000"/>
                </a:schemeClr>
              </a:solidFill>
            </a:endParaRPr>
          </a:p>
        </p:txBody>
      </p:sp>
      <p:sp>
        <p:nvSpPr>
          <p:cNvPr id="13" name="Rectangle 12">
            <a:extLst>
              <a:ext uri="{FF2B5EF4-FFF2-40B4-BE49-F238E27FC236}">
                <a16:creationId xmlns:a16="http://schemas.microsoft.com/office/drawing/2014/main" id="{BDC50A58-D765-D845-86C2-8225919BAF57}"/>
              </a:ext>
            </a:extLst>
          </p:cNvPr>
          <p:cNvSpPr/>
          <p:nvPr/>
        </p:nvSpPr>
        <p:spPr>
          <a:xfrm>
            <a:off x="8511539" y="6621109"/>
            <a:ext cx="3680460" cy="22112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lumMod val="25000"/>
                    <a:lumOff val="75000"/>
                  </a:schemeClr>
                </a:solidFill>
              </a:rPr>
              <a:t>© 2019 Napa Valley Vintners and Napa Valley Wine Academy</a:t>
            </a:r>
            <a:endParaRPr lang="en-US" sz="1000" dirty="0">
              <a:solidFill>
                <a:schemeClr val="tx1">
                  <a:lumMod val="25000"/>
                  <a:lumOff val="75000"/>
                </a:schemeClr>
              </a:solidFill>
            </a:endParaRPr>
          </a:p>
        </p:txBody>
      </p:sp>
      <p:sp>
        <p:nvSpPr>
          <p:cNvPr id="18" name="Rectangle 17">
            <a:extLst>
              <a:ext uri="{FF2B5EF4-FFF2-40B4-BE49-F238E27FC236}">
                <a16:creationId xmlns:a16="http://schemas.microsoft.com/office/drawing/2014/main" id="{E34D13C9-8953-994C-9D9B-B56AD6E8B3A1}"/>
              </a:ext>
            </a:extLst>
          </p:cNvPr>
          <p:cNvSpPr/>
          <p:nvPr/>
        </p:nvSpPr>
        <p:spPr>
          <a:xfrm>
            <a:off x="0" y="0"/>
            <a:ext cx="12200965" cy="849404"/>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B1C416-D9D5-4BBB-ADD6-D8D4B975D9FA}"/>
              </a:ext>
            </a:extLst>
          </p:cNvPr>
          <p:cNvSpPr txBox="1"/>
          <p:nvPr/>
        </p:nvSpPr>
        <p:spPr>
          <a:xfrm>
            <a:off x="155053" y="3613230"/>
            <a:ext cx="2629351" cy="1200329"/>
          </a:xfrm>
          <a:prstGeom prst="rect">
            <a:avLst/>
          </a:prstGeom>
          <a:noFill/>
        </p:spPr>
        <p:txBody>
          <a:bodyPr wrap="square" rtlCol="0">
            <a:spAutoFit/>
          </a:bodyPr>
          <a:lstStyle/>
          <a:p>
            <a:r>
              <a:rPr lang="en-US" sz="2400" b="1" dirty="0">
                <a:solidFill>
                  <a:srgbClr val="44546A"/>
                </a:solidFill>
              </a:rPr>
              <a:t>-green bell pepper</a:t>
            </a:r>
          </a:p>
          <a:p>
            <a:r>
              <a:rPr lang="en-US" sz="2400" b="1" dirty="0">
                <a:solidFill>
                  <a:srgbClr val="44546A"/>
                </a:solidFill>
              </a:rPr>
              <a:t>-black currant leaf</a:t>
            </a:r>
          </a:p>
          <a:p>
            <a:r>
              <a:rPr lang="en-US" sz="2400" b="1" dirty="0">
                <a:solidFill>
                  <a:srgbClr val="44546A"/>
                </a:solidFill>
              </a:rPr>
              <a:t>-red &amp; blackcurrant</a:t>
            </a:r>
          </a:p>
        </p:txBody>
      </p:sp>
      <p:sp>
        <p:nvSpPr>
          <p:cNvPr id="4" name="TextBox 3">
            <a:extLst>
              <a:ext uri="{FF2B5EF4-FFF2-40B4-BE49-F238E27FC236}">
                <a16:creationId xmlns:a16="http://schemas.microsoft.com/office/drawing/2014/main" id="{DF923FD4-6805-44C6-A5BB-DC6F5E9FAE0C}"/>
              </a:ext>
            </a:extLst>
          </p:cNvPr>
          <p:cNvSpPr txBox="1"/>
          <p:nvPr/>
        </p:nvSpPr>
        <p:spPr>
          <a:xfrm>
            <a:off x="2456688" y="1215221"/>
            <a:ext cx="3397924" cy="1569660"/>
          </a:xfrm>
          <a:prstGeom prst="rect">
            <a:avLst/>
          </a:prstGeom>
          <a:noFill/>
        </p:spPr>
        <p:txBody>
          <a:bodyPr wrap="square" rtlCol="0">
            <a:spAutoFit/>
          </a:bodyPr>
          <a:lstStyle/>
          <a:p>
            <a:endParaRPr lang="en-US" sz="2400" b="1" dirty="0">
              <a:solidFill>
                <a:schemeClr val="accent2">
                  <a:lumMod val="75000"/>
                </a:schemeClr>
              </a:solidFill>
            </a:endParaRPr>
          </a:p>
          <a:p>
            <a:r>
              <a:rPr lang="en-US" sz="2400" b="1" dirty="0">
                <a:solidFill>
                  <a:srgbClr val="44546A"/>
                </a:solidFill>
              </a:rPr>
              <a:t>-ripe black currant </a:t>
            </a:r>
          </a:p>
          <a:p>
            <a:r>
              <a:rPr lang="en-US" sz="2400" b="1" dirty="0">
                <a:solidFill>
                  <a:srgbClr val="44546A"/>
                </a:solidFill>
              </a:rPr>
              <a:t>-black cherry </a:t>
            </a:r>
          </a:p>
          <a:p>
            <a:r>
              <a:rPr lang="en-US" sz="2400" b="1" dirty="0">
                <a:solidFill>
                  <a:srgbClr val="44546A"/>
                </a:solidFill>
              </a:rPr>
              <a:t>-herbal</a:t>
            </a:r>
          </a:p>
        </p:txBody>
      </p:sp>
      <p:sp>
        <p:nvSpPr>
          <p:cNvPr id="5" name="TextBox 4">
            <a:extLst>
              <a:ext uri="{FF2B5EF4-FFF2-40B4-BE49-F238E27FC236}">
                <a16:creationId xmlns:a16="http://schemas.microsoft.com/office/drawing/2014/main" id="{DB4DBA1F-E574-49C3-94A7-D66CC22FAA92}"/>
              </a:ext>
            </a:extLst>
          </p:cNvPr>
          <p:cNvSpPr txBox="1"/>
          <p:nvPr/>
        </p:nvSpPr>
        <p:spPr>
          <a:xfrm>
            <a:off x="6792468" y="1459239"/>
            <a:ext cx="3289081" cy="1569660"/>
          </a:xfrm>
          <a:prstGeom prst="rect">
            <a:avLst/>
          </a:prstGeom>
          <a:noFill/>
        </p:spPr>
        <p:txBody>
          <a:bodyPr wrap="square" rtlCol="0">
            <a:spAutoFit/>
          </a:bodyPr>
          <a:lstStyle/>
          <a:p>
            <a:r>
              <a:rPr lang="en-US" sz="2400" b="1" dirty="0">
                <a:solidFill>
                  <a:srgbClr val="44546A"/>
                </a:solidFill>
              </a:rPr>
              <a:t>-</a:t>
            </a:r>
            <a:r>
              <a:rPr lang="en-US" sz="2400" b="1" dirty="0" err="1">
                <a:solidFill>
                  <a:srgbClr val="44546A"/>
                </a:solidFill>
              </a:rPr>
              <a:t>jammy</a:t>
            </a:r>
            <a:r>
              <a:rPr lang="en-US" sz="2400" b="1" dirty="0">
                <a:solidFill>
                  <a:srgbClr val="44546A"/>
                </a:solidFill>
              </a:rPr>
              <a:t> black berry</a:t>
            </a:r>
          </a:p>
          <a:p>
            <a:r>
              <a:rPr lang="en-US" sz="2400" b="1" dirty="0">
                <a:solidFill>
                  <a:srgbClr val="44546A"/>
                </a:solidFill>
              </a:rPr>
              <a:t>-rich cassis</a:t>
            </a:r>
          </a:p>
          <a:p>
            <a:r>
              <a:rPr lang="en-US" sz="2400" b="1" dirty="0">
                <a:solidFill>
                  <a:srgbClr val="44546A"/>
                </a:solidFill>
              </a:rPr>
              <a:t>-ripe black cherry</a:t>
            </a:r>
          </a:p>
          <a:p>
            <a:endParaRPr lang="en-US" sz="2400" dirty="0"/>
          </a:p>
        </p:txBody>
      </p:sp>
      <p:sp>
        <p:nvSpPr>
          <p:cNvPr id="16" name="TextBox 15">
            <a:extLst>
              <a:ext uri="{FF2B5EF4-FFF2-40B4-BE49-F238E27FC236}">
                <a16:creationId xmlns:a16="http://schemas.microsoft.com/office/drawing/2014/main" id="{4E58011B-E0B0-4BD8-9E28-E6D0551CA14C}"/>
              </a:ext>
            </a:extLst>
          </p:cNvPr>
          <p:cNvSpPr txBox="1"/>
          <p:nvPr/>
        </p:nvSpPr>
        <p:spPr>
          <a:xfrm>
            <a:off x="9580578" y="3756025"/>
            <a:ext cx="2629352" cy="830997"/>
          </a:xfrm>
          <a:prstGeom prst="rect">
            <a:avLst/>
          </a:prstGeom>
          <a:noFill/>
        </p:spPr>
        <p:txBody>
          <a:bodyPr wrap="square" rtlCol="0">
            <a:spAutoFit/>
          </a:bodyPr>
          <a:lstStyle/>
          <a:p>
            <a:r>
              <a:rPr lang="en-US" sz="2400" b="1" dirty="0">
                <a:solidFill>
                  <a:srgbClr val="44546A"/>
                </a:solidFill>
              </a:rPr>
              <a:t>-baking spices</a:t>
            </a:r>
          </a:p>
          <a:p>
            <a:r>
              <a:rPr lang="en-US" sz="2400" b="1" dirty="0">
                <a:solidFill>
                  <a:srgbClr val="44546A"/>
                </a:solidFill>
              </a:rPr>
              <a:t>-vanilla toast</a:t>
            </a:r>
          </a:p>
        </p:txBody>
      </p:sp>
      <p:pic>
        <p:nvPicPr>
          <p:cNvPr id="6" name="Picture 5">
            <a:extLst>
              <a:ext uri="{FF2B5EF4-FFF2-40B4-BE49-F238E27FC236}">
                <a16:creationId xmlns:a16="http://schemas.microsoft.com/office/drawing/2014/main" id="{B4F275D2-A64C-D245-84CE-15CC636751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0444" y="86409"/>
            <a:ext cx="331910" cy="676586"/>
          </a:xfrm>
          <a:prstGeom prst="rect">
            <a:avLst/>
          </a:prstGeom>
        </p:spPr>
      </p:pic>
      <p:sp>
        <p:nvSpPr>
          <p:cNvPr id="2" name="TextBox 1">
            <a:extLst>
              <a:ext uri="{FF2B5EF4-FFF2-40B4-BE49-F238E27FC236}">
                <a16:creationId xmlns:a16="http://schemas.microsoft.com/office/drawing/2014/main" id="{E679565B-EFBC-FC45-A90B-48A657C2FEE4}"/>
              </a:ext>
            </a:extLst>
          </p:cNvPr>
          <p:cNvSpPr txBox="1"/>
          <p:nvPr/>
        </p:nvSpPr>
        <p:spPr>
          <a:xfrm>
            <a:off x="877067" y="76013"/>
            <a:ext cx="11190220" cy="646331"/>
          </a:xfrm>
          <a:prstGeom prst="rect">
            <a:avLst/>
          </a:prstGeom>
          <a:noFill/>
        </p:spPr>
        <p:txBody>
          <a:bodyPr wrap="square" rtlCol="0">
            <a:spAutoFit/>
          </a:bodyPr>
          <a:lstStyle/>
          <a:p>
            <a:r>
              <a:rPr lang="en-US" sz="3600" spc="300" dirty="0">
                <a:solidFill>
                  <a:schemeClr val="bg1"/>
                </a:solidFill>
                <a:latin typeface="Proxima Nova Semibold"/>
              </a:rPr>
              <a:t>FLAVOR</a:t>
            </a:r>
          </a:p>
        </p:txBody>
      </p:sp>
    </p:spTree>
    <p:extLst>
      <p:ext uri="{BB962C8B-B14F-4D97-AF65-F5344CB8AC3E}">
        <p14:creationId xmlns:p14="http://schemas.microsoft.com/office/powerpoint/2010/main" val="3471714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9370F9-BDDF-4D88-982F-4131711A57C9}"/>
              </a:ext>
            </a:extLst>
          </p:cNvPr>
          <p:cNvSpPr txBox="1">
            <a:spLocks/>
          </p:cNvSpPr>
          <p:nvPr/>
        </p:nvSpPr>
        <p:spPr>
          <a:xfrm>
            <a:off x="376517" y="336178"/>
            <a:ext cx="11438965" cy="730538"/>
          </a:xfrm>
          <a:prstGeom prst="rect">
            <a:avLst/>
          </a:prstGeom>
          <a:no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spc="300" dirty="0">
                <a:solidFill>
                  <a:srgbClr val="44546A"/>
                </a:solidFill>
                <a:latin typeface="Proxima Nova Semibold"/>
              </a:rPr>
              <a:t>THE VINEYARD</a:t>
            </a:r>
          </a:p>
        </p:txBody>
      </p:sp>
      <p:pic>
        <p:nvPicPr>
          <p:cNvPr id="2" name="Picture 1">
            <a:extLst>
              <a:ext uri="{FF2B5EF4-FFF2-40B4-BE49-F238E27FC236}">
                <a16:creationId xmlns:a16="http://schemas.microsoft.com/office/drawing/2014/main" id="{31CF7E9C-8A51-0645-B26F-77FD6DDD2A49}"/>
              </a:ext>
            </a:extLst>
          </p:cNvPr>
          <p:cNvPicPr>
            <a:picLocks noChangeAspect="1"/>
          </p:cNvPicPr>
          <p:nvPr/>
        </p:nvPicPr>
        <p:blipFill>
          <a:blip r:embed="rId3"/>
          <a:stretch>
            <a:fillRect/>
          </a:stretch>
        </p:blipFill>
        <p:spPr>
          <a:xfrm>
            <a:off x="0" y="1308762"/>
            <a:ext cx="12192000" cy="4216400"/>
          </a:xfrm>
          <a:prstGeom prst="rect">
            <a:avLst/>
          </a:prstGeom>
        </p:spPr>
      </p:pic>
      <p:sp>
        <p:nvSpPr>
          <p:cNvPr id="4" name="Rectangle 3">
            <a:extLst>
              <a:ext uri="{FF2B5EF4-FFF2-40B4-BE49-F238E27FC236}">
                <a16:creationId xmlns:a16="http://schemas.microsoft.com/office/drawing/2014/main" id="{EB1D124D-A59E-4C7F-AF38-F7A1EB0EEB91}"/>
              </a:ext>
            </a:extLst>
          </p:cNvPr>
          <p:cNvSpPr/>
          <p:nvPr/>
        </p:nvSpPr>
        <p:spPr>
          <a:xfrm>
            <a:off x="-84666" y="5495118"/>
            <a:ext cx="13821374" cy="10823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493"/>
              </a:solidFill>
            </a:endParaRPr>
          </a:p>
        </p:txBody>
      </p:sp>
    </p:spTree>
    <p:extLst>
      <p:ext uri="{BB962C8B-B14F-4D97-AF65-F5344CB8AC3E}">
        <p14:creationId xmlns:p14="http://schemas.microsoft.com/office/powerpoint/2010/main" val="3910758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657FA4-EB7C-2B49-9ABD-354A61C16D0A}"/>
              </a:ext>
            </a:extLst>
          </p:cNvPr>
          <p:cNvSpPr/>
          <p:nvPr/>
        </p:nvSpPr>
        <p:spPr>
          <a:xfrm flipH="1">
            <a:off x="5532134" y="-3983"/>
            <a:ext cx="45719" cy="6857999"/>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4546A"/>
              </a:solidFill>
            </a:endParaRPr>
          </a:p>
        </p:txBody>
      </p:sp>
      <p:sp>
        <p:nvSpPr>
          <p:cNvPr id="13" name="Title 1">
            <a:extLst>
              <a:ext uri="{FF2B5EF4-FFF2-40B4-BE49-F238E27FC236}">
                <a16:creationId xmlns:a16="http://schemas.microsoft.com/office/drawing/2014/main" id="{A8D2362B-D629-48CD-B86F-02B21EF038F3}"/>
              </a:ext>
            </a:extLst>
          </p:cNvPr>
          <p:cNvSpPr txBox="1">
            <a:spLocks/>
          </p:cNvSpPr>
          <p:nvPr/>
        </p:nvSpPr>
        <p:spPr>
          <a:xfrm>
            <a:off x="-44208" y="0"/>
            <a:ext cx="2895378" cy="6857999"/>
          </a:xfrm>
          <a:prstGeom prst="rect">
            <a:avLst/>
          </a:prstGeom>
          <a:solidFill>
            <a:schemeClr val="bg1"/>
          </a:solid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spcBef>
                <a:spcPts val="600"/>
              </a:spcBef>
              <a:spcAft>
                <a:spcPts val="600"/>
              </a:spcAft>
              <a:buClr>
                <a:schemeClr val="bg1">
                  <a:lumMod val="50000"/>
                </a:schemeClr>
              </a:buClr>
              <a:buFont typeface="Arial" panose="020B0604020202020204" pitchFamily="34" charset="0"/>
              <a:buChar char="•"/>
            </a:pPr>
            <a:endParaRPr lang="en-GB" sz="2800" dirty="0">
              <a:solidFill>
                <a:schemeClr val="bg2">
                  <a:lumMod val="50000"/>
                </a:schemeClr>
              </a:solidFill>
              <a:latin typeface="Proxima Nova Lt"/>
            </a:endParaRPr>
          </a:p>
        </p:txBody>
      </p:sp>
      <p:sp>
        <p:nvSpPr>
          <p:cNvPr id="11" name="Title 1">
            <a:extLst>
              <a:ext uri="{FF2B5EF4-FFF2-40B4-BE49-F238E27FC236}">
                <a16:creationId xmlns:a16="http://schemas.microsoft.com/office/drawing/2014/main" id="{D39370F9-BDDF-4D88-982F-4131711A57C9}"/>
              </a:ext>
            </a:extLst>
          </p:cNvPr>
          <p:cNvSpPr txBox="1">
            <a:spLocks/>
          </p:cNvSpPr>
          <p:nvPr/>
        </p:nvSpPr>
        <p:spPr>
          <a:xfrm>
            <a:off x="0" y="1973708"/>
            <a:ext cx="5079229" cy="1488225"/>
          </a:xfrm>
          <a:prstGeom prst="rect">
            <a:avLst/>
          </a:prstGeom>
          <a:no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pc="300" dirty="0">
                <a:solidFill>
                  <a:srgbClr val="44546A"/>
                </a:solidFill>
                <a:latin typeface="Proxima Nova Semibold"/>
              </a:rPr>
              <a:t>WINEMAKING INFLUENCE</a:t>
            </a:r>
          </a:p>
        </p:txBody>
      </p:sp>
      <p:pic>
        <p:nvPicPr>
          <p:cNvPr id="6" name="Picture 5" descr="A piece of cake sitting on top of a wooden fence&#10;&#10;Description automatically generated">
            <a:extLst>
              <a:ext uri="{FF2B5EF4-FFF2-40B4-BE49-F238E27FC236}">
                <a16:creationId xmlns:a16="http://schemas.microsoft.com/office/drawing/2014/main" id="{AB59765C-D424-412C-9473-DAB8F47C44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7854" y="13727"/>
            <a:ext cx="6614145" cy="4960609"/>
          </a:xfrm>
          <a:prstGeom prst="rect">
            <a:avLst/>
          </a:prstGeom>
        </p:spPr>
      </p:pic>
    </p:spTree>
    <p:extLst>
      <p:ext uri="{BB962C8B-B14F-4D97-AF65-F5344CB8AC3E}">
        <p14:creationId xmlns:p14="http://schemas.microsoft.com/office/powerpoint/2010/main" val="1174098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8D2362B-D629-48CD-B86F-02B21EF038F3}"/>
              </a:ext>
            </a:extLst>
          </p:cNvPr>
          <p:cNvSpPr txBox="1">
            <a:spLocks/>
          </p:cNvSpPr>
          <p:nvPr/>
        </p:nvSpPr>
        <p:spPr>
          <a:xfrm>
            <a:off x="-44214" y="0"/>
            <a:ext cx="7463525" cy="1981191"/>
          </a:xfrm>
          <a:prstGeom prst="rect">
            <a:avLst/>
          </a:prstGeom>
          <a:solidFill>
            <a:schemeClr val="bg1">
              <a:lumMod val="85000"/>
            </a:schemeClr>
          </a:solid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spcBef>
                <a:spcPts val="600"/>
              </a:spcBef>
              <a:spcAft>
                <a:spcPts val="600"/>
              </a:spcAft>
              <a:buClr>
                <a:schemeClr val="bg1">
                  <a:lumMod val="50000"/>
                </a:schemeClr>
              </a:buClr>
              <a:buFont typeface="Arial" panose="020B0604020202020204" pitchFamily="34" charset="0"/>
              <a:buChar char="•"/>
            </a:pPr>
            <a:endParaRPr lang="en-GB" sz="2800" dirty="0">
              <a:solidFill>
                <a:schemeClr val="bg2">
                  <a:lumMod val="50000"/>
                </a:schemeClr>
              </a:solidFill>
              <a:latin typeface="+mn-lt"/>
            </a:endParaRPr>
          </a:p>
        </p:txBody>
      </p:sp>
      <p:sp>
        <p:nvSpPr>
          <p:cNvPr id="11" name="Title 1">
            <a:extLst>
              <a:ext uri="{FF2B5EF4-FFF2-40B4-BE49-F238E27FC236}">
                <a16:creationId xmlns:a16="http://schemas.microsoft.com/office/drawing/2014/main" id="{D39370F9-BDDF-4D88-982F-4131711A57C9}"/>
              </a:ext>
            </a:extLst>
          </p:cNvPr>
          <p:cNvSpPr txBox="1">
            <a:spLocks/>
          </p:cNvSpPr>
          <p:nvPr/>
        </p:nvSpPr>
        <p:spPr>
          <a:xfrm>
            <a:off x="727529" y="639173"/>
            <a:ext cx="5920038" cy="1488225"/>
          </a:xfrm>
          <a:prstGeom prst="rect">
            <a:avLst/>
          </a:prstGeom>
          <a:no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pc="300" dirty="0">
                <a:solidFill>
                  <a:srgbClr val="44546A"/>
                </a:solidFill>
                <a:latin typeface="Proxima Nova Semibold"/>
              </a:rPr>
              <a:t>FERMENTATION</a:t>
            </a:r>
          </a:p>
        </p:txBody>
      </p:sp>
      <p:sp>
        <p:nvSpPr>
          <p:cNvPr id="3" name="Rectangle 2">
            <a:extLst>
              <a:ext uri="{FF2B5EF4-FFF2-40B4-BE49-F238E27FC236}">
                <a16:creationId xmlns:a16="http://schemas.microsoft.com/office/drawing/2014/main" id="{03657FA4-EB7C-2B49-9ABD-354A61C16D0A}"/>
              </a:ext>
            </a:extLst>
          </p:cNvPr>
          <p:cNvSpPr/>
          <p:nvPr/>
        </p:nvSpPr>
        <p:spPr>
          <a:xfrm rot="5400000" flipH="1">
            <a:off x="5979835" y="-4113406"/>
            <a:ext cx="123474" cy="1223621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E48C070-3C68-3B48-8477-2C2DB1BB280E}"/>
              </a:ext>
            </a:extLst>
          </p:cNvPr>
          <p:cNvSpPr txBox="1"/>
          <p:nvPr/>
        </p:nvSpPr>
        <p:spPr>
          <a:xfrm>
            <a:off x="4981611" y="4417840"/>
            <a:ext cx="1786068" cy="1384995"/>
          </a:xfrm>
          <a:prstGeom prst="rect">
            <a:avLst/>
          </a:prstGeom>
          <a:noFill/>
        </p:spPr>
        <p:txBody>
          <a:bodyPr wrap="square" rtlCol="0">
            <a:spAutoFit/>
          </a:bodyPr>
          <a:lstStyle/>
          <a:p>
            <a:pPr algn="ctr"/>
            <a:r>
              <a:rPr lang="en-US" sz="2800" dirty="0">
                <a:solidFill>
                  <a:srgbClr val="44546A"/>
                </a:solidFill>
                <a:latin typeface="Proxima Nova Lt"/>
              </a:rPr>
              <a:t>Neutral vessels 	</a:t>
            </a:r>
          </a:p>
        </p:txBody>
      </p:sp>
      <p:pic>
        <p:nvPicPr>
          <p:cNvPr id="14" name="Picture 13" descr="A close up of a barrel&#10;&#10;Description automatically generated">
            <a:extLst>
              <a:ext uri="{FF2B5EF4-FFF2-40B4-BE49-F238E27FC236}">
                <a16:creationId xmlns:a16="http://schemas.microsoft.com/office/drawing/2014/main" id="{4852BB02-57B7-4044-9DFE-A38D7E71B5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55134" y="-37535"/>
            <a:ext cx="4829257" cy="4799698"/>
          </a:xfrm>
          <a:prstGeom prst="rect">
            <a:avLst/>
          </a:prstGeom>
        </p:spPr>
      </p:pic>
      <p:cxnSp>
        <p:nvCxnSpPr>
          <p:cNvPr id="7" name="Straight Connector 6">
            <a:extLst>
              <a:ext uri="{FF2B5EF4-FFF2-40B4-BE49-F238E27FC236}">
                <a16:creationId xmlns:a16="http://schemas.microsoft.com/office/drawing/2014/main" id="{58A91D01-2EDF-4F9F-A757-88B44C20B137}"/>
              </a:ext>
            </a:extLst>
          </p:cNvPr>
          <p:cNvCxnSpPr>
            <a:cxnSpLocks/>
          </p:cNvCxnSpPr>
          <p:nvPr/>
        </p:nvCxnSpPr>
        <p:spPr>
          <a:xfrm>
            <a:off x="7342777" y="-127591"/>
            <a:ext cx="9493" cy="4860229"/>
          </a:xfrm>
          <a:prstGeom prst="line">
            <a:avLst/>
          </a:prstGeom>
          <a:ln w="76200">
            <a:solidFill>
              <a:srgbClr val="44546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31873DE-6214-444E-8CD8-F8C76EC04B75}"/>
              </a:ext>
            </a:extLst>
          </p:cNvPr>
          <p:cNvCxnSpPr>
            <a:cxnSpLocks/>
          </p:cNvCxnSpPr>
          <p:nvPr/>
        </p:nvCxnSpPr>
        <p:spPr>
          <a:xfrm>
            <a:off x="7328696" y="4723445"/>
            <a:ext cx="5162261" cy="0"/>
          </a:xfrm>
          <a:prstGeom prst="line">
            <a:avLst/>
          </a:prstGeom>
          <a:ln w="76200">
            <a:solidFill>
              <a:srgbClr val="44546A"/>
            </a:solidFill>
          </a:ln>
        </p:spPr>
        <p:style>
          <a:lnRef idx="1">
            <a:schemeClr val="accent1"/>
          </a:lnRef>
          <a:fillRef idx="0">
            <a:schemeClr val="accent1"/>
          </a:fillRef>
          <a:effectRef idx="0">
            <a:schemeClr val="accent1"/>
          </a:effectRef>
          <a:fontRef idx="minor">
            <a:schemeClr val="tx1"/>
          </a:fontRef>
        </p:style>
      </p:cxnSp>
      <p:pic>
        <p:nvPicPr>
          <p:cNvPr id="12" name="Picture 11" descr="A large room&#10;&#10;Description automatically generated">
            <a:extLst>
              <a:ext uri="{FF2B5EF4-FFF2-40B4-BE49-F238E27FC236}">
                <a16:creationId xmlns:a16="http://schemas.microsoft.com/office/drawing/2014/main" id="{F3637086-ADBE-4B27-B8CC-53E6C3A15E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066437"/>
            <a:ext cx="4683844" cy="4791563"/>
          </a:xfrm>
          <a:prstGeom prst="rect">
            <a:avLst/>
          </a:prstGeom>
        </p:spPr>
      </p:pic>
      <p:cxnSp>
        <p:nvCxnSpPr>
          <p:cNvPr id="15" name="Straight Connector 14">
            <a:extLst>
              <a:ext uri="{FF2B5EF4-FFF2-40B4-BE49-F238E27FC236}">
                <a16:creationId xmlns:a16="http://schemas.microsoft.com/office/drawing/2014/main" id="{968CE66F-1C55-4FA4-B745-9E8E3F1B7E92}"/>
              </a:ext>
            </a:extLst>
          </p:cNvPr>
          <p:cNvCxnSpPr>
            <a:cxnSpLocks/>
          </p:cNvCxnSpPr>
          <p:nvPr/>
        </p:nvCxnSpPr>
        <p:spPr>
          <a:xfrm>
            <a:off x="4658781" y="2066437"/>
            <a:ext cx="0" cy="4943963"/>
          </a:xfrm>
          <a:prstGeom prst="line">
            <a:avLst/>
          </a:prstGeom>
          <a:ln w="76200">
            <a:solidFill>
              <a:srgbClr val="44546A"/>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98B4138-4E62-4074-B64B-90C9A296CB87}"/>
              </a:ext>
            </a:extLst>
          </p:cNvPr>
          <p:cNvSpPr txBox="1"/>
          <p:nvPr/>
        </p:nvSpPr>
        <p:spPr>
          <a:xfrm>
            <a:off x="8851515" y="5214682"/>
            <a:ext cx="2095356" cy="523220"/>
          </a:xfrm>
          <a:prstGeom prst="rect">
            <a:avLst/>
          </a:prstGeom>
          <a:noFill/>
        </p:spPr>
        <p:txBody>
          <a:bodyPr wrap="square" rtlCol="0">
            <a:spAutoFit/>
          </a:bodyPr>
          <a:lstStyle/>
          <a:p>
            <a:pPr algn="ctr"/>
            <a:r>
              <a:rPr lang="en-US" sz="2800" dirty="0">
                <a:solidFill>
                  <a:srgbClr val="44546A"/>
                </a:solidFill>
                <a:latin typeface="Proxima Nova Lt"/>
              </a:rPr>
              <a:t>Oak casks</a:t>
            </a:r>
          </a:p>
        </p:txBody>
      </p:sp>
    </p:spTree>
    <p:extLst>
      <p:ext uri="{BB962C8B-B14F-4D97-AF65-F5344CB8AC3E}">
        <p14:creationId xmlns:p14="http://schemas.microsoft.com/office/powerpoint/2010/main" val="3689631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food, man&#10;&#10;Description automatically generated">
            <a:extLst>
              <a:ext uri="{FF2B5EF4-FFF2-40B4-BE49-F238E27FC236}">
                <a16:creationId xmlns:a16="http://schemas.microsoft.com/office/drawing/2014/main" id="{F58ABC5B-3975-412B-A632-DE37EAE34B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06610" y="3035808"/>
            <a:ext cx="5685390" cy="3786494"/>
          </a:xfrm>
          <a:prstGeom prst="rect">
            <a:avLst/>
          </a:prstGeom>
        </p:spPr>
      </p:pic>
      <p:pic>
        <p:nvPicPr>
          <p:cNvPr id="8" name="Picture 7">
            <a:extLst>
              <a:ext uri="{FF2B5EF4-FFF2-40B4-BE49-F238E27FC236}">
                <a16:creationId xmlns:a16="http://schemas.microsoft.com/office/drawing/2014/main" id="{3E6AF442-E8F0-024D-BE9B-974265F8075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073764" y="829787"/>
            <a:ext cx="3505200" cy="2845367"/>
          </a:xfrm>
          <a:prstGeom prst="rect">
            <a:avLst/>
          </a:prstGeom>
        </p:spPr>
      </p:pic>
      <p:sp>
        <p:nvSpPr>
          <p:cNvPr id="14" name="Title 1">
            <a:extLst>
              <a:ext uri="{FF2B5EF4-FFF2-40B4-BE49-F238E27FC236}">
                <a16:creationId xmlns:a16="http://schemas.microsoft.com/office/drawing/2014/main" id="{87D5F276-8CB0-4654-B7F2-413D26A70DB3}"/>
              </a:ext>
            </a:extLst>
          </p:cNvPr>
          <p:cNvSpPr txBox="1">
            <a:spLocks/>
          </p:cNvSpPr>
          <p:nvPr/>
        </p:nvSpPr>
        <p:spPr>
          <a:xfrm>
            <a:off x="47022" y="15590"/>
            <a:ext cx="12236211" cy="1981191"/>
          </a:xfrm>
          <a:prstGeom prst="rect">
            <a:avLst/>
          </a:prstGeom>
          <a:solidFill>
            <a:schemeClr val="bg1">
              <a:lumMod val="85000"/>
            </a:schemeClr>
          </a:solid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spcBef>
                <a:spcPts val="600"/>
              </a:spcBef>
              <a:spcAft>
                <a:spcPts val="600"/>
              </a:spcAft>
              <a:buClr>
                <a:schemeClr val="bg1">
                  <a:lumMod val="50000"/>
                </a:schemeClr>
              </a:buClr>
              <a:buFont typeface="Arial" panose="020B0604020202020204" pitchFamily="34" charset="0"/>
              <a:buChar char="•"/>
            </a:pPr>
            <a:endParaRPr lang="en-GB" sz="2800" dirty="0">
              <a:solidFill>
                <a:schemeClr val="bg2">
                  <a:lumMod val="50000"/>
                </a:schemeClr>
              </a:solidFill>
              <a:latin typeface="+mn-lt"/>
            </a:endParaRPr>
          </a:p>
        </p:txBody>
      </p:sp>
      <p:sp>
        <p:nvSpPr>
          <p:cNvPr id="15" name="Title 1">
            <a:extLst>
              <a:ext uri="{FF2B5EF4-FFF2-40B4-BE49-F238E27FC236}">
                <a16:creationId xmlns:a16="http://schemas.microsoft.com/office/drawing/2014/main" id="{C1705058-01A8-4B67-984A-E3953137F896}"/>
              </a:ext>
            </a:extLst>
          </p:cNvPr>
          <p:cNvSpPr txBox="1">
            <a:spLocks/>
          </p:cNvSpPr>
          <p:nvPr/>
        </p:nvSpPr>
        <p:spPr>
          <a:xfrm>
            <a:off x="5325413" y="628737"/>
            <a:ext cx="5920038" cy="1488225"/>
          </a:xfrm>
          <a:prstGeom prst="rect">
            <a:avLst/>
          </a:prstGeom>
          <a:no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pc="300" dirty="0">
                <a:solidFill>
                  <a:srgbClr val="44546A"/>
                </a:solidFill>
                <a:latin typeface="Proxima Nova Semibold"/>
              </a:rPr>
              <a:t>EXTRACTION</a:t>
            </a:r>
          </a:p>
        </p:txBody>
      </p:sp>
      <p:sp>
        <p:nvSpPr>
          <p:cNvPr id="16" name="Rectangle 15">
            <a:extLst>
              <a:ext uri="{FF2B5EF4-FFF2-40B4-BE49-F238E27FC236}">
                <a16:creationId xmlns:a16="http://schemas.microsoft.com/office/drawing/2014/main" id="{7673E6C5-6FEB-4577-B2F8-1D1A049945E7}"/>
              </a:ext>
            </a:extLst>
          </p:cNvPr>
          <p:cNvSpPr/>
          <p:nvPr/>
        </p:nvSpPr>
        <p:spPr>
          <a:xfrm rot="5400000" flipH="1">
            <a:off x="5979835" y="-4113406"/>
            <a:ext cx="123474" cy="12236211"/>
          </a:xfrm>
          <a:prstGeom prst="rect">
            <a:avLst/>
          </a:prstGeom>
          <a:solidFill>
            <a:schemeClr val="tx2">
              <a:lumMod val="75000"/>
            </a:schemeClr>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indoor, filled, table, box&#10;&#10;Description automatically generated">
            <a:extLst>
              <a:ext uri="{FF2B5EF4-FFF2-40B4-BE49-F238E27FC236}">
                <a16:creationId xmlns:a16="http://schemas.microsoft.com/office/drawing/2014/main" id="{F313D50A-D491-4D83-924F-98BFAB3EFCE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2698"/>
            <a:ext cx="4287631" cy="5543962"/>
          </a:xfrm>
          <a:prstGeom prst="rect">
            <a:avLst/>
          </a:prstGeom>
        </p:spPr>
      </p:pic>
      <p:sp>
        <p:nvSpPr>
          <p:cNvPr id="6" name="TextBox 5">
            <a:extLst>
              <a:ext uri="{FF2B5EF4-FFF2-40B4-BE49-F238E27FC236}">
                <a16:creationId xmlns:a16="http://schemas.microsoft.com/office/drawing/2014/main" id="{299F5933-0ED5-49E5-8D6A-281674D42D49}"/>
              </a:ext>
            </a:extLst>
          </p:cNvPr>
          <p:cNvSpPr txBox="1"/>
          <p:nvPr/>
        </p:nvSpPr>
        <p:spPr>
          <a:xfrm>
            <a:off x="182880" y="5742432"/>
            <a:ext cx="3822192" cy="523220"/>
          </a:xfrm>
          <a:prstGeom prst="rect">
            <a:avLst/>
          </a:prstGeom>
          <a:noFill/>
        </p:spPr>
        <p:txBody>
          <a:bodyPr wrap="square" rtlCol="0">
            <a:spAutoFit/>
          </a:bodyPr>
          <a:lstStyle/>
          <a:p>
            <a:pPr algn="ctr"/>
            <a:r>
              <a:rPr lang="en-US" sz="2800" dirty="0">
                <a:solidFill>
                  <a:srgbClr val="44546A"/>
                </a:solidFill>
                <a:latin typeface="Proxima Nova Light" panose="02000506030000020004"/>
              </a:rPr>
              <a:t>Punch Down</a:t>
            </a:r>
          </a:p>
        </p:txBody>
      </p:sp>
      <p:sp>
        <p:nvSpPr>
          <p:cNvPr id="17" name="TextBox 16">
            <a:extLst>
              <a:ext uri="{FF2B5EF4-FFF2-40B4-BE49-F238E27FC236}">
                <a16:creationId xmlns:a16="http://schemas.microsoft.com/office/drawing/2014/main" id="{2E9016D5-212D-4229-8F5B-E0115FC026AD}"/>
              </a:ext>
            </a:extLst>
          </p:cNvPr>
          <p:cNvSpPr txBox="1"/>
          <p:nvPr/>
        </p:nvSpPr>
        <p:spPr>
          <a:xfrm>
            <a:off x="7169396" y="2253938"/>
            <a:ext cx="3822192" cy="523220"/>
          </a:xfrm>
          <a:prstGeom prst="rect">
            <a:avLst/>
          </a:prstGeom>
          <a:noFill/>
        </p:spPr>
        <p:txBody>
          <a:bodyPr wrap="square" rtlCol="0">
            <a:spAutoFit/>
          </a:bodyPr>
          <a:lstStyle/>
          <a:p>
            <a:pPr algn="ctr"/>
            <a:r>
              <a:rPr lang="en-US" sz="2800" dirty="0">
                <a:solidFill>
                  <a:srgbClr val="44546A"/>
                </a:solidFill>
                <a:latin typeface="Proxima Nova Light" panose="02000506030000020004"/>
              </a:rPr>
              <a:t>Pump Over</a:t>
            </a:r>
          </a:p>
        </p:txBody>
      </p:sp>
      <p:cxnSp>
        <p:nvCxnSpPr>
          <p:cNvPr id="18" name="Straight Connector 17">
            <a:extLst>
              <a:ext uri="{FF2B5EF4-FFF2-40B4-BE49-F238E27FC236}">
                <a16:creationId xmlns:a16="http://schemas.microsoft.com/office/drawing/2014/main" id="{1A5A80F4-4DCD-4840-AA86-87BE4A52B270}"/>
              </a:ext>
            </a:extLst>
          </p:cNvPr>
          <p:cNvCxnSpPr>
            <a:cxnSpLocks/>
          </p:cNvCxnSpPr>
          <p:nvPr/>
        </p:nvCxnSpPr>
        <p:spPr>
          <a:xfrm>
            <a:off x="4287632" y="-31859"/>
            <a:ext cx="0" cy="5591411"/>
          </a:xfrm>
          <a:prstGeom prst="line">
            <a:avLst/>
          </a:prstGeom>
          <a:ln w="76200">
            <a:solidFill>
              <a:srgbClr val="44546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53898EC-F583-4F25-88F1-C954837B0CEF}"/>
              </a:ext>
            </a:extLst>
          </p:cNvPr>
          <p:cNvCxnSpPr>
            <a:cxnSpLocks/>
          </p:cNvCxnSpPr>
          <p:nvPr/>
        </p:nvCxnSpPr>
        <p:spPr>
          <a:xfrm>
            <a:off x="6543186" y="3017520"/>
            <a:ext cx="0" cy="3840480"/>
          </a:xfrm>
          <a:prstGeom prst="line">
            <a:avLst/>
          </a:prstGeom>
          <a:ln w="76200">
            <a:solidFill>
              <a:srgbClr val="4454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70827B-0D6A-4488-939B-62FB49DC0354}"/>
              </a:ext>
            </a:extLst>
          </p:cNvPr>
          <p:cNvCxnSpPr>
            <a:cxnSpLocks/>
          </p:cNvCxnSpPr>
          <p:nvPr/>
        </p:nvCxnSpPr>
        <p:spPr>
          <a:xfrm>
            <a:off x="0" y="5522976"/>
            <a:ext cx="4287632" cy="0"/>
          </a:xfrm>
          <a:prstGeom prst="line">
            <a:avLst/>
          </a:prstGeom>
          <a:ln w="76200">
            <a:solidFill>
              <a:srgbClr val="4454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E3CA993-8B9D-423B-BB2D-7AFD1F515548}"/>
              </a:ext>
            </a:extLst>
          </p:cNvPr>
          <p:cNvCxnSpPr>
            <a:cxnSpLocks/>
          </p:cNvCxnSpPr>
          <p:nvPr/>
        </p:nvCxnSpPr>
        <p:spPr>
          <a:xfrm>
            <a:off x="6506610" y="3017520"/>
            <a:ext cx="5685390" cy="0"/>
          </a:xfrm>
          <a:prstGeom prst="line">
            <a:avLst/>
          </a:prstGeom>
          <a:ln w="76200">
            <a:solidFill>
              <a:srgbClr val="4454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453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8D2362B-D629-48CD-B86F-02B21EF038F3}"/>
              </a:ext>
            </a:extLst>
          </p:cNvPr>
          <p:cNvSpPr txBox="1">
            <a:spLocks/>
          </p:cNvSpPr>
          <p:nvPr/>
        </p:nvSpPr>
        <p:spPr>
          <a:xfrm>
            <a:off x="0" y="0"/>
            <a:ext cx="8686800" cy="2827720"/>
          </a:xfrm>
          <a:prstGeom prst="rect">
            <a:avLst/>
          </a:prstGeom>
          <a:solidFill>
            <a:schemeClr val="bg1">
              <a:lumMod val="85000"/>
            </a:schemeClr>
          </a:solid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spcBef>
                <a:spcPts val="600"/>
              </a:spcBef>
              <a:spcAft>
                <a:spcPts val="600"/>
              </a:spcAft>
              <a:buClr>
                <a:schemeClr val="bg1">
                  <a:lumMod val="50000"/>
                </a:schemeClr>
              </a:buClr>
              <a:buFont typeface="Arial" panose="020B0604020202020204" pitchFamily="34" charset="0"/>
              <a:buChar char="•"/>
            </a:pPr>
            <a:endParaRPr lang="en-GB" sz="2800" dirty="0">
              <a:solidFill>
                <a:schemeClr val="bg2">
                  <a:lumMod val="50000"/>
                </a:schemeClr>
              </a:solidFill>
              <a:latin typeface="+mn-lt"/>
            </a:endParaRPr>
          </a:p>
        </p:txBody>
      </p:sp>
      <p:sp>
        <p:nvSpPr>
          <p:cNvPr id="11" name="Title 1">
            <a:extLst>
              <a:ext uri="{FF2B5EF4-FFF2-40B4-BE49-F238E27FC236}">
                <a16:creationId xmlns:a16="http://schemas.microsoft.com/office/drawing/2014/main" id="{D39370F9-BDDF-4D88-982F-4131711A57C9}"/>
              </a:ext>
            </a:extLst>
          </p:cNvPr>
          <p:cNvSpPr txBox="1">
            <a:spLocks/>
          </p:cNvSpPr>
          <p:nvPr/>
        </p:nvSpPr>
        <p:spPr>
          <a:xfrm>
            <a:off x="-1201220" y="1062269"/>
            <a:ext cx="5920038" cy="862149"/>
          </a:xfrm>
          <a:prstGeom prst="rect">
            <a:avLst/>
          </a:prstGeom>
          <a:no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pc="300" dirty="0">
                <a:solidFill>
                  <a:srgbClr val="44546A"/>
                </a:solidFill>
                <a:latin typeface="Proxima Nova Semibold"/>
              </a:rPr>
              <a:t>AGING</a:t>
            </a:r>
          </a:p>
        </p:txBody>
      </p:sp>
      <p:sp>
        <p:nvSpPr>
          <p:cNvPr id="3" name="Rectangle 2">
            <a:extLst>
              <a:ext uri="{FF2B5EF4-FFF2-40B4-BE49-F238E27FC236}">
                <a16:creationId xmlns:a16="http://schemas.microsoft.com/office/drawing/2014/main" id="{03657FA4-EB7C-2B49-9ABD-354A61C16D0A}"/>
              </a:ext>
            </a:extLst>
          </p:cNvPr>
          <p:cNvSpPr/>
          <p:nvPr/>
        </p:nvSpPr>
        <p:spPr>
          <a:xfrm rot="5400000" flipH="1">
            <a:off x="6012159" y="-3233396"/>
            <a:ext cx="123474" cy="1223621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A4F856B-FB2D-E041-AD09-4903DD11CB38}"/>
              </a:ext>
            </a:extLst>
          </p:cNvPr>
          <p:cNvSpPr txBox="1">
            <a:spLocks/>
          </p:cNvSpPr>
          <p:nvPr/>
        </p:nvSpPr>
        <p:spPr>
          <a:xfrm>
            <a:off x="156754" y="3788228"/>
            <a:ext cx="4118495" cy="1388077"/>
          </a:xfrm>
          <a:prstGeom prst="rect">
            <a:avLst/>
          </a:prstGeom>
          <a:solidFill>
            <a:schemeClr val="bg1"/>
          </a:solid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spcBef>
                <a:spcPts val="600"/>
              </a:spcBef>
              <a:spcAft>
                <a:spcPts val="600"/>
              </a:spcAft>
              <a:buClr>
                <a:schemeClr val="bg1">
                  <a:lumMod val="50000"/>
                </a:schemeClr>
              </a:buClr>
              <a:buFont typeface="Arial" panose="020B0604020202020204" pitchFamily="34" charset="0"/>
              <a:buChar char="•"/>
            </a:pPr>
            <a:endParaRPr lang="en-GB" sz="2800" dirty="0">
              <a:solidFill>
                <a:schemeClr val="bg2">
                  <a:lumMod val="50000"/>
                </a:schemeClr>
              </a:solidFill>
              <a:latin typeface="+mn-lt"/>
            </a:endParaRPr>
          </a:p>
        </p:txBody>
      </p:sp>
      <p:pic>
        <p:nvPicPr>
          <p:cNvPr id="8" name="Picture 7" descr="A row of many barrel&#10;&#10;Description automatically generated">
            <a:extLst>
              <a:ext uri="{FF2B5EF4-FFF2-40B4-BE49-F238E27FC236}">
                <a16:creationId xmlns:a16="http://schemas.microsoft.com/office/drawing/2014/main" id="{38727409-B3B2-44BF-B746-8E39E70A41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1808" y="-5296"/>
            <a:ext cx="8630192" cy="6858000"/>
          </a:xfrm>
          <a:prstGeom prst="rect">
            <a:avLst/>
          </a:prstGeom>
        </p:spPr>
      </p:pic>
      <p:cxnSp>
        <p:nvCxnSpPr>
          <p:cNvPr id="15" name="Straight Connector 14">
            <a:extLst>
              <a:ext uri="{FF2B5EF4-FFF2-40B4-BE49-F238E27FC236}">
                <a16:creationId xmlns:a16="http://schemas.microsoft.com/office/drawing/2014/main" id="{AF0CA107-652E-4129-AEC2-0AFF09499AB3}"/>
              </a:ext>
            </a:extLst>
          </p:cNvPr>
          <p:cNvCxnSpPr>
            <a:cxnSpLocks/>
          </p:cNvCxnSpPr>
          <p:nvPr/>
        </p:nvCxnSpPr>
        <p:spPr>
          <a:xfrm>
            <a:off x="3561808" y="-12442"/>
            <a:ext cx="0" cy="6969296"/>
          </a:xfrm>
          <a:prstGeom prst="line">
            <a:avLst/>
          </a:prstGeom>
          <a:ln w="76200">
            <a:solidFill>
              <a:srgbClr val="4454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421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005224-DF20-904D-B016-98AAE6A03C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08" y="-26125"/>
            <a:ext cx="12146103" cy="6962503"/>
          </a:xfrm>
          <a:prstGeom prst="rect">
            <a:avLst/>
          </a:prstGeom>
          <a:solidFill>
            <a:schemeClr val="tx1"/>
          </a:solidFill>
        </p:spPr>
      </p:pic>
      <p:sp>
        <p:nvSpPr>
          <p:cNvPr id="4" name="Title 1">
            <a:extLst>
              <a:ext uri="{FF2B5EF4-FFF2-40B4-BE49-F238E27FC236}">
                <a16:creationId xmlns:a16="http://schemas.microsoft.com/office/drawing/2014/main" id="{DC61F369-A38C-4854-9955-9D4E50F572D2}"/>
              </a:ext>
            </a:extLst>
          </p:cNvPr>
          <p:cNvSpPr txBox="1">
            <a:spLocks/>
          </p:cNvSpPr>
          <p:nvPr/>
        </p:nvSpPr>
        <p:spPr>
          <a:xfrm>
            <a:off x="2250766" y="5089012"/>
            <a:ext cx="6424250" cy="1264588"/>
          </a:xfrm>
          <a:prstGeom prst="rect">
            <a:avLst/>
          </a:prstGeom>
        </p:spPr>
        <p:txBody>
          <a:bodyPr anchor="ctr">
            <a:normAutofit/>
          </a:bodyPr>
          <a:lstStyle>
            <a:lvl1pPr algn="ctr" defTabSz="914400" rtl="0" eaLnBrk="1" latinLnBrk="0" hangingPunct="1">
              <a:lnSpc>
                <a:spcPct val="100000"/>
              </a:lnSpc>
              <a:spcBef>
                <a:spcPct val="0"/>
              </a:spcBef>
              <a:buNone/>
              <a:defRPr sz="4800" b="1" kern="1200" cap="none" normalizeH="0" baseline="0">
                <a:ln>
                  <a:solidFill>
                    <a:schemeClr val="accent1"/>
                  </a:solidFill>
                </a:ln>
                <a:solidFill>
                  <a:schemeClr val="accent1"/>
                </a:solidFill>
                <a:latin typeface="+mj-lt"/>
                <a:ea typeface="+mj-ea"/>
                <a:cs typeface="+mj-cs"/>
              </a:defRPr>
            </a:lvl1pPr>
          </a:lstStyle>
          <a:p>
            <a:pPr algn="r"/>
            <a:endParaRPr lang="en-US" sz="4200" dirty="0">
              <a:ln>
                <a:noFill/>
              </a:ln>
              <a:solidFill>
                <a:schemeClr val="tx2"/>
              </a:solidFill>
            </a:endParaRPr>
          </a:p>
        </p:txBody>
      </p:sp>
      <p:pic>
        <p:nvPicPr>
          <p:cNvPr id="19" name="Picture 18">
            <a:extLst>
              <a:ext uri="{FF2B5EF4-FFF2-40B4-BE49-F238E27FC236}">
                <a16:creationId xmlns:a16="http://schemas.microsoft.com/office/drawing/2014/main" id="{4BD131E1-8090-9D4C-9FF4-90647B4E9588}"/>
              </a:ext>
            </a:extLst>
          </p:cNvPr>
          <p:cNvPicPr>
            <a:picLocks noChangeAspect="1"/>
          </p:cNvPicPr>
          <p:nvPr/>
        </p:nvPicPr>
        <p:blipFill>
          <a:blip r:embed="rId4">
            <a:alphaModFix amt="37000"/>
          </a:blip>
          <a:stretch>
            <a:fillRect/>
          </a:stretch>
        </p:blipFill>
        <p:spPr>
          <a:xfrm>
            <a:off x="397846" y="419860"/>
            <a:ext cx="6432868" cy="6246413"/>
          </a:xfrm>
          <a:prstGeom prst="rect">
            <a:avLst/>
          </a:prstGeom>
          <a:effectLst/>
        </p:spPr>
      </p:pic>
      <p:sp>
        <p:nvSpPr>
          <p:cNvPr id="5" name="Subtitle 2">
            <a:extLst>
              <a:ext uri="{FF2B5EF4-FFF2-40B4-BE49-F238E27FC236}">
                <a16:creationId xmlns:a16="http://schemas.microsoft.com/office/drawing/2014/main" id="{F6646BF7-18D5-4018-949A-90F942A94629}"/>
              </a:ext>
            </a:extLst>
          </p:cNvPr>
          <p:cNvSpPr txBox="1">
            <a:spLocks/>
          </p:cNvSpPr>
          <p:nvPr/>
        </p:nvSpPr>
        <p:spPr>
          <a:xfrm>
            <a:off x="5856650" y="756209"/>
            <a:ext cx="6067294" cy="742191"/>
          </a:xfrm>
          <a:prstGeom prst="rect">
            <a:avLst/>
          </a:prstGeom>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spc="300" dirty="0">
                <a:solidFill>
                  <a:schemeClr val="tx2">
                    <a:lumMod val="75000"/>
                  </a:schemeClr>
                </a:solidFill>
                <a:latin typeface="Proxima Nova Semibold" panose="02000506030000020004" pitchFamily="2" charset="0"/>
              </a:rPr>
              <a:t>A GLOBAL PERSPECTIVE</a:t>
            </a:r>
          </a:p>
        </p:txBody>
      </p:sp>
      <p:sp>
        <p:nvSpPr>
          <p:cNvPr id="25" name="Subtitle 2">
            <a:extLst>
              <a:ext uri="{FF2B5EF4-FFF2-40B4-BE49-F238E27FC236}">
                <a16:creationId xmlns:a16="http://schemas.microsoft.com/office/drawing/2014/main" id="{866CAEE9-2393-DD43-A0FD-3BA4A21700BB}"/>
              </a:ext>
            </a:extLst>
          </p:cNvPr>
          <p:cNvSpPr txBox="1">
            <a:spLocks/>
          </p:cNvSpPr>
          <p:nvPr/>
        </p:nvSpPr>
        <p:spPr>
          <a:xfrm>
            <a:off x="5190329" y="127218"/>
            <a:ext cx="6905341" cy="1102957"/>
          </a:xfrm>
          <a:prstGeom prst="rect">
            <a:avLst/>
          </a:prstGeom>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spc="300" dirty="0">
                <a:solidFill>
                  <a:schemeClr val="tx2">
                    <a:lumMod val="75000"/>
                  </a:schemeClr>
                </a:solidFill>
                <a:latin typeface="Proxima Nova Semibold" panose="02000506030000020004" pitchFamily="2" charset="0"/>
              </a:rPr>
              <a:t>CABERNET SAUVIGNON</a:t>
            </a:r>
          </a:p>
        </p:txBody>
      </p:sp>
    </p:spTree>
    <p:extLst>
      <p:ext uri="{BB962C8B-B14F-4D97-AF65-F5344CB8AC3E}">
        <p14:creationId xmlns:p14="http://schemas.microsoft.com/office/powerpoint/2010/main" val="4241963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04A029E-D67C-44E5-B734-7806F9CB0225}"/>
              </a:ext>
            </a:extLst>
          </p:cNvPr>
          <p:cNvSpPr/>
          <p:nvPr/>
        </p:nvSpPr>
        <p:spPr>
          <a:xfrm>
            <a:off x="0" y="-24060"/>
            <a:ext cx="12233543" cy="1008472"/>
          </a:xfrm>
          <a:prstGeom prst="rect">
            <a:avLst/>
          </a:prstGeom>
          <a:solidFill>
            <a:schemeClr val="tx1">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468FADF-FCD5-4A22-A067-326AE12FFC58}"/>
              </a:ext>
            </a:extLst>
          </p:cNvPr>
          <p:cNvSpPr/>
          <p:nvPr/>
        </p:nvSpPr>
        <p:spPr>
          <a:xfrm>
            <a:off x="7731888" y="6571794"/>
            <a:ext cx="4660490" cy="25382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solidFill>
              </a:rPr>
              <a:t>© 2019 Napa Valley Vintners and Napa Valley Wine Academy</a:t>
            </a:r>
            <a:endParaRPr lang="en-US" sz="1200" dirty="0">
              <a:solidFill>
                <a:schemeClr val="bg1"/>
              </a:solidFill>
            </a:endParaRPr>
          </a:p>
        </p:txBody>
      </p:sp>
      <p:sp>
        <p:nvSpPr>
          <p:cNvPr id="4" name="TextBox 3">
            <a:extLst>
              <a:ext uri="{FF2B5EF4-FFF2-40B4-BE49-F238E27FC236}">
                <a16:creationId xmlns:a16="http://schemas.microsoft.com/office/drawing/2014/main" id="{CB97109C-1254-244A-BF3B-BC486E4857D0}"/>
              </a:ext>
            </a:extLst>
          </p:cNvPr>
          <p:cNvSpPr txBox="1"/>
          <p:nvPr/>
        </p:nvSpPr>
        <p:spPr>
          <a:xfrm>
            <a:off x="963705" y="2960938"/>
            <a:ext cx="2510283" cy="830997"/>
          </a:xfrm>
          <a:prstGeom prst="rect">
            <a:avLst/>
          </a:prstGeom>
          <a:noFill/>
        </p:spPr>
        <p:txBody>
          <a:bodyPr wrap="square" rtlCol="0">
            <a:spAutoFit/>
          </a:bodyPr>
          <a:lstStyle/>
          <a:p>
            <a:pPr algn="ctr"/>
            <a:r>
              <a:rPr lang="en-US" sz="2400" dirty="0">
                <a:solidFill>
                  <a:srgbClr val="44546A"/>
                </a:solidFill>
                <a:latin typeface="Proxima Nova Light"/>
              </a:rPr>
              <a:t>Cigar Box</a:t>
            </a:r>
          </a:p>
          <a:p>
            <a:pPr algn="ctr"/>
            <a:r>
              <a:rPr lang="en-US" sz="2400" dirty="0">
                <a:solidFill>
                  <a:srgbClr val="44546A"/>
                </a:solidFill>
                <a:latin typeface="Proxima Nova Light"/>
              </a:rPr>
              <a:t>Tobacco</a:t>
            </a:r>
          </a:p>
        </p:txBody>
      </p:sp>
      <p:sp>
        <p:nvSpPr>
          <p:cNvPr id="20" name="TextBox 19">
            <a:extLst>
              <a:ext uri="{FF2B5EF4-FFF2-40B4-BE49-F238E27FC236}">
                <a16:creationId xmlns:a16="http://schemas.microsoft.com/office/drawing/2014/main" id="{E6CB3FA6-EF46-654E-8D81-2B7FC635D5B3}"/>
              </a:ext>
            </a:extLst>
          </p:cNvPr>
          <p:cNvSpPr txBox="1"/>
          <p:nvPr/>
        </p:nvSpPr>
        <p:spPr>
          <a:xfrm>
            <a:off x="52920" y="185494"/>
            <a:ext cx="7531511" cy="707886"/>
          </a:xfrm>
          <a:prstGeom prst="rect">
            <a:avLst/>
          </a:prstGeom>
          <a:noFill/>
        </p:spPr>
        <p:txBody>
          <a:bodyPr wrap="square" rtlCol="0">
            <a:spAutoFit/>
          </a:bodyPr>
          <a:lstStyle/>
          <a:p>
            <a:pPr algn="ctr"/>
            <a:r>
              <a:rPr lang="en-US" sz="4000" spc="300" dirty="0">
                <a:solidFill>
                  <a:srgbClr val="44546A"/>
                </a:solidFill>
                <a:latin typeface="Proxima Nova Semibold"/>
              </a:rPr>
              <a:t>MATURITY</a:t>
            </a:r>
          </a:p>
        </p:txBody>
      </p:sp>
      <p:pic>
        <p:nvPicPr>
          <p:cNvPr id="5" name="Picture 4" descr="A close up of a box&#10;&#10;Description automatically generated">
            <a:extLst>
              <a:ext uri="{FF2B5EF4-FFF2-40B4-BE49-F238E27FC236}">
                <a16:creationId xmlns:a16="http://schemas.microsoft.com/office/drawing/2014/main" id="{E5F0F3C8-719F-45D4-958E-C0A65581F9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06708" y="1271957"/>
            <a:ext cx="2394841" cy="1691511"/>
          </a:xfrm>
          <a:prstGeom prst="rect">
            <a:avLst/>
          </a:prstGeom>
        </p:spPr>
      </p:pic>
      <p:pic>
        <p:nvPicPr>
          <p:cNvPr id="7" name="Picture 6" descr="A close up of a brick wall&#10;&#10;Description automatically generated">
            <a:extLst>
              <a:ext uri="{FF2B5EF4-FFF2-40B4-BE49-F238E27FC236}">
                <a16:creationId xmlns:a16="http://schemas.microsoft.com/office/drawing/2014/main" id="{F365B4E3-24D1-4950-939B-B6B2EE26B5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8705" y="4319262"/>
            <a:ext cx="2120281" cy="1384808"/>
          </a:xfrm>
          <a:prstGeom prst="rect">
            <a:avLst/>
          </a:prstGeom>
        </p:spPr>
      </p:pic>
      <p:pic>
        <p:nvPicPr>
          <p:cNvPr id="9" name="Picture 8" descr="A tree in the middle of a forest&#10;&#10;Description automatically generated">
            <a:extLst>
              <a:ext uri="{FF2B5EF4-FFF2-40B4-BE49-F238E27FC236}">
                <a16:creationId xmlns:a16="http://schemas.microsoft.com/office/drawing/2014/main" id="{5CD25708-E1BC-4544-B5BC-CB88784377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18060" y="-16203"/>
            <a:ext cx="4837937" cy="6858000"/>
          </a:xfrm>
          <a:prstGeom prst="rect">
            <a:avLst/>
          </a:prstGeom>
        </p:spPr>
      </p:pic>
      <p:cxnSp>
        <p:nvCxnSpPr>
          <p:cNvPr id="22" name="Straight Connector 21">
            <a:extLst>
              <a:ext uri="{FF2B5EF4-FFF2-40B4-BE49-F238E27FC236}">
                <a16:creationId xmlns:a16="http://schemas.microsoft.com/office/drawing/2014/main" id="{19EC90D2-7D7D-495C-AB30-CF7319724797}"/>
              </a:ext>
            </a:extLst>
          </p:cNvPr>
          <p:cNvCxnSpPr>
            <a:cxnSpLocks/>
          </p:cNvCxnSpPr>
          <p:nvPr/>
        </p:nvCxnSpPr>
        <p:spPr>
          <a:xfrm>
            <a:off x="8198668" y="1046148"/>
            <a:ext cx="0" cy="5801732"/>
          </a:xfrm>
          <a:prstGeom prst="line">
            <a:avLst/>
          </a:prstGeom>
          <a:ln w="38100">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A piece of food&#10;&#10;Description automatically generated">
            <a:extLst>
              <a:ext uri="{FF2B5EF4-FFF2-40B4-BE49-F238E27FC236}">
                <a16:creationId xmlns:a16="http://schemas.microsoft.com/office/drawing/2014/main" id="{38ABD95A-8B87-4D61-B9B6-B3F15FC574C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25256" y="1488409"/>
            <a:ext cx="2120281" cy="1367139"/>
          </a:xfrm>
          <a:prstGeom prst="rect">
            <a:avLst/>
          </a:prstGeom>
        </p:spPr>
      </p:pic>
      <p:sp>
        <p:nvSpPr>
          <p:cNvPr id="26" name="Rectangle 25">
            <a:extLst>
              <a:ext uri="{FF2B5EF4-FFF2-40B4-BE49-F238E27FC236}">
                <a16:creationId xmlns:a16="http://schemas.microsoft.com/office/drawing/2014/main" id="{9005A94A-EEA2-4D10-B2F2-D7D2B2A2C76C}"/>
              </a:ext>
            </a:extLst>
          </p:cNvPr>
          <p:cNvSpPr/>
          <p:nvPr/>
        </p:nvSpPr>
        <p:spPr>
          <a:xfrm rot="5400000" flipH="1">
            <a:off x="4009026" y="-3101149"/>
            <a:ext cx="123473" cy="8294593"/>
          </a:xfrm>
          <a:prstGeom prst="rect">
            <a:avLst/>
          </a:prstGeom>
          <a:solidFill>
            <a:schemeClr val="tx2">
              <a:lumMod val="75000"/>
            </a:schemeClr>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picture containing animal, hand, holding, bird&#10;&#10;Description automatically generated">
            <a:extLst>
              <a:ext uri="{FF2B5EF4-FFF2-40B4-BE49-F238E27FC236}">
                <a16:creationId xmlns:a16="http://schemas.microsoft.com/office/drawing/2014/main" id="{E6F330F6-4BCC-4FAE-B977-DBCAF64C31D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27874" y="4219908"/>
            <a:ext cx="1964299" cy="1473992"/>
          </a:xfrm>
          <a:prstGeom prst="rect">
            <a:avLst/>
          </a:prstGeom>
        </p:spPr>
      </p:pic>
      <p:sp>
        <p:nvSpPr>
          <p:cNvPr id="31" name="TextBox 30">
            <a:extLst>
              <a:ext uri="{FF2B5EF4-FFF2-40B4-BE49-F238E27FC236}">
                <a16:creationId xmlns:a16="http://schemas.microsoft.com/office/drawing/2014/main" id="{619FAE00-A671-4F17-B643-CCE96EAA80C9}"/>
              </a:ext>
            </a:extLst>
          </p:cNvPr>
          <p:cNvSpPr txBox="1"/>
          <p:nvPr/>
        </p:nvSpPr>
        <p:spPr>
          <a:xfrm>
            <a:off x="4603730" y="5797179"/>
            <a:ext cx="2510283" cy="830997"/>
          </a:xfrm>
          <a:prstGeom prst="rect">
            <a:avLst/>
          </a:prstGeom>
          <a:noFill/>
        </p:spPr>
        <p:txBody>
          <a:bodyPr wrap="square" rtlCol="0">
            <a:spAutoFit/>
          </a:bodyPr>
          <a:lstStyle/>
          <a:p>
            <a:pPr algn="ctr"/>
            <a:r>
              <a:rPr lang="en-US" sz="2400" dirty="0">
                <a:solidFill>
                  <a:srgbClr val="44546A"/>
                </a:solidFill>
                <a:latin typeface="Proxima Nova Light"/>
              </a:rPr>
              <a:t>Earth </a:t>
            </a:r>
          </a:p>
          <a:p>
            <a:pPr algn="ctr"/>
            <a:r>
              <a:rPr lang="en-US" sz="2400" dirty="0">
                <a:solidFill>
                  <a:srgbClr val="44546A"/>
                </a:solidFill>
                <a:latin typeface="Proxima Nova Light"/>
              </a:rPr>
              <a:t>Forest Floor</a:t>
            </a:r>
          </a:p>
        </p:txBody>
      </p:sp>
      <p:sp>
        <p:nvSpPr>
          <p:cNvPr id="32" name="TextBox 31">
            <a:extLst>
              <a:ext uri="{FF2B5EF4-FFF2-40B4-BE49-F238E27FC236}">
                <a16:creationId xmlns:a16="http://schemas.microsoft.com/office/drawing/2014/main" id="{B1D93B39-2F06-479C-AC3F-BCD1CCEC334D}"/>
              </a:ext>
            </a:extLst>
          </p:cNvPr>
          <p:cNvSpPr txBox="1"/>
          <p:nvPr/>
        </p:nvSpPr>
        <p:spPr>
          <a:xfrm>
            <a:off x="4452635" y="2982700"/>
            <a:ext cx="2510283" cy="461665"/>
          </a:xfrm>
          <a:prstGeom prst="rect">
            <a:avLst/>
          </a:prstGeom>
          <a:noFill/>
        </p:spPr>
        <p:txBody>
          <a:bodyPr wrap="square" rtlCol="0">
            <a:spAutoFit/>
          </a:bodyPr>
          <a:lstStyle/>
          <a:p>
            <a:pPr algn="ctr"/>
            <a:r>
              <a:rPr lang="en-US" sz="2400" dirty="0">
                <a:solidFill>
                  <a:srgbClr val="44546A"/>
                </a:solidFill>
                <a:latin typeface="Proxima Nova Light"/>
              </a:rPr>
              <a:t>Mushrooms</a:t>
            </a:r>
          </a:p>
        </p:txBody>
      </p:sp>
      <p:sp>
        <p:nvSpPr>
          <p:cNvPr id="33" name="TextBox 32">
            <a:extLst>
              <a:ext uri="{FF2B5EF4-FFF2-40B4-BE49-F238E27FC236}">
                <a16:creationId xmlns:a16="http://schemas.microsoft.com/office/drawing/2014/main" id="{705F131A-F870-4915-8076-2FED9DB6CD09}"/>
              </a:ext>
            </a:extLst>
          </p:cNvPr>
          <p:cNvSpPr txBox="1"/>
          <p:nvPr/>
        </p:nvSpPr>
        <p:spPr>
          <a:xfrm>
            <a:off x="948986" y="5889306"/>
            <a:ext cx="2510283" cy="461665"/>
          </a:xfrm>
          <a:prstGeom prst="rect">
            <a:avLst/>
          </a:prstGeom>
          <a:noFill/>
        </p:spPr>
        <p:txBody>
          <a:bodyPr wrap="square" rtlCol="0">
            <a:spAutoFit/>
          </a:bodyPr>
          <a:lstStyle/>
          <a:p>
            <a:pPr algn="ctr"/>
            <a:r>
              <a:rPr lang="en-US" sz="2400" dirty="0">
                <a:solidFill>
                  <a:srgbClr val="44546A"/>
                </a:solidFill>
                <a:latin typeface="Proxima Nova Light"/>
              </a:rPr>
              <a:t>Leather</a:t>
            </a:r>
          </a:p>
        </p:txBody>
      </p:sp>
    </p:spTree>
    <p:extLst>
      <p:ext uri="{BB962C8B-B14F-4D97-AF65-F5344CB8AC3E}">
        <p14:creationId xmlns:p14="http://schemas.microsoft.com/office/powerpoint/2010/main" val="37747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17815-4715-4CB0-B435-27CF1EC1B97A}"/>
              </a:ext>
            </a:extLst>
          </p:cNvPr>
          <p:cNvSpPr>
            <a:spLocks noGrp="1"/>
          </p:cNvSpPr>
          <p:nvPr>
            <p:ph type="title"/>
          </p:nvPr>
        </p:nvSpPr>
        <p:spPr>
          <a:xfrm>
            <a:off x="949416" y="336981"/>
            <a:ext cx="10515600" cy="2852737"/>
          </a:xfrm>
        </p:spPr>
        <p:txBody>
          <a:bodyPr>
            <a:normAutofit/>
          </a:bodyPr>
          <a:lstStyle/>
          <a:p>
            <a:pPr algn="ctr"/>
            <a:r>
              <a:rPr lang="en-US" sz="4800" spc="300" dirty="0">
                <a:solidFill>
                  <a:srgbClr val="44546A"/>
                </a:solidFill>
                <a:latin typeface="Proxima Nova Semibold"/>
              </a:rPr>
              <a:t>A GLOBAL PERSPECTIVE</a:t>
            </a:r>
          </a:p>
        </p:txBody>
      </p:sp>
      <p:sp>
        <p:nvSpPr>
          <p:cNvPr id="4" name="Rectangle 3">
            <a:extLst>
              <a:ext uri="{FF2B5EF4-FFF2-40B4-BE49-F238E27FC236}">
                <a16:creationId xmlns:a16="http://schemas.microsoft.com/office/drawing/2014/main" id="{217DAC2F-973E-4EDB-AE39-C3DBF124CEA7}"/>
              </a:ext>
            </a:extLst>
          </p:cNvPr>
          <p:cNvSpPr/>
          <p:nvPr/>
        </p:nvSpPr>
        <p:spPr>
          <a:xfrm>
            <a:off x="0" y="4963886"/>
            <a:ext cx="12192000" cy="1894114"/>
          </a:xfrm>
          <a:prstGeom prst="rect">
            <a:avLst/>
          </a:prstGeom>
          <a:solidFill>
            <a:srgbClr val="445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A22554A-5327-4E5E-ABCE-ABEB4C72E8AD}"/>
              </a:ext>
            </a:extLst>
          </p:cNvPr>
          <p:cNvSpPr/>
          <p:nvPr/>
        </p:nvSpPr>
        <p:spPr>
          <a:xfrm>
            <a:off x="0" y="7756"/>
            <a:ext cx="12192000" cy="658450"/>
          </a:xfrm>
          <a:prstGeom prst="rect">
            <a:avLst/>
          </a:prstGeom>
          <a:solidFill>
            <a:srgbClr val="445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9BA09A46-2BE2-4296-8A56-B60F93C51BC5}"/>
              </a:ext>
            </a:extLst>
          </p:cNvPr>
          <p:cNvCxnSpPr/>
          <p:nvPr/>
        </p:nvCxnSpPr>
        <p:spPr>
          <a:xfrm>
            <a:off x="2351314" y="3749040"/>
            <a:ext cx="7589520"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445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2">
            <a:extLst>
              <a:ext uri="{FF2B5EF4-FFF2-40B4-BE49-F238E27FC236}">
                <a16:creationId xmlns:a16="http://schemas.microsoft.com/office/drawing/2014/main" id="{1809254F-635A-154D-9300-3ECCA7BB940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9C3B8A-4D8C-BC4B-A12F-A84E40865F7A}"/>
              </a:ext>
            </a:extLst>
          </p:cNvPr>
          <p:cNvSpPr txBox="1">
            <a:spLocks/>
          </p:cNvSpPr>
          <p:nvPr/>
        </p:nvSpPr>
        <p:spPr>
          <a:xfrm>
            <a:off x="2032212" y="472459"/>
            <a:ext cx="3340354" cy="485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i="1" spc="300" dirty="0">
                <a:solidFill>
                  <a:schemeClr val="accent5">
                    <a:lumMod val="50000"/>
                  </a:schemeClr>
                </a:solidFill>
                <a:latin typeface="Proxima Nova" panose="02000506030000020004" pitchFamily="2" charset="0"/>
              </a:rPr>
              <a:t>UNITED STATES</a:t>
            </a:r>
          </a:p>
        </p:txBody>
      </p:sp>
      <p:sp>
        <p:nvSpPr>
          <p:cNvPr id="4" name="TextBox 3">
            <a:extLst>
              <a:ext uri="{FF2B5EF4-FFF2-40B4-BE49-F238E27FC236}">
                <a16:creationId xmlns:a16="http://schemas.microsoft.com/office/drawing/2014/main" id="{37E582EE-B971-8347-9534-A77DCFD79A18}"/>
              </a:ext>
            </a:extLst>
          </p:cNvPr>
          <p:cNvSpPr txBox="1"/>
          <p:nvPr/>
        </p:nvSpPr>
        <p:spPr>
          <a:xfrm>
            <a:off x="485252" y="263442"/>
            <a:ext cx="1380865" cy="677108"/>
          </a:xfrm>
          <a:prstGeom prst="rect">
            <a:avLst/>
          </a:prstGeom>
          <a:noFill/>
        </p:spPr>
        <p:txBody>
          <a:bodyPr wrap="square" rtlCol="0" anchor="t">
            <a:spAutoFit/>
          </a:bodyPr>
          <a:lstStyle/>
          <a:p>
            <a:r>
              <a:rPr lang="en-US" sz="3800" b="0" i="0" spc="300" dirty="0">
                <a:solidFill>
                  <a:schemeClr val="accent1">
                    <a:lumMod val="50000"/>
                  </a:schemeClr>
                </a:solidFill>
                <a:latin typeface="Proxima Nova Light" panose="02000506030000020004" pitchFamily="2" charset="0"/>
              </a:rPr>
              <a:t>MAP</a:t>
            </a:r>
            <a:endParaRPr lang="en-US" sz="3800" b="0" i="0" dirty="0">
              <a:solidFill>
                <a:schemeClr val="accent1">
                  <a:lumMod val="50000"/>
                </a:schemeClr>
              </a:solidFill>
              <a:latin typeface="Proxima Nova Thin" panose="02000506030000020004" pitchFamily="2" charset="77"/>
            </a:endParaRPr>
          </a:p>
        </p:txBody>
      </p:sp>
      <p:cxnSp>
        <p:nvCxnSpPr>
          <p:cNvPr id="5" name="Straight Connector 4">
            <a:extLst>
              <a:ext uri="{FF2B5EF4-FFF2-40B4-BE49-F238E27FC236}">
                <a16:creationId xmlns:a16="http://schemas.microsoft.com/office/drawing/2014/main" id="{43B105BF-D6D1-534D-98AC-00BAB66C8ED0}"/>
              </a:ext>
            </a:extLst>
          </p:cNvPr>
          <p:cNvCxnSpPr/>
          <p:nvPr/>
        </p:nvCxnSpPr>
        <p:spPr>
          <a:xfrm>
            <a:off x="1824325" y="366083"/>
            <a:ext cx="0" cy="538609"/>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D23B8436-5FA5-5F45-A33A-3BD1E98ED0C3}"/>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8" name="Picture 7">
            <a:extLst>
              <a:ext uri="{FF2B5EF4-FFF2-40B4-BE49-F238E27FC236}">
                <a16:creationId xmlns:a16="http://schemas.microsoft.com/office/drawing/2014/main" id="{69D1E1E2-F73D-1D49-B683-51F1FAA3C28F}"/>
              </a:ext>
            </a:extLst>
          </p:cNvPr>
          <p:cNvPicPr>
            <a:picLocks noChangeAspect="1"/>
          </p:cNvPicPr>
          <p:nvPr/>
        </p:nvPicPr>
        <p:blipFill>
          <a:blip r:embed="rId4"/>
          <a:stretch>
            <a:fillRect/>
          </a:stretch>
        </p:blipFill>
        <p:spPr>
          <a:xfrm>
            <a:off x="11444141" y="-37709"/>
            <a:ext cx="763571" cy="621511"/>
          </a:xfrm>
          <a:prstGeom prst="rect">
            <a:avLst/>
          </a:prstGeom>
        </p:spPr>
      </p:pic>
    </p:spTree>
    <p:extLst>
      <p:ext uri="{BB962C8B-B14F-4D97-AF65-F5344CB8AC3E}">
        <p14:creationId xmlns:p14="http://schemas.microsoft.com/office/powerpoint/2010/main" val="3619846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C3B8A-4D8C-BC4B-A12F-A84E40865F7A}"/>
              </a:ext>
            </a:extLst>
          </p:cNvPr>
          <p:cNvSpPr txBox="1">
            <a:spLocks/>
          </p:cNvSpPr>
          <p:nvPr/>
        </p:nvSpPr>
        <p:spPr>
          <a:xfrm>
            <a:off x="2046881" y="432069"/>
            <a:ext cx="3340354" cy="485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i="1" dirty="0">
                <a:solidFill>
                  <a:schemeClr val="accent2">
                    <a:lumMod val="75000"/>
                  </a:schemeClr>
                </a:solidFill>
                <a:latin typeface="Proxima Nova" panose="02000506030000020004" pitchFamily="2" charset="0"/>
              </a:rPr>
              <a:t>Napa Valley</a:t>
            </a:r>
          </a:p>
        </p:txBody>
      </p:sp>
      <p:sp>
        <p:nvSpPr>
          <p:cNvPr id="3" name="Text Placeholder 4">
            <a:extLst>
              <a:ext uri="{FF2B5EF4-FFF2-40B4-BE49-F238E27FC236}">
                <a16:creationId xmlns:a16="http://schemas.microsoft.com/office/drawing/2014/main" id="{99C0B015-FCBA-AE4E-8226-B0BD75F13ADE}"/>
              </a:ext>
            </a:extLst>
          </p:cNvPr>
          <p:cNvSpPr txBox="1">
            <a:spLocks/>
          </p:cNvSpPr>
          <p:nvPr/>
        </p:nvSpPr>
        <p:spPr>
          <a:xfrm>
            <a:off x="429208" y="1690871"/>
            <a:ext cx="4982547" cy="47462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9725" indent="-339725">
              <a:lnSpc>
                <a:spcPct val="100000"/>
              </a:lnSpc>
              <a:buFont typeface="Arial" panose="020B0604020202020204" pitchFamily="34" charset="0"/>
              <a:buChar char="•"/>
            </a:pPr>
            <a:r>
              <a:rPr lang="en-US" dirty="0">
                <a:solidFill>
                  <a:srgbClr val="44546A"/>
                </a:solidFill>
                <a:latin typeface="Proxima Nova Light" panose="02000506030000020004"/>
              </a:rPr>
              <a:t>Between Mayacamas and </a:t>
            </a:r>
            <a:r>
              <a:rPr lang="en-US" dirty="0" err="1">
                <a:solidFill>
                  <a:srgbClr val="44546A"/>
                </a:solidFill>
                <a:latin typeface="Proxima Nova Light" panose="02000506030000020004"/>
              </a:rPr>
              <a:t>Vaca</a:t>
            </a:r>
            <a:r>
              <a:rPr lang="en-US" dirty="0">
                <a:solidFill>
                  <a:srgbClr val="44546A"/>
                </a:solidFill>
                <a:latin typeface="Proxima Nova Light" panose="02000506030000020004"/>
              </a:rPr>
              <a:t> Mountains</a:t>
            </a:r>
          </a:p>
          <a:p>
            <a:pPr marL="339725" indent="-339725">
              <a:lnSpc>
                <a:spcPct val="100000"/>
              </a:lnSpc>
              <a:buFont typeface="Arial" panose="020B0604020202020204" pitchFamily="34" charset="0"/>
              <a:buChar char="•"/>
            </a:pPr>
            <a:r>
              <a:rPr lang="en-US" dirty="0">
                <a:solidFill>
                  <a:srgbClr val="44546A"/>
                </a:solidFill>
                <a:latin typeface="Proxima Nova Light" panose="02000506030000020004"/>
              </a:rPr>
              <a:t>30 miles long, 5 miles wide</a:t>
            </a:r>
          </a:p>
          <a:p>
            <a:pPr marL="339725" indent="-339725">
              <a:lnSpc>
                <a:spcPct val="100000"/>
              </a:lnSpc>
              <a:buFont typeface="Arial" panose="020B0604020202020204" pitchFamily="34" charset="0"/>
              <a:buChar char="•"/>
            </a:pPr>
            <a:r>
              <a:rPr lang="en-US" dirty="0">
                <a:solidFill>
                  <a:srgbClr val="44546A"/>
                </a:solidFill>
                <a:latin typeface="Proxima Nova Light" panose="02000506030000020004"/>
              </a:rPr>
              <a:t>16 Nested AVAs</a:t>
            </a:r>
          </a:p>
          <a:p>
            <a:pPr marL="339725" indent="-339725">
              <a:lnSpc>
                <a:spcPct val="100000"/>
              </a:lnSpc>
              <a:buFont typeface="Arial" panose="020B0604020202020204" pitchFamily="34" charset="0"/>
              <a:buChar char="•"/>
            </a:pPr>
            <a:r>
              <a:rPr lang="en-US" dirty="0">
                <a:solidFill>
                  <a:srgbClr val="44546A"/>
                </a:solidFill>
                <a:latin typeface="Proxima Nova Light" panose="02000506030000020004"/>
              </a:rPr>
              <a:t>Known for exceptional wines</a:t>
            </a:r>
          </a:p>
        </p:txBody>
      </p:sp>
      <p:sp>
        <p:nvSpPr>
          <p:cNvPr id="4" name="TextBox 3">
            <a:extLst>
              <a:ext uri="{FF2B5EF4-FFF2-40B4-BE49-F238E27FC236}">
                <a16:creationId xmlns:a16="http://schemas.microsoft.com/office/drawing/2014/main" id="{37E582EE-B971-8347-9534-A77DCFD79A18}"/>
              </a:ext>
            </a:extLst>
          </p:cNvPr>
          <p:cNvSpPr txBox="1"/>
          <p:nvPr/>
        </p:nvSpPr>
        <p:spPr>
          <a:xfrm>
            <a:off x="485252" y="263442"/>
            <a:ext cx="1380865" cy="646331"/>
          </a:xfrm>
          <a:prstGeom prst="rect">
            <a:avLst/>
          </a:prstGeom>
          <a:noFill/>
        </p:spPr>
        <p:txBody>
          <a:bodyPr wrap="square" rtlCol="0" anchor="t">
            <a:spAutoFit/>
          </a:bodyPr>
          <a:lstStyle/>
          <a:p>
            <a:r>
              <a:rPr lang="en-US" sz="3600" b="0" i="0" spc="300" dirty="0">
                <a:solidFill>
                  <a:schemeClr val="tx2">
                    <a:lumMod val="75000"/>
                  </a:schemeClr>
                </a:solidFill>
                <a:latin typeface="Proxima Nova Light" panose="02000506030000020004" pitchFamily="2" charset="0"/>
              </a:rPr>
              <a:t>MAP</a:t>
            </a:r>
            <a:endParaRPr lang="en-US" sz="3600" b="0" i="0" dirty="0">
              <a:solidFill>
                <a:schemeClr val="tx2">
                  <a:lumMod val="75000"/>
                </a:schemeClr>
              </a:solidFill>
              <a:latin typeface="Proxima Nova Thin" panose="02000506030000020004" pitchFamily="2" charset="77"/>
            </a:endParaRPr>
          </a:p>
        </p:txBody>
      </p:sp>
      <p:cxnSp>
        <p:nvCxnSpPr>
          <p:cNvPr id="5" name="Straight Connector 4">
            <a:extLst>
              <a:ext uri="{FF2B5EF4-FFF2-40B4-BE49-F238E27FC236}">
                <a16:creationId xmlns:a16="http://schemas.microsoft.com/office/drawing/2014/main" id="{43B105BF-D6D1-534D-98AC-00BAB66C8ED0}"/>
              </a:ext>
            </a:extLst>
          </p:cNvPr>
          <p:cNvCxnSpPr/>
          <p:nvPr/>
        </p:nvCxnSpPr>
        <p:spPr>
          <a:xfrm>
            <a:off x="1866857" y="366083"/>
            <a:ext cx="0" cy="538609"/>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D23B8436-5FA5-5F45-A33A-3BD1E98ED0C3}"/>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7" name="Picture 6">
            <a:extLst>
              <a:ext uri="{FF2B5EF4-FFF2-40B4-BE49-F238E27FC236}">
                <a16:creationId xmlns:a16="http://schemas.microsoft.com/office/drawing/2014/main" id="{95A36E94-2F00-E648-9B0D-E39F4C5FACAD}"/>
              </a:ext>
            </a:extLst>
          </p:cNvPr>
          <p:cNvPicPr>
            <a:picLocks noChangeAspect="1"/>
          </p:cNvPicPr>
          <p:nvPr/>
        </p:nvPicPr>
        <p:blipFill>
          <a:blip r:embed="rId3"/>
          <a:stretch>
            <a:fillRect/>
          </a:stretch>
        </p:blipFill>
        <p:spPr>
          <a:xfrm>
            <a:off x="11444141" y="-37709"/>
            <a:ext cx="763571" cy="621511"/>
          </a:xfrm>
          <a:prstGeom prst="rect">
            <a:avLst/>
          </a:prstGeom>
        </p:spPr>
      </p:pic>
      <p:pic>
        <p:nvPicPr>
          <p:cNvPr id="9" name="Content Placeholder 6" descr="A close up of a map&#10;&#10;Description automatically generated">
            <a:extLst>
              <a:ext uri="{FF2B5EF4-FFF2-40B4-BE49-F238E27FC236}">
                <a16:creationId xmlns:a16="http://schemas.microsoft.com/office/drawing/2014/main" id="{96CF70F7-0665-45ED-843D-3E2042DB4BE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10635" y="93755"/>
            <a:ext cx="4933506" cy="6406359"/>
          </a:xfrm>
          <a:prstGeom prst="rect">
            <a:avLst/>
          </a:prstGeom>
        </p:spPr>
      </p:pic>
      <p:cxnSp>
        <p:nvCxnSpPr>
          <p:cNvPr id="10" name="Straight Connector 9">
            <a:extLst>
              <a:ext uri="{FF2B5EF4-FFF2-40B4-BE49-F238E27FC236}">
                <a16:creationId xmlns:a16="http://schemas.microsoft.com/office/drawing/2014/main" id="{A1A00257-D91A-4CF4-8358-36B6D0BEEECD}"/>
              </a:ext>
            </a:extLst>
          </p:cNvPr>
          <p:cNvCxnSpPr>
            <a:cxnSpLocks/>
          </p:cNvCxnSpPr>
          <p:nvPr/>
        </p:nvCxnSpPr>
        <p:spPr>
          <a:xfrm flipH="1">
            <a:off x="5844928" y="296"/>
            <a:ext cx="12058" cy="6857704"/>
          </a:xfrm>
          <a:prstGeom prst="line">
            <a:avLst/>
          </a:prstGeom>
          <a:ln w="3810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3626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yellow flower in a field&#10;&#10;Description automatically generated">
            <a:extLst>
              <a:ext uri="{FF2B5EF4-FFF2-40B4-BE49-F238E27FC236}">
                <a16:creationId xmlns:a16="http://schemas.microsoft.com/office/drawing/2014/main" id="{7CA15E51-BE4F-49C4-AF13-095609A97FD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9601" y="825051"/>
            <a:ext cx="12315212" cy="3710601"/>
          </a:xfrm>
          <a:prstGeom prst="rect">
            <a:avLst/>
          </a:prstGeom>
        </p:spPr>
      </p:pic>
      <p:sp>
        <p:nvSpPr>
          <p:cNvPr id="5" name="Rectangle 4">
            <a:extLst>
              <a:ext uri="{FF2B5EF4-FFF2-40B4-BE49-F238E27FC236}">
                <a16:creationId xmlns:a16="http://schemas.microsoft.com/office/drawing/2014/main" id="{DE072AC6-BD70-4C8E-9843-5CC8E3E59D47}"/>
              </a:ext>
            </a:extLst>
          </p:cNvPr>
          <p:cNvSpPr/>
          <p:nvPr/>
        </p:nvSpPr>
        <p:spPr>
          <a:xfrm>
            <a:off x="-84666" y="4562497"/>
            <a:ext cx="12276665" cy="228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Lt"/>
            </a:endParaRPr>
          </a:p>
        </p:txBody>
      </p:sp>
      <p:cxnSp>
        <p:nvCxnSpPr>
          <p:cNvPr id="12" name="Straight Connector 11">
            <a:extLst>
              <a:ext uri="{FF2B5EF4-FFF2-40B4-BE49-F238E27FC236}">
                <a16:creationId xmlns:a16="http://schemas.microsoft.com/office/drawing/2014/main" id="{1A5F16B8-3118-A946-91D2-D7B451C6542E}"/>
              </a:ext>
            </a:extLst>
          </p:cNvPr>
          <p:cNvCxnSpPr>
            <a:cxnSpLocks/>
          </p:cNvCxnSpPr>
          <p:nvPr/>
        </p:nvCxnSpPr>
        <p:spPr>
          <a:xfrm>
            <a:off x="-27309" y="4549967"/>
            <a:ext cx="12166226" cy="0"/>
          </a:xfrm>
          <a:prstGeom prst="line">
            <a:avLst/>
          </a:prstGeom>
          <a:ln>
            <a:noFill/>
          </a:ln>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AD485790-CC05-9E44-815F-8945C2B92D20}"/>
              </a:ext>
            </a:extLst>
          </p:cNvPr>
          <p:cNvSpPr/>
          <p:nvPr/>
        </p:nvSpPr>
        <p:spPr>
          <a:xfrm>
            <a:off x="-84666" y="4508781"/>
            <a:ext cx="12361333" cy="10075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493"/>
              </a:solidFill>
            </a:endParaRPr>
          </a:p>
        </p:txBody>
      </p:sp>
      <p:sp>
        <p:nvSpPr>
          <p:cNvPr id="51" name="Rectangle: Rounded Corners 50">
            <a:extLst>
              <a:ext uri="{FF2B5EF4-FFF2-40B4-BE49-F238E27FC236}">
                <a16:creationId xmlns:a16="http://schemas.microsoft.com/office/drawing/2014/main" id="{AD600500-30A1-49D1-97FE-0A644AF24C3B}"/>
              </a:ext>
            </a:extLst>
          </p:cNvPr>
          <p:cNvSpPr/>
          <p:nvPr/>
        </p:nvSpPr>
        <p:spPr>
          <a:xfrm>
            <a:off x="1242926" y="4171512"/>
            <a:ext cx="1723263" cy="769441"/>
          </a:xfrm>
          <a:prstGeom prst="roundRect">
            <a:avLst/>
          </a:prstGeom>
          <a:solidFill>
            <a:schemeClr val="accent2">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Light"/>
              </a:rPr>
              <a:t>The Early Years </a:t>
            </a:r>
          </a:p>
        </p:txBody>
      </p:sp>
      <p:sp>
        <p:nvSpPr>
          <p:cNvPr id="56" name="Rectangle: Rounded Corners 55">
            <a:extLst>
              <a:ext uri="{FF2B5EF4-FFF2-40B4-BE49-F238E27FC236}">
                <a16:creationId xmlns:a16="http://schemas.microsoft.com/office/drawing/2014/main" id="{8773D0CF-F4CC-49FB-8F76-E6A4574E9CA6}"/>
              </a:ext>
            </a:extLst>
          </p:cNvPr>
          <p:cNvSpPr/>
          <p:nvPr/>
        </p:nvSpPr>
        <p:spPr>
          <a:xfrm>
            <a:off x="5234369" y="4159238"/>
            <a:ext cx="1723263" cy="812783"/>
          </a:xfrm>
          <a:prstGeom prst="roundRect">
            <a:avLst/>
          </a:prstGeom>
          <a:solidFill>
            <a:schemeClr val="accent2">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Light"/>
              </a:rPr>
              <a:t>A Turning Point</a:t>
            </a:r>
          </a:p>
        </p:txBody>
      </p:sp>
      <p:sp>
        <p:nvSpPr>
          <p:cNvPr id="66" name="Rectangle: Rounded Corners 65">
            <a:extLst>
              <a:ext uri="{FF2B5EF4-FFF2-40B4-BE49-F238E27FC236}">
                <a16:creationId xmlns:a16="http://schemas.microsoft.com/office/drawing/2014/main" id="{D89D6897-56C0-46D3-B14D-D9F9F7AC8F7A}"/>
              </a:ext>
            </a:extLst>
          </p:cNvPr>
          <p:cNvSpPr/>
          <p:nvPr/>
        </p:nvSpPr>
        <p:spPr>
          <a:xfrm>
            <a:off x="9363079" y="4143575"/>
            <a:ext cx="1723263" cy="812783"/>
          </a:xfrm>
          <a:prstGeom prst="roundRect">
            <a:avLst/>
          </a:prstGeom>
          <a:solidFill>
            <a:schemeClr val="accent2">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Light"/>
              </a:rPr>
              <a:t>Modern History</a:t>
            </a:r>
          </a:p>
        </p:txBody>
      </p:sp>
      <p:sp>
        <p:nvSpPr>
          <p:cNvPr id="14" name="Rectangle 13">
            <a:extLst>
              <a:ext uri="{FF2B5EF4-FFF2-40B4-BE49-F238E27FC236}">
                <a16:creationId xmlns:a16="http://schemas.microsoft.com/office/drawing/2014/main" id="{42892FBE-251F-234A-8149-38F127455B2A}"/>
              </a:ext>
            </a:extLst>
          </p:cNvPr>
          <p:cNvSpPr/>
          <p:nvPr/>
        </p:nvSpPr>
        <p:spPr>
          <a:xfrm>
            <a:off x="-89601" y="-5946"/>
            <a:ext cx="12281601" cy="8309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26CDB94-1B00-524F-834E-B0E2595C897B}"/>
              </a:ext>
            </a:extLst>
          </p:cNvPr>
          <p:cNvSpPr txBox="1"/>
          <p:nvPr/>
        </p:nvSpPr>
        <p:spPr>
          <a:xfrm>
            <a:off x="-320449" y="70998"/>
            <a:ext cx="3304937" cy="646331"/>
          </a:xfrm>
          <a:prstGeom prst="rect">
            <a:avLst/>
          </a:prstGeom>
          <a:noFill/>
        </p:spPr>
        <p:txBody>
          <a:bodyPr wrap="square" rtlCol="0">
            <a:spAutoFit/>
          </a:bodyPr>
          <a:lstStyle/>
          <a:p>
            <a:pPr algn="ctr"/>
            <a:r>
              <a:rPr lang="en-US" sz="3600" spc="300" dirty="0">
                <a:solidFill>
                  <a:schemeClr val="tx2">
                    <a:lumMod val="75000"/>
                  </a:schemeClr>
                </a:solidFill>
                <a:latin typeface="Proxima Nova Semibold"/>
              </a:rPr>
              <a:t>HISTORY</a:t>
            </a:r>
          </a:p>
        </p:txBody>
      </p:sp>
      <p:cxnSp>
        <p:nvCxnSpPr>
          <p:cNvPr id="15" name="Straight Connector 14">
            <a:extLst>
              <a:ext uri="{FF2B5EF4-FFF2-40B4-BE49-F238E27FC236}">
                <a16:creationId xmlns:a16="http://schemas.microsoft.com/office/drawing/2014/main" id="{52A5B3B8-CF0C-4BDE-9F34-A481BFDD1218}"/>
              </a:ext>
            </a:extLst>
          </p:cNvPr>
          <p:cNvCxnSpPr/>
          <p:nvPr/>
        </p:nvCxnSpPr>
        <p:spPr>
          <a:xfrm>
            <a:off x="2533575" y="113072"/>
            <a:ext cx="0" cy="538609"/>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AFD45E50-7977-4020-AC68-D8206EC12CFA}"/>
              </a:ext>
            </a:extLst>
          </p:cNvPr>
          <p:cNvSpPr txBox="1">
            <a:spLocks/>
          </p:cNvSpPr>
          <p:nvPr/>
        </p:nvSpPr>
        <p:spPr>
          <a:xfrm>
            <a:off x="2620569" y="237188"/>
            <a:ext cx="3768239" cy="6147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spc="3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2">
                    <a:lumMod val="75000"/>
                  </a:schemeClr>
                </a:solidFill>
                <a:latin typeface="Proxima Nova" panose="02000506030000020004" pitchFamily="2" charset="0"/>
              </a:rPr>
              <a:t>Napa Valley</a:t>
            </a:r>
          </a:p>
        </p:txBody>
      </p:sp>
      <p:sp>
        <p:nvSpPr>
          <p:cNvPr id="17" name="Content Placeholder 4">
            <a:extLst>
              <a:ext uri="{FF2B5EF4-FFF2-40B4-BE49-F238E27FC236}">
                <a16:creationId xmlns:a16="http://schemas.microsoft.com/office/drawing/2014/main" id="{20D61891-7713-457F-BC94-2B9F58B24587}"/>
              </a:ext>
            </a:extLst>
          </p:cNvPr>
          <p:cNvSpPr txBox="1">
            <a:spLocks/>
          </p:cNvSpPr>
          <p:nvPr/>
        </p:nvSpPr>
        <p:spPr>
          <a:xfrm>
            <a:off x="585586" y="5211743"/>
            <a:ext cx="3247379" cy="9588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rgbClr val="44546A"/>
                </a:solidFill>
                <a:latin typeface="Proxima Nova Light"/>
              </a:rPr>
              <a:t>George Calvert </a:t>
            </a:r>
            <a:r>
              <a:rPr lang="en-US" dirty="0" err="1">
                <a:solidFill>
                  <a:srgbClr val="44546A"/>
                </a:solidFill>
                <a:latin typeface="Proxima Nova Light"/>
              </a:rPr>
              <a:t>Yount</a:t>
            </a:r>
            <a:r>
              <a:rPr lang="en-US" dirty="0">
                <a:solidFill>
                  <a:srgbClr val="44546A"/>
                </a:solidFill>
                <a:latin typeface="Proxima Nova Light"/>
              </a:rPr>
              <a:t> plants 1</a:t>
            </a:r>
            <a:r>
              <a:rPr lang="en-US" baseline="30000" dirty="0">
                <a:solidFill>
                  <a:srgbClr val="44546A"/>
                </a:solidFill>
                <a:latin typeface="Proxima Nova Light"/>
              </a:rPr>
              <a:t>st</a:t>
            </a:r>
            <a:r>
              <a:rPr lang="en-US" dirty="0">
                <a:solidFill>
                  <a:srgbClr val="44546A"/>
                </a:solidFill>
                <a:latin typeface="Proxima Nova Light"/>
              </a:rPr>
              <a:t> commercial grapes</a:t>
            </a:r>
          </a:p>
          <a:p>
            <a:pPr marL="285750" indent="-285750">
              <a:buFont typeface="Arial" panose="020B0604020202020204" pitchFamily="34" charset="0"/>
              <a:buChar char="•"/>
            </a:pPr>
            <a:r>
              <a:rPr lang="en-US" dirty="0">
                <a:solidFill>
                  <a:srgbClr val="44546A"/>
                </a:solidFill>
                <a:latin typeface="Proxima Nova Light"/>
              </a:rPr>
              <a:t>Europeans arrive</a:t>
            </a:r>
          </a:p>
          <a:p>
            <a:pPr marL="285750" indent="-285750">
              <a:buFont typeface="Arial" panose="020B0604020202020204" pitchFamily="34" charset="0"/>
              <a:buChar char="•"/>
            </a:pPr>
            <a:r>
              <a:rPr lang="en-US" dirty="0">
                <a:solidFill>
                  <a:srgbClr val="44546A"/>
                </a:solidFill>
                <a:latin typeface="Proxima Nova Light"/>
              </a:rPr>
              <a:t>Prohibition decimates Napa</a:t>
            </a:r>
          </a:p>
        </p:txBody>
      </p:sp>
      <p:sp>
        <p:nvSpPr>
          <p:cNvPr id="18" name="Content Placeholder 6">
            <a:extLst>
              <a:ext uri="{FF2B5EF4-FFF2-40B4-BE49-F238E27FC236}">
                <a16:creationId xmlns:a16="http://schemas.microsoft.com/office/drawing/2014/main" id="{7FA3086B-E4E0-4982-85AF-AFA46EF0DD9B}"/>
              </a:ext>
            </a:extLst>
          </p:cNvPr>
          <p:cNvSpPr txBox="1">
            <a:spLocks/>
          </p:cNvSpPr>
          <p:nvPr/>
        </p:nvSpPr>
        <p:spPr>
          <a:xfrm>
            <a:off x="4540898" y="5211743"/>
            <a:ext cx="4024312" cy="137903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rgbClr val="44546A"/>
                </a:solidFill>
                <a:latin typeface="Proxima Nova Light"/>
              </a:rPr>
              <a:t>Andre Tchelistcheff arrives</a:t>
            </a:r>
          </a:p>
          <a:p>
            <a:pPr marL="285750" indent="-285750">
              <a:buFont typeface="Arial" panose="020B0604020202020204" pitchFamily="34" charset="0"/>
              <a:buChar char="•"/>
            </a:pPr>
            <a:r>
              <a:rPr lang="en-US" dirty="0">
                <a:solidFill>
                  <a:srgbClr val="44546A"/>
                </a:solidFill>
                <a:latin typeface="Proxima Nova Light"/>
              </a:rPr>
              <a:t>Napa Valley Vintners</a:t>
            </a:r>
          </a:p>
          <a:p>
            <a:pPr marL="285750" indent="-285750">
              <a:buFont typeface="Arial" panose="020B0604020202020204" pitchFamily="34" charset="0"/>
              <a:buChar char="•"/>
            </a:pPr>
            <a:r>
              <a:rPr lang="en-US" dirty="0">
                <a:solidFill>
                  <a:srgbClr val="44546A"/>
                </a:solidFill>
                <a:latin typeface="Proxima Nova Light"/>
              </a:rPr>
              <a:t>Robert Mondavi builds winery</a:t>
            </a:r>
          </a:p>
          <a:p>
            <a:pPr marL="285750" indent="-285750">
              <a:buFont typeface="Arial" panose="020B0604020202020204" pitchFamily="34" charset="0"/>
              <a:buChar char="•"/>
            </a:pPr>
            <a:r>
              <a:rPr lang="en-US" dirty="0">
                <a:solidFill>
                  <a:srgbClr val="44546A"/>
                </a:solidFill>
                <a:latin typeface="Proxima Nova Light"/>
              </a:rPr>
              <a:t>Ag Preserve</a:t>
            </a:r>
          </a:p>
          <a:p>
            <a:pPr marL="285750" indent="-285750">
              <a:lnSpc>
                <a:spcPct val="100000"/>
              </a:lnSpc>
              <a:buFont typeface="Arial" panose="020B0604020202020204" pitchFamily="34" charset="0"/>
              <a:buChar char="•"/>
            </a:pPr>
            <a:endParaRPr lang="en-US" dirty="0">
              <a:solidFill>
                <a:srgbClr val="44546A"/>
              </a:solidFill>
              <a:latin typeface="Proxima Nova Light"/>
            </a:endParaRPr>
          </a:p>
        </p:txBody>
      </p:sp>
      <p:sp>
        <p:nvSpPr>
          <p:cNvPr id="20" name="Content Placeholder 6">
            <a:extLst>
              <a:ext uri="{FF2B5EF4-FFF2-40B4-BE49-F238E27FC236}">
                <a16:creationId xmlns:a16="http://schemas.microsoft.com/office/drawing/2014/main" id="{2B3FFA26-BE95-40C6-AFD5-56864CE6C65A}"/>
              </a:ext>
            </a:extLst>
          </p:cNvPr>
          <p:cNvSpPr txBox="1">
            <a:spLocks/>
          </p:cNvSpPr>
          <p:nvPr/>
        </p:nvSpPr>
        <p:spPr>
          <a:xfrm>
            <a:off x="8678845" y="5211743"/>
            <a:ext cx="4024312" cy="137903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dirty="0">
                <a:solidFill>
                  <a:srgbClr val="44546A"/>
                </a:solidFill>
                <a:latin typeface="Proxima Nova Light"/>
              </a:rPr>
              <a:t>1976 Judgement of Paris</a:t>
            </a:r>
          </a:p>
          <a:p>
            <a:pPr marL="285750" indent="-285750">
              <a:lnSpc>
                <a:spcPct val="100000"/>
              </a:lnSpc>
              <a:buFont typeface="Arial" panose="020B0604020202020204" pitchFamily="34" charset="0"/>
              <a:buChar char="•"/>
            </a:pPr>
            <a:r>
              <a:rPr lang="en-US" dirty="0">
                <a:solidFill>
                  <a:srgbClr val="44546A"/>
                </a:solidFill>
                <a:latin typeface="Proxima Nova Light"/>
              </a:rPr>
              <a:t>Napa Valley becomes an AVA</a:t>
            </a:r>
          </a:p>
          <a:p>
            <a:pPr marL="285750" indent="-285750">
              <a:lnSpc>
                <a:spcPct val="100000"/>
              </a:lnSpc>
              <a:buFont typeface="Arial" panose="020B0604020202020204" pitchFamily="34" charset="0"/>
              <a:buChar char="•"/>
            </a:pPr>
            <a:r>
              <a:rPr lang="en-US" dirty="0">
                <a:solidFill>
                  <a:srgbClr val="44546A"/>
                </a:solidFill>
                <a:latin typeface="Proxima Nova Light"/>
              </a:rPr>
              <a:t>100 Pt. </a:t>
            </a:r>
            <a:r>
              <a:rPr lang="en-US" dirty="0" err="1">
                <a:solidFill>
                  <a:srgbClr val="44546A"/>
                </a:solidFill>
                <a:latin typeface="Proxima Nova Light"/>
              </a:rPr>
              <a:t>Groth</a:t>
            </a:r>
            <a:r>
              <a:rPr lang="en-US" dirty="0">
                <a:solidFill>
                  <a:srgbClr val="44546A"/>
                </a:solidFill>
                <a:latin typeface="Proxima Nova Light"/>
              </a:rPr>
              <a:t> CS Reserve </a:t>
            </a:r>
          </a:p>
          <a:p>
            <a:pPr marL="285750" indent="-285750">
              <a:lnSpc>
                <a:spcPct val="100000"/>
              </a:lnSpc>
              <a:buFont typeface="Arial" panose="020B0604020202020204" pitchFamily="34" charset="0"/>
              <a:buChar char="•"/>
            </a:pPr>
            <a:r>
              <a:rPr lang="en-US" dirty="0">
                <a:solidFill>
                  <a:srgbClr val="44546A"/>
                </a:solidFill>
                <a:latin typeface="Proxima Nova Light"/>
              </a:rPr>
              <a:t>Cult Cabs take hold</a:t>
            </a:r>
          </a:p>
        </p:txBody>
      </p:sp>
      <p:pic>
        <p:nvPicPr>
          <p:cNvPr id="24" name="Picture 23">
            <a:extLst>
              <a:ext uri="{FF2B5EF4-FFF2-40B4-BE49-F238E27FC236}">
                <a16:creationId xmlns:a16="http://schemas.microsoft.com/office/drawing/2014/main" id="{B037E071-0897-4EFA-A4A9-52F2A41AA2C2}"/>
              </a:ext>
            </a:extLst>
          </p:cNvPr>
          <p:cNvPicPr>
            <a:picLocks noChangeAspect="1"/>
          </p:cNvPicPr>
          <p:nvPr/>
        </p:nvPicPr>
        <p:blipFill>
          <a:blip r:embed="rId4"/>
          <a:stretch>
            <a:fillRect/>
          </a:stretch>
        </p:blipFill>
        <p:spPr>
          <a:xfrm>
            <a:off x="11444141" y="-37709"/>
            <a:ext cx="763571" cy="621511"/>
          </a:xfrm>
          <a:prstGeom prst="rect">
            <a:avLst/>
          </a:prstGeom>
        </p:spPr>
      </p:pic>
    </p:spTree>
    <p:extLst>
      <p:ext uri="{BB962C8B-B14F-4D97-AF65-F5344CB8AC3E}">
        <p14:creationId xmlns:p14="http://schemas.microsoft.com/office/powerpoint/2010/main" val="3776171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2B983E-6AA4-5241-B81A-2CB6121EB16E}"/>
              </a:ext>
            </a:extLst>
          </p:cNvPr>
          <p:cNvSpPr txBox="1">
            <a:spLocks/>
          </p:cNvSpPr>
          <p:nvPr/>
        </p:nvSpPr>
        <p:spPr>
          <a:xfrm>
            <a:off x="265041" y="162535"/>
            <a:ext cx="1264029" cy="6592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n-US" sz="4000" b="1" cap="small" dirty="0">
              <a:solidFill>
                <a:schemeClr val="bg1"/>
              </a:solidFill>
            </a:endParaRPr>
          </a:p>
        </p:txBody>
      </p:sp>
      <p:sp>
        <p:nvSpPr>
          <p:cNvPr id="11" name="Footer Placeholder 11">
            <a:extLst>
              <a:ext uri="{FF2B5EF4-FFF2-40B4-BE49-F238E27FC236}">
                <a16:creationId xmlns:a16="http://schemas.microsoft.com/office/drawing/2014/main" id="{6AF526D0-CCD1-B14E-99A9-DB89E8647544}"/>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14" name="Text Placeholder 5">
            <a:extLst>
              <a:ext uri="{FF2B5EF4-FFF2-40B4-BE49-F238E27FC236}">
                <a16:creationId xmlns:a16="http://schemas.microsoft.com/office/drawing/2014/main" id="{FBD8DC54-C443-944F-884D-767C675FCCB1}"/>
              </a:ext>
            </a:extLst>
          </p:cNvPr>
          <p:cNvSpPr txBox="1">
            <a:spLocks/>
          </p:cNvSpPr>
          <p:nvPr/>
        </p:nvSpPr>
        <p:spPr>
          <a:xfrm>
            <a:off x="6659157" y="1035544"/>
            <a:ext cx="5008314" cy="51477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dirty="0">
                <a:solidFill>
                  <a:srgbClr val="44546A"/>
                </a:solidFill>
                <a:latin typeface="Proxima Nova Light"/>
              </a:rPr>
              <a:t>Approximately what percent of Napa Valley’s vineyards are planted to Cabernet Sauvignon?</a:t>
            </a:r>
          </a:p>
          <a:p>
            <a:pPr marL="514350" indent="-514350">
              <a:lnSpc>
                <a:spcPct val="100000"/>
              </a:lnSpc>
              <a:buFont typeface="+mj-lt"/>
              <a:buAutoNum type="alphaLcParenR"/>
            </a:pPr>
            <a:r>
              <a:rPr lang="en-US" sz="3200" dirty="0">
                <a:solidFill>
                  <a:srgbClr val="44546A"/>
                </a:solidFill>
                <a:latin typeface="Proxima Nova Light"/>
              </a:rPr>
              <a:t>30%</a:t>
            </a:r>
          </a:p>
          <a:p>
            <a:pPr marL="514350" indent="-514350">
              <a:lnSpc>
                <a:spcPct val="100000"/>
              </a:lnSpc>
              <a:buFont typeface="+mj-lt"/>
              <a:buAutoNum type="alphaLcParenR"/>
            </a:pPr>
            <a:r>
              <a:rPr lang="en-US" sz="3200" dirty="0">
                <a:solidFill>
                  <a:srgbClr val="44546A"/>
                </a:solidFill>
                <a:latin typeface="Proxima Nova Light"/>
              </a:rPr>
              <a:t>40%</a:t>
            </a:r>
          </a:p>
          <a:p>
            <a:pPr marL="514350" indent="-514350">
              <a:lnSpc>
                <a:spcPct val="100000"/>
              </a:lnSpc>
              <a:buFont typeface="+mj-lt"/>
              <a:buAutoNum type="alphaLcParenR"/>
            </a:pPr>
            <a:r>
              <a:rPr lang="en-US" sz="3200" dirty="0">
                <a:solidFill>
                  <a:srgbClr val="44546A"/>
                </a:solidFill>
                <a:latin typeface="Proxima Nova Light"/>
              </a:rPr>
              <a:t>50%</a:t>
            </a:r>
          </a:p>
          <a:p>
            <a:pPr marL="514350" indent="-514350">
              <a:lnSpc>
                <a:spcPct val="100000"/>
              </a:lnSpc>
              <a:buFont typeface="+mj-lt"/>
              <a:buAutoNum type="alphaLcParenR"/>
            </a:pPr>
            <a:r>
              <a:rPr lang="en-US" sz="3200" dirty="0">
                <a:solidFill>
                  <a:srgbClr val="44546A"/>
                </a:solidFill>
                <a:latin typeface="Proxima Nova Light"/>
              </a:rPr>
              <a:t>60%</a:t>
            </a:r>
          </a:p>
          <a:p>
            <a:pPr marL="457200" indent="-457200">
              <a:lnSpc>
                <a:spcPct val="100000"/>
              </a:lnSpc>
              <a:buFont typeface="Arial" panose="020B0604020202020204" pitchFamily="34" charset="0"/>
              <a:buChar char="•"/>
            </a:pPr>
            <a:endParaRPr lang="en-US" sz="3200" dirty="0">
              <a:solidFill>
                <a:srgbClr val="44546A"/>
              </a:solidFill>
              <a:latin typeface="Proxima Nova Light"/>
            </a:endParaRPr>
          </a:p>
        </p:txBody>
      </p:sp>
      <p:pic>
        <p:nvPicPr>
          <p:cNvPr id="17" name="Picture 16">
            <a:extLst>
              <a:ext uri="{FF2B5EF4-FFF2-40B4-BE49-F238E27FC236}">
                <a16:creationId xmlns:a16="http://schemas.microsoft.com/office/drawing/2014/main" id="{FBB5C50C-D0B7-154B-A565-AE0551D42FFF}"/>
              </a:ext>
            </a:extLst>
          </p:cNvPr>
          <p:cNvPicPr>
            <a:picLocks noChangeAspect="1"/>
          </p:cNvPicPr>
          <p:nvPr/>
        </p:nvPicPr>
        <p:blipFill>
          <a:blip r:embed="rId3"/>
          <a:stretch>
            <a:fillRect/>
          </a:stretch>
        </p:blipFill>
        <p:spPr>
          <a:xfrm>
            <a:off x="11444141" y="-37709"/>
            <a:ext cx="763571" cy="621511"/>
          </a:xfrm>
          <a:prstGeom prst="rect">
            <a:avLst/>
          </a:prstGeom>
        </p:spPr>
      </p:pic>
      <p:sp>
        <p:nvSpPr>
          <p:cNvPr id="2" name="Rectangle 1">
            <a:extLst>
              <a:ext uri="{FF2B5EF4-FFF2-40B4-BE49-F238E27FC236}">
                <a16:creationId xmlns:a16="http://schemas.microsoft.com/office/drawing/2014/main" id="{79687A48-E523-7C4C-93B8-22D0D21D22C8}"/>
              </a:ext>
            </a:extLst>
          </p:cNvPr>
          <p:cNvSpPr/>
          <p:nvPr/>
        </p:nvSpPr>
        <p:spPr>
          <a:xfrm>
            <a:off x="1" y="0"/>
            <a:ext cx="5889632" cy="148608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4546A"/>
              </a:solidFill>
            </a:endParaRPr>
          </a:p>
        </p:txBody>
      </p:sp>
      <p:sp>
        <p:nvSpPr>
          <p:cNvPr id="9" name="TextBox 8">
            <a:extLst>
              <a:ext uri="{FF2B5EF4-FFF2-40B4-BE49-F238E27FC236}">
                <a16:creationId xmlns:a16="http://schemas.microsoft.com/office/drawing/2014/main" id="{4286C32F-4481-E94D-98B3-EE01B2BC8A08}"/>
              </a:ext>
            </a:extLst>
          </p:cNvPr>
          <p:cNvSpPr txBox="1"/>
          <p:nvPr/>
        </p:nvSpPr>
        <p:spPr>
          <a:xfrm>
            <a:off x="140843" y="396252"/>
            <a:ext cx="3174429" cy="646331"/>
          </a:xfrm>
          <a:prstGeom prst="rect">
            <a:avLst/>
          </a:prstGeom>
          <a:noFill/>
        </p:spPr>
        <p:txBody>
          <a:bodyPr wrap="square" rtlCol="0" anchor="t">
            <a:spAutoFit/>
          </a:bodyPr>
          <a:lstStyle/>
          <a:p>
            <a:pPr algn="ctr"/>
            <a:r>
              <a:rPr lang="en-US" sz="3600" b="0" i="0" spc="300" dirty="0">
                <a:solidFill>
                  <a:schemeClr val="bg1">
                    <a:lumMod val="95000"/>
                  </a:schemeClr>
                </a:solidFill>
                <a:latin typeface="Proxima Nova Semibold"/>
              </a:rPr>
              <a:t>QUIZ</a:t>
            </a:r>
          </a:p>
        </p:txBody>
      </p:sp>
      <p:cxnSp>
        <p:nvCxnSpPr>
          <p:cNvPr id="10" name="Straight Connector 9">
            <a:extLst>
              <a:ext uri="{FF2B5EF4-FFF2-40B4-BE49-F238E27FC236}">
                <a16:creationId xmlns:a16="http://schemas.microsoft.com/office/drawing/2014/main" id="{EA51B68F-CF2E-8A4E-824B-1CC70DB0AD6B}"/>
              </a:ext>
            </a:extLst>
          </p:cNvPr>
          <p:cNvCxnSpPr/>
          <p:nvPr/>
        </p:nvCxnSpPr>
        <p:spPr>
          <a:xfrm>
            <a:off x="3359475" y="496935"/>
            <a:ext cx="0" cy="538609"/>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97579060-E377-9144-AB91-1B4187B4FE4C}"/>
              </a:ext>
            </a:extLst>
          </p:cNvPr>
          <p:cNvSpPr txBox="1">
            <a:spLocks/>
          </p:cNvSpPr>
          <p:nvPr/>
        </p:nvSpPr>
        <p:spPr>
          <a:xfrm>
            <a:off x="3439470" y="572159"/>
            <a:ext cx="2530917" cy="605881"/>
          </a:xfrm>
          <a:prstGeom prst="rect">
            <a:avLst/>
          </a:prstGeom>
        </p:spPr>
        <p:txBody>
          <a:bodyPr/>
          <a:lstStyle>
            <a:lvl1pPr algn="l" defTabSz="914400" rtl="0" eaLnBrk="1" latinLnBrk="0" hangingPunct="1">
              <a:lnSpc>
                <a:spcPct val="90000"/>
              </a:lnSpc>
              <a:spcBef>
                <a:spcPct val="0"/>
              </a:spcBef>
              <a:buNone/>
              <a:defRPr sz="2000" b="1" kern="1200" spc="300">
                <a:solidFill>
                  <a:schemeClr val="bg1"/>
                </a:solidFill>
                <a:latin typeface="+mj-lt"/>
                <a:ea typeface="+mj-ea"/>
                <a:cs typeface="+mj-cs"/>
              </a:defRPr>
            </a:lvl1pPr>
          </a:lstStyle>
          <a:p>
            <a:r>
              <a:rPr lang="en-US" i="1" spc="0" dirty="0">
                <a:solidFill>
                  <a:schemeClr val="bg2"/>
                </a:solidFill>
                <a:latin typeface="Proxima Nova" panose="02000506030000020004"/>
              </a:rPr>
              <a:t>Napa Valley</a:t>
            </a:r>
          </a:p>
        </p:txBody>
      </p:sp>
      <p:cxnSp>
        <p:nvCxnSpPr>
          <p:cNvPr id="18" name="Straight Connector 17">
            <a:extLst>
              <a:ext uri="{FF2B5EF4-FFF2-40B4-BE49-F238E27FC236}">
                <a16:creationId xmlns:a16="http://schemas.microsoft.com/office/drawing/2014/main" id="{5F71CA71-8702-4CCF-A118-B6AD4D25E0D4}"/>
              </a:ext>
            </a:extLst>
          </p:cNvPr>
          <p:cNvCxnSpPr>
            <a:cxnSpLocks/>
          </p:cNvCxnSpPr>
          <p:nvPr/>
        </p:nvCxnSpPr>
        <p:spPr>
          <a:xfrm flipH="1">
            <a:off x="5877574" y="-20"/>
            <a:ext cx="12058" cy="6857704"/>
          </a:xfrm>
          <a:prstGeom prst="line">
            <a:avLst/>
          </a:prstGeom>
          <a:ln w="3810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9A51CF7-1EA5-429F-A32B-95E194BF5666}"/>
              </a:ext>
            </a:extLst>
          </p:cNvPr>
          <p:cNvPicPr>
            <a:picLocks noChangeAspect="1"/>
          </p:cNvPicPr>
          <p:nvPr/>
        </p:nvPicPr>
        <p:blipFill rotWithShape="1">
          <a:blip r:embed="rId4"/>
          <a:srcRect l="24727"/>
          <a:stretch/>
        </p:blipFill>
        <p:spPr>
          <a:xfrm>
            <a:off x="-200565" y="1484029"/>
            <a:ext cx="6067748" cy="5373971"/>
          </a:xfrm>
          <a:prstGeom prst="rect">
            <a:avLst/>
          </a:prstGeom>
        </p:spPr>
      </p:pic>
    </p:spTree>
    <p:extLst>
      <p:ext uri="{BB962C8B-B14F-4D97-AF65-F5344CB8AC3E}">
        <p14:creationId xmlns:p14="http://schemas.microsoft.com/office/powerpoint/2010/main" val="1781246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2B983E-6AA4-5241-B81A-2CB6121EB16E}"/>
              </a:ext>
            </a:extLst>
          </p:cNvPr>
          <p:cNvSpPr txBox="1">
            <a:spLocks/>
          </p:cNvSpPr>
          <p:nvPr/>
        </p:nvSpPr>
        <p:spPr>
          <a:xfrm>
            <a:off x="265041" y="162535"/>
            <a:ext cx="1264029" cy="6592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n-US" sz="4000" b="1" cap="small" dirty="0">
              <a:solidFill>
                <a:schemeClr val="bg1"/>
              </a:solidFill>
            </a:endParaRPr>
          </a:p>
        </p:txBody>
      </p:sp>
      <p:sp>
        <p:nvSpPr>
          <p:cNvPr id="11" name="Footer Placeholder 11">
            <a:extLst>
              <a:ext uri="{FF2B5EF4-FFF2-40B4-BE49-F238E27FC236}">
                <a16:creationId xmlns:a16="http://schemas.microsoft.com/office/drawing/2014/main" id="{6AF526D0-CCD1-B14E-99A9-DB89E8647544}"/>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14" name="Text Placeholder 5">
            <a:extLst>
              <a:ext uri="{FF2B5EF4-FFF2-40B4-BE49-F238E27FC236}">
                <a16:creationId xmlns:a16="http://schemas.microsoft.com/office/drawing/2014/main" id="{FBD8DC54-C443-944F-884D-767C675FCCB1}"/>
              </a:ext>
            </a:extLst>
          </p:cNvPr>
          <p:cNvSpPr txBox="1">
            <a:spLocks/>
          </p:cNvSpPr>
          <p:nvPr/>
        </p:nvSpPr>
        <p:spPr>
          <a:xfrm>
            <a:off x="6659157" y="1035544"/>
            <a:ext cx="5008314" cy="51477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dirty="0">
                <a:solidFill>
                  <a:srgbClr val="44546A"/>
                </a:solidFill>
                <a:latin typeface="Proxima Nova Light"/>
              </a:rPr>
              <a:t>Approximately what percent of Napa Valley’s vineyards are planted to Cabernet Sauvignon?</a:t>
            </a:r>
          </a:p>
          <a:p>
            <a:pPr marL="514350" indent="-514350">
              <a:lnSpc>
                <a:spcPct val="100000"/>
              </a:lnSpc>
              <a:buFont typeface="+mj-lt"/>
              <a:buAutoNum type="alphaLcParenR"/>
            </a:pPr>
            <a:r>
              <a:rPr lang="en-US" sz="3200" dirty="0">
                <a:solidFill>
                  <a:srgbClr val="44546A"/>
                </a:solidFill>
                <a:latin typeface="Proxima Nova Light"/>
              </a:rPr>
              <a:t>30%</a:t>
            </a:r>
          </a:p>
          <a:p>
            <a:pPr marL="514350" indent="-514350">
              <a:lnSpc>
                <a:spcPct val="100000"/>
              </a:lnSpc>
              <a:buFont typeface="+mj-lt"/>
              <a:buAutoNum type="alphaLcParenR"/>
            </a:pPr>
            <a:r>
              <a:rPr lang="en-US" sz="3200" dirty="0">
                <a:solidFill>
                  <a:srgbClr val="44546A"/>
                </a:solidFill>
                <a:latin typeface="Proxima Nova Light"/>
              </a:rPr>
              <a:t>40%</a:t>
            </a:r>
          </a:p>
          <a:p>
            <a:pPr marL="514350" indent="-514350">
              <a:lnSpc>
                <a:spcPct val="100000"/>
              </a:lnSpc>
              <a:buFont typeface="+mj-lt"/>
              <a:buAutoNum type="alphaLcParenR"/>
            </a:pPr>
            <a:r>
              <a:rPr lang="en-US" sz="3200" b="1" dirty="0">
                <a:solidFill>
                  <a:srgbClr val="C00000"/>
                </a:solidFill>
                <a:latin typeface="Proxima Nova Light"/>
              </a:rPr>
              <a:t>50%</a:t>
            </a:r>
          </a:p>
          <a:p>
            <a:pPr marL="514350" indent="-514350">
              <a:lnSpc>
                <a:spcPct val="100000"/>
              </a:lnSpc>
              <a:buFont typeface="+mj-lt"/>
              <a:buAutoNum type="alphaLcParenR"/>
            </a:pPr>
            <a:r>
              <a:rPr lang="en-US" sz="3200" dirty="0">
                <a:solidFill>
                  <a:srgbClr val="44546A"/>
                </a:solidFill>
                <a:latin typeface="Proxima Nova Light"/>
              </a:rPr>
              <a:t>60%</a:t>
            </a:r>
          </a:p>
          <a:p>
            <a:pPr marL="457200" indent="-457200">
              <a:lnSpc>
                <a:spcPct val="100000"/>
              </a:lnSpc>
              <a:buFont typeface="Arial" panose="020B0604020202020204" pitchFamily="34" charset="0"/>
              <a:buChar char="•"/>
            </a:pPr>
            <a:endParaRPr lang="en-US" sz="3200" dirty="0">
              <a:solidFill>
                <a:srgbClr val="44546A"/>
              </a:solidFill>
              <a:latin typeface="Proxima Nova Light"/>
            </a:endParaRPr>
          </a:p>
        </p:txBody>
      </p:sp>
      <p:pic>
        <p:nvPicPr>
          <p:cNvPr id="17" name="Picture 16">
            <a:extLst>
              <a:ext uri="{FF2B5EF4-FFF2-40B4-BE49-F238E27FC236}">
                <a16:creationId xmlns:a16="http://schemas.microsoft.com/office/drawing/2014/main" id="{FBB5C50C-D0B7-154B-A565-AE0551D42FFF}"/>
              </a:ext>
            </a:extLst>
          </p:cNvPr>
          <p:cNvPicPr>
            <a:picLocks noChangeAspect="1"/>
          </p:cNvPicPr>
          <p:nvPr/>
        </p:nvPicPr>
        <p:blipFill>
          <a:blip r:embed="rId3"/>
          <a:stretch>
            <a:fillRect/>
          </a:stretch>
        </p:blipFill>
        <p:spPr>
          <a:xfrm>
            <a:off x="11444141" y="-37709"/>
            <a:ext cx="763571" cy="621511"/>
          </a:xfrm>
          <a:prstGeom prst="rect">
            <a:avLst/>
          </a:prstGeom>
        </p:spPr>
      </p:pic>
      <p:sp>
        <p:nvSpPr>
          <p:cNvPr id="2" name="Rectangle 1">
            <a:extLst>
              <a:ext uri="{FF2B5EF4-FFF2-40B4-BE49-F238E27FC236}">
                <a16:creationId xmlns:a16="http://schemas.microsoft.com/office/drawing/2014/main" id="{79687A48-E523-7C4C-93B8-22D0D21D22C8}"/>
              </a:ext>
            </a:extLst>
          </p:cNvPr>
          <p:cNvSpPr/>
          <p:nvPr/>
        </p:nvSpPr>
        <p:spPr>
          <a:xfrm>
            <a:off x="1" y="0"/>
            <a:ext cx="5889632" cy="148608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4546A"/>
              </a:solidFill>
            </a:endParaRPr>
          </a:p>
        </p:txBody>
      </p:sp>
      <p:sp>
        <p:nvSpPr>
          <p:cNvPr id="9" name="TextBox 8">
            <a:extLst>
              <a:ext uri="{FF2B5EF4-FFF2-40B4-BE49-F238E27FC236}">
                <a16:creationId xmlns:a16="http://schemas.microsoft.com/office/drawing/2014/main" id="{4286C32F-4481-E94D-98B3-EE01B2BC8A08}"/>
              </a:ext>
            </a:extLst>
          </p:cNvPr>
          <p:cNvSpPr txBox="1"/>
          <p:nvPr/>
        </p:nvSpPr>
        <p:spPr>
          <a:xfrm>
            <a:off x="140843" y="396252"/>
            <a:ext cx="3174429" cy="646331"/>
          </a:xfrm>
          <a:prstGeom prst="rect">
            <a:avLst/>
          </a:prstGeom>
          <a:noFill/>
        </p:spPr>
        <p:txBody>
          <a:bodyPr wrap="square" rtlCol="0" anchor="t">
            <a:spAutoFit/>
          </a:bodyPr>
          <a:lstStyle/>
          <a:p>
            <a:pPr algn="ctr"/>
            <a:r>
              <a:rPr lang="en-US" sz="3600" b="0" i="0" spc="300" dirty="0">
                <a:solidFill>
                  <a:schemeClr val="bg1">
                    <a:lumMod val="95000"/>
                  </a:schemeClr>
                </a:solidFill>
                <a:latin typeface="Proxima Nova Semibold"/>
              </a:rPr>
              <a:t>QUIZ</a:t>
            </a:r>
          </a:p>
        </p:txBody>
      </p:sp>
      <p:cxnSp>
        <p:nvCxnSpPr>
          <p:cNvPr id="10" name="Straight Connector 9">
            <a:extLst>
              <a:ext uri="{FF2B5EF4-FFF2-40B4-BE49-F238E27FC236}">
                <a16:creationId xmlns:a16="http://schemas.microsoft.com/office/drawing/2014/main" id="{EA51B68F-CF2E-8A4E-824B-1CC70DB0AD6B}"/>
              </a:ext>
            </a:extLst>
          </p:cNvPr>
          <p:cNvCxnSpPr/>
          <p:nvPr/>
        </p:nvCxnSpPr>
        <p:spPr>
          <a:xfrm>
            <a:off x="3359475" y="496935"/>
            <a:ext cx="0" cy="538609"/>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97579060-E377-9144-AB91-1B4187B4FE4C}"/>
              </a:ext>
            </a:extLst>
          </p:cNvPr>
          <p:cNvSpPr txBox="1">
            <a:spLocks/>
          </p:cNvSpPr>
          <p:nvPr/>
        </p:nvSpPr>
        <p:spPr>
          <a:xfrm>
            <a:off x="3439470" y="572159"/>
            <a:ext cx="2530917" cy="605881"/>
          </a:xfrm>
          <a:prstGeom prst="rect">
            <a:avLst/>
          </a:prstGeom>
        </p:spPr>
        <p:txBody>
          <a:bodyPr/>
          <a:lstStyle>
            <a:lvl1pPr algn="l" defTabSz="914400" rtl="0" eaLnBrk="1" latinLnBrk="0" hangingPunct="1">
              <a:lnSpc>
                <a:spcPct val="90000"/>
              </a:lnSpc>
              <a:spcBef>
                <a:spcPct val="0"/>
              </a:spcBef>
              <a:buNone/>
              <a:defRPr sz="2000" b="1" kern="1200" spc="300">
                <a:solidFill>
                  <a:schemeClr val="bg1"/>
                </a:solidFill>
                <a:latin typeface="+mj-lt"/>
                <a:ea typeface="+mj-ea"/>
                <a:cs typeface="+mj-cs"/>
              </a:defRPr>
            </a:lvl1pPr>
          </a:lstStyle>
          <a:p>
            <a:r>
              <a:rPr lang="en-US" i="1" spc="0" dirty="0">
                <a:solidFill>
                  <a:schemeClr val="bg2"/>
                </a:solidFill>
                <a:latin typeface="Proxima Nova" panose="02000506030000020004"/>
              </a:rPr>
              <a:t>Napa Valley</a:t>
            </a:r>
          </a:p>
        </p:txBody>
      </p:sp>
      <p:cxnSp>
        <p:nvCxnSpPr>
          <p:cNvPr id="18" name="Straight Connector 17">
            <a:extLst>
              <a:ext uri="{FF2B5EF4-FFF2-40B4-BE49-F238E27FC236}">
                <a16:creationId xmlns:a16="http://schemas.microsoft.com/office/drawing/2014/main" id="{5F71CA71-8702-4CCF-A118-B6AD4D25E0D4}"/>
              </a:ext>
            </a:extLst>
          </p:cNvPr>
          <p:cNvCxnSpPr>
            <a:cxnSpLocks/>
          </p:cNvCxnSpPr>
          <p:nvPr/>
        </p:nvCxnSpPr>
        <p:spPr>
          <a:xfrm flipH="1">
            <a:off x="5877574" y="-20"/>
            <a:ext cx="12058" cy="6857704"/>
          </a:xfrm>
          <a:prstGeom prst="line">
            <a:avLst/>
          </a:prstGeom>
          <a:ln w="3810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9A51CF7-1EA5-429F-A32B-95E194BF5666}"/>
              </a:ext>
            </a:extLst>
          </p:cNvPr>
          <p:cNvPicPr>
            <a:picLocks noChangeAspect="1"/>
          </p:cNvPicPr>
          <p:nvPr/>
        </p:nvPicPr>
        <p:blipFill rotWithShape="1">
          <a:blip r:embed="rId4"/>
          <a:srcRect l="24727"/>
          <a:stretch/>
        </p:blipFill>
        <p:spPr>
          <a:xfrm>
            <a:off x="-200565" y="1484029"/>
            <a:ext cx="6067748" cy="5373971"/>
          </a:xfrm>
          <a:prstGeom prst="rect">
            <a:avLst/>
          </a:prstGeom>
        </p:spPr>
      </p:pic>
    </p:spTree>
    <p:extLst>
      <p:ext uri="{BB962C8B-B14F-4D97-AF65-F5344CB8AC3E}">
        <p14:creationId xmlns:p14="http://schemas.microsoft.com/office/powerpoint/2010/main" val="3978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ign on a pole&#10;&#10;Description automatically generated">
            <a:extLst>
              <a:ext uri="{FF2B5EF4-FFF2-40B4-BE49-F238E27FC236}">
                <a16:creationId xmlns:a16="http://schemas.microsoft.com/office/drawing/2014/main" id="{E634DBEA-543C-48C9-B193-68ADF49AD5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781" y="1323870"/>
            <a:ext cx="5910414" cy="5534130"/>
          </a:xfrm>
          <a:prstGeom prst="rect">
            <a:avLst/>
          </a:prstGeom>
        </p:spPr>
      </p:pic>
      <p:sp>
        <p:nvSpPr>
          <p:cNvPr id="6" name="Title 1">
            <a:extLst>
              <a:ext uri="{FF2B5EF4-FFF2-40B4-BE49-F238E27FC236}">
                <a16:creationId xmlns:a16="http://schemas.microsoft.com/office/drawing/2014/main" id="{6C2B983E-6AA4-5241-B81A-2CB6121EB16E}"/>
              </a:ext>
            </a:extLst>
          </p:cNvPr>
          <p:cNvSpPr txBox="1">
            <a:spLocks/>
          </p:cNvSpPr>
          <p:nvPr/>
        </p:nvSpPr>
        <p:spPr>
          <a:xfrm>
            <a:off x="265041" y="162535"/>
            <a:ext cx="1264029" cy="6592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n-US" sz="4000" b="1" cap="small" dirty="0">
              <a:solidFill>
                <a:schemeClr val="bg1"/>
              </a:solidFill>
            </a:endParaRPr>
          </a:p>
        </p:txBody>
      </p:sp>
      <p:sp>
        <p:nvSpPr>
          <p:cNvPr id="11" name="Footer Placeholder 11">
            <a:extLst>
              <a:ext uri="{FF2B5EF4-FFF2-40B4-BE49-F238E27FC236}">
                <a16:creationId xmlns:a16="http://schemas.microsoft.com/office/drawing/2014/main" id="{6AF526D0-CCD1-B14E-99A9-DB89E8647544}"/>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14" name="Text Placeholder 5">
            <a:extLst>
              <a:ext uri="{FF2B5EF4-FFF2-40B4-BE49-F238E27FC236}">
                <a16:creationId xmlns:a16="http://schemas.microsoft.com/office/drawing/2014/main" id="{FBD8DC54-C443-944F-884D-767C675FCCB1}"/>
              </a:ext>
            </a:extLst>
          </p:cNvPr>
          <p:cNvSpPr txBox="1">
            <a:spLocks/>
          </p:cNvSpPr>
          <p:nvPr/>
        </p:nvSpPr>
        <p:spPr>
          <a:xfrm>
            <a:off x="6096001" y="1286091"/>
            <a:ext cx="5928257" cy="51477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a:rPr>
              <a:t>NV makes 4% of California’s wine</a:t>
            </a:r>
          </a:p>
          <a:p>
            <a:pPr marL="457200" indent="-457200">
              <a:lnSpc>
                <a:spcPct val="100000"/>
              </a:lnSpc>
              <a:buFont typeface="Arial" panose="020B0604020202020204" pitchFamily="34" charset="0"/>
              <a:buChar char="•"/>
            </a:pPr>
            <a:r>
              <a:rPr lang="en-US" dirty="0">
                <a:solidFill>
                  <a:srgbClr val="44546A"/>
                </a:solidFill>
                <a:latin typeface="Proxima Nova Light"/>
              </a:rPr>
              <a:t>NV Cabernet Sauvignon makes up:</a:t>
            </a:r>
          </a:p>
          <a:p>
            <a:pPr marL="1087438" lvl="1" indent="-290513">
              <a:lnSpc>
                <a:spcPct val="100000"/>
              </a:lnSpc>
              <a:buFont typeface="Arial" panose="020B0604020202020204" pitchFamily="34" charset="0"/>
              <a:buChar char="•"/>
            </a:pPr>
            <a:r>
              <a:rPr lang="en-US" sz="2800" dirty="0">
                <a:solidFill>
                  <a:srgbClr val="44546A"/>
                </a:solidFill>
                <a:latin typeface="Proxima Nova Light"/>
              </a:rPr>
              <a:t>51.9% of Napa’s production</a:t>
            </a:r>
          </a:p>
          <a:p>
            <a:pPr marL="1087438" lvl="1" indent="-290513">
              <a:lnSpc>
                <a:spcPct val="100000"/>
              </a:lnSpc>
              <a:buFont typeface="Arial" panose="020B0604020202020204" pitchFamily="34" charset="0"/>
              <a:buChar char="•"/>
            </a:pPr>
            <a:r>
              <a:rPr lang="en-US" sz="2800" dirty="0">
                <a:solidFill>
                  <a:srgbClr val="44546A"/>
                </a:solidFill>
                <a:latin typeface="Proxima Nova Light"/>
              </a:rPr>
              <a:t>70% of Napa’s crop value</a:t>
            </a:r>
          </a:p>
          <a:p>
            <a:pPr marL="1087438" lvl="1" indent="-290513">
              <a:lnSpc>
                <a:spcPct val="100000"/>
              </a:lnSpc>
              <a:buFont typeface="Arial" panose="020B0604020202020204" pitchFamily="34" charset="0"/>
              <a:buChar char="•"/>
            </a:pPr>
            <a:r>
              <a:rPr lang="en-US" sz="2800" dirty="0">
                <a:solidFill>
                  <a:srgbClr val="44546A"/>
                </a:solidFill>
                <a:latin typeface="Proxima Nova Light"/>
              </a:rPr>
              <a:t>19.5% of CA’s crop value</a:t>
            </a:r>
          </a:p>
          <a:p>
            <a:pPr marL="457200" indent="-457200">
              <a:lnSpc>
                <a:spcPct val="100000"/>
              </a:lnSpc>
              <a:buFont typeface="Arial" panose="020B0604020202020204" pitchFamily="34" charset="0"/>
              <a:buChar char="•"/>
            </a:pPr>
            <a:r>
              <a:rPr lang="en-US" dirty="0">
                <a:solidFill>
                  <a:srgbClr val="44546A"/>
                </a:solidFill>
                <a:latin typeface="Proxima Nova Light"/>
              </a:rPr>
              <a:t>CS averages $8,000/ton</a:t>
            </a:r>
          </a:p>
          <a:p>
            <a:pPr marL="1084263" lvl="1" indent="-339725">
              <a:lnSpc>
                <a:spcPct val="100000"/>
              </a:lnSpc>
              <a:buFont typeface="Arial" panose="020B0604020202020204" pitchFamily="34" charset="0"/>
              <a:buChar char="•"/>
            </a:pPr>
            <a:r>
              <a:rPr lang="en-US" sz="2800" dirty="0">
                <a:solidFill>
                  <a:srgbClr val="44546A"/>
                </a:solidFill>
                <a:latin typeface="Proxima Nova Light"/>
              </a:rPr>
              <a:t>2X more than Merlot,</a:t>
            </a:r>
          </a:p>
          <a:p>
            <a:pPr marL="1084263" lvl="1" indent="-339725">
              <a:lnSpc>
                <a:spcPct val="100000"/>
              </a:lnSpc>
              <a:buFont typeface="Arial" panose="020B0604020202020204" pitchFamily="34" charset="0"/>
              <a:buChar char="•"/>
            </a:pPr>
            <a:r>
              <a:rPr lang="en-US" sz="2800" dirty="0">
                <a:solidFill>
                  <a:srgbClr val="44546A"/>
                </a:solidFill>
                <a:latin typeface="Proxima Nova Light"/>
              </a:rPr>
              <a:t>Nearly 3X more than PN </a:t>
            </a:r>
          </a:p>
          <a:p>
            <a:pPr marL="457200" indent="-457200">
              <a:lnSpc>
                <a:spcPct val="100000"/>
              </a:lnSpc>
              <a:buFont typeface="Arial" panose="020B0604020202020204" pitchFamily="34" charset="0"/>
              <a:buChar char="•"/>
            </a:pPr>
            <a:endParaRPr lang="en-US" dirty="0">
              <a:solidFill>
                <a:srgbClr val="44546A"/>
              </a:solidFill>
              <a:latin typeface="Proxima Nova Light"/>
            </a:endParaRPr>
          </a:p>
        </p:txBody>
      </p:sp>
      <p:pic>
        <p:nvPicPr>
          <p:cNvPr id="17" name="Picture 16">
            <a:extLst>
              <a:ext uri="{FF2B5EF4-FFF2-40B4-BE49-F238E27FC236}">
                <a16:creationId xmlns:a16="http://schemas.microsoft.com/office/drawing/2014/main" id="{FBB5C50C-D0B7-154B-A565-AE0551D42FFF}"/>
              </a:ext>
            </a:extLst>
          </p:cNvPr>
          <p:cNvPicPr>
            <a:picLocks noChangeAspect="1"/>
          </p:cNvPicPr>
          <p:nvPr/>
        </p:nvPicPr>
        <p:blipFill>
          <a:blip r:embed="rId4"/>
          <a:stretch>
            <a:fillRect/>
          </a:stretch>
        </p:blipFill>
        <p:spPr>
          <a:xfrm>
            <a:off x="11444141" y="-37709"/>
            <a:ext cx="763571" cy="621511"/>
          </a:xfrm>
          <a:prstGeom prst="rect">
            <a:avLst/>
          </a:prstGeom>
        </p:spPr>
      </p:pic>
      <p:sp>
        <p:nvSpPr>
          <p:cNvPr id="2" name="Rectangle 1">
            <a:extLst>
              <a:ext uri="{FF2B5EF4-FFF2-40B4-BE49-F238E27FC236}">
                <a16:creationId xmlns:a16="http://schemas.microsoft.com/office/drawing/2014/main" id="{79687A48-E523-7C4C-93B8-22D0D21D22C8}"/>
              </a:ext>
            </a:extLst>
          </p:cNvPr>
          <p:cNvSpPr/>
          <p:nvPr/>
        </p:nvSpPr>
        <p:spPr>
          <a:xfrm>
            <a:off x="-20781" y="0"/>
            <a:ext cx="5910413" cy="148608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4546A"/>
              </a:solidFill>
            </a:endParaRPr>
          </a:p>
        </p:txBody>
      </p:sp>
      <p:sp>
        <p:nvSpPr>
          <p:cNvPr id="9" name="TextBox 8">
            <a:extLst>
              <a:ext uri="{FF2B5EF4-FFF2-40B4-BE49-F238E27FC236}">
                <a16:creationId xmlns:a16="http://schemas.microsoft.com/office/drawing/2014/main" id="{4286C32F-4481-E94D-98B3-EE01B2BC8A08}"/>
              </a:ext>
            </a:extLst>
          </p:cNvPr>
          <p:cNvSpPr txBox="1"/>
          <p:nvPr/>
        </p:nvSpPr>
        <p:spPr>
          <a:xfrm>
            <a:off x="172016" y="396252"/>
            <a:ext cx="3174429" cy="646331"/>
          </a:xfrm>
          <a:prstGeom prst="rect">
            <a:avLst/>
          </a:prstGeom>
          <a:noFill/>
        </p:spPr>
        <p:txBody>
          <a:bodyPr wrap="square" rtlCol="0" anchor="t">
            <a:spAutoFit/>
          </a:bodyPr>
          <a:lstStyle/>
          <a:p>
            <a:r>
              <a:rPr lang="en-US" sz="3600" b="0" i="0" spc="300" dirty="0">
                <a:solidFill>
                  <a:schemeClr val="bg1">
                    <a:lumMod val="95000"/>
                  </a:schemeClr>
                </a:solidFill>
                <a:latin typeface="Proxima Nova Semibold"/>
              </a:rPr>
              <a:t>FAST FACTS </a:t>
            </a:r>
          </a:p>
        </p:txBody>
      </p:sp>
      <p:cxnSp>
        <p:nvCxnSpPr>
          <p:cNvPr id="10" name="Straight Connector 9">
            <a:extLst>
              <a:ext uri="{FF2B5EF4-FFF2-40B4-BE49-F238E27FC236}">
                <a16:creationId xmlns:a16="http://schemas.microsoft.com/office/drawing/2014/main" id="{EA51B68F-CF2E-8A4E-824B-1CC70DB0AD6B}"/>
              </a:ext>
            </a:extLst>
          </p:cNvPr>
          <p:cNvCxnSpPr/>
          <p:nvPr/>
        </p:nvCxnSpPr>
        <p:spPr>
          <a:xfrm>
            <a:off x="3359475" y="496935"/>
            <a:ext cx="0" cy="538609"/>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97579060-E377-9144-AB91-1B4187B4FE4C}"/>
              </a:ext>
            </a:extLst>
          </p:cNvPr>
          <p:cNvSpPr txBox="1">
            <a:spLocks/>
          </p:cNvSpPr>
          <p:nvPr/>
        </p:nvSpPr>
        <p:spPr>
          <a:xfrm>
            <a:off x="3439470" y="572159"/>
            <a:ext cx="2530917" cy="605881"/>
          </a:xfrm>
          <a:prstGeom prst="rect">
            <a:avLst/>
          </a:prstGeom>
        </p:spPr>
        <p:txBody>
          <a:bodyPr/>
          <a:lstStyle>
            <a:lvl1pPr algn="l" defTabSz="914400" rtl="0" eaLnBrk="1" latinLnBrk="0" hangingPunct="1">
              <a:lnSpc>
                <a:spcPct val="90000"/>
              </a:lnSpc>
              <a:spcBef>
                <a:spcPct val="0"/>
              </a:spcBef>
              <a:buNone/>
              <a:defRPr sz="2000" b="1" kern="1200" spc="300">
                <a:solidFill>
                  <a:schemeClr val="bg1"/>
                </a:solidFill>
                <a:latin typeface="+mj-lt"/>
                <a:ea typeface="+mj-ea"/>
                <a:cs typeface="+mj-cs"/>
              </a:defRPr>
            </a:lvl1pPr>
          </a:lstStyle>
          <a:p>
            <a:r>
              <a:rPr lang="en-US" i="1" spc="0" dirty="0">
                <a:solidFill>
                  <a:schemeClr val="bg2"/>
                </a:solidFill>
                <a:latin typeface="Proxima Nova" panose="02000506030000020004"/>
              </a:rPr>
              <a:t>Napa Valley</a:t>
            </a:r>
          </a:p>
        </p:txBody>
      </p:sp>
      <p:cxnSp>
        <p:nvCxnSpPr>
          <p:cNvPr id="18" name="Straight Connector 17">
            <a:extLst>
              <a:ext uri="{FF2B5EF4-FFF2-40B4-BE49-F238E27FC236}">
                <a16:creationId xmlns:a16="http://schemas.microsoft.com/office/drawing/2014/main" id="{5F71CA71-8702-4CCF-A118-B6AD4D25E0D4}"/>
              </a:ext>
            </a:extLst>
          </p:cNvPr>
          <p:cNvCxnSpPr>
            <a:cxnSpLocks/>
          </p:cNvCxnSpPr>
          <p:nvPr/>
        </p:nvCxnSpPr>
        <p:spPr>
          <a:xfrm flipH="1">
            <a:off x="5877574" y="-20"/>
            <a:ext cx="12058" cy="6857704"/>
          </a:xfrm>
          <a:prstGeom prst="line">
            <a:avLst/>
          </a:prstGeom>
          <a:ln w="3810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0685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FC93F7-871D-49E6-9AC5-DC0E7CCE82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37364" y="1685260"/>
            <a:ext cx="7070348" cy="5172740"/>
          </a:xfrm>
          <a:prstGeom prst="rect">
            <a:avLst/>
          </a:prstGeom>
        </p:spPr>
      </p:pic>
      <p:sp>
        <p:nvSpPr>
          <p:cNvPr id="2" name="Text Placeholder 9">
            <a:extLst>
              <a:ext uri="{FF2B5EF4-FFF2-40B4-BE49-F238E27FC236}">
                <a16:creationId xmlns:a16="http://schemas.microsoft.com/office/drawing/2014/main" id="{E691E3C1-ED3F-CF4E-BEE6-0DFF7C840085}"/>
              </a:ext>
            </a:extLst>
          </p:cNvPr>
          <p:cNvSpPr txBox="1">
            <a:spLocks/>
          </p:cNvSpPr>
          <p:nvPr/>
        </p:nvSpPr>
        <p:spPr>
          <a:xfrm>
            <a:off x="2801446" y="583240"/>
            <a:ext cx="4286738" cy="652657"/>
          </a:xfrm>
          <a:prstGeom prst="rect">
            <a:avLst/>
          </a:prstGeom>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spc="3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2">
                    <a:lumMod val="75000"/>
                  </a:schemeClr>
                </a:solidFill>
                <a:latin typeface="Proxima Nova" panose="02000506030000020004" pitchFamily="2" charset="0"/>
              </a:rPr>
              <a:t>Napa Valley</a:t>
            </a:r>
          </a:p>
        </p:txBody>
      </p:sp>
      <p:sp>
        <p:nvSpPr>
          <p:cNvPr id="3" name="Text Placeholder 2">
            <a:extLst>
              <a:ext uri="{FF2B5EF4-FFF2-40B4-BE49-F238E27FC236}">
                <a16:creationId xmlns:a16="http://schemas.microsoft.com/office/drawing/2014/main" id="{B650288D-7FD4-1242-A70C-A3F9B1A5B999}"/>
              </a:ext>
            </a:extLst>
          </p:cNvPr>
          <p:cNvSpPr txBox="1">
            <a:spLocks/>
          </p:cNvSpPr>
          <p:nvPr/>
        </p:nvSpPr>
        <p:spPr>
          <a:xfrm>
            <a:off x="335550" y="2078222"/>
            <a:ext cx="4536908" cy="44276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nSpc>
                <a:spcPct val="100000"/>
              </a:lnSpc>
              <a:buFont typeface="Arial" panose="020B0604020202020204" pitchFamily="34" charset="0"/>
              <a:buChar char="•"/>
            </a:pPr>
            <a:r>
              <a:rPr lang="en-US" dirty="0">
                <a:solidFill>
                  <a:srgbClr val="44546A"/>
                </a:solidFill>
                <a:latin typeface="Proxima Nova Light"/>
              </a:rPr>
              <a:t>Mediterranean Climate</a:t>
            </a:r>
          </a:p>
          <a:p>
            <a:pPr marL="287338" indent="-287338">
              <a:lnSpc>
                <a:spcPct val="100000"/>
              </a:lnSpc>
              <a:buFont typeface="Arial" panose="020B0604020202020204" pitchFamily="34" charset="0"/>
              <a:buChar char="•"/>
            </a:pPr>
            <a:r>
              <a:rPr lang="en-US" dirty="0">
                <a:solidFill>
                  <a:srgbClr val="44546A"/>
                </a:solidFill>
                <a:latin typeface="Proxima Nova Light"/>
              </a:rPr>
              <a:t>Oakville &amp; Rutherford in the sweet spot</a:t>
            </a:r>
          </a:p>
          <a:p>
            <a:pPr marL="287338" indent="-287338">
              <a:lnSpc>
                <a:spcPct val="100000"/>
              </a:lnSpc>
              <a:buFont typeface="Arial" panose="020B0604020202020204" pitchFamily="34" charset="0"/>
              <a:buChar char="•"/>
            </a:pPr>
            <a:r>
              <a:rPr lang="en-US" dirty="0">
                <a:solidFill>
                  <a:srgbClr val="44546A"/>
                </a:solidFill>
                <a:latin typeface="Proxima Nova Light"/>
              </a:rPr>
              <a:t>Vintage to vintage consistency</a:t>
            </a:r>
          </a:p>
        </p:txBody>
      </p:sp>
      <p:sp>
        <p:nvSpPr>
          <p:cNvPr id="4" name="TextBox 3">
            <a:extLst>
              <a:ext uri="{FF2B5EF4-FFF2-40B4-BE49-F238E27FC236}">
                <a16:creationId xmlns:a16="http://schemas.microsoft.com/office/drawing/2014/main" id="{BADBAC03-D840-E04D-9343-8E4E784C0CF1}"/>
              </a:ext>
            </a:extLst>
          </p:cNvPr>
          <p:cNvSpPr txBox="1"/>
          <p:nvPr/>
        </p:nvSpPr>
        <p:spPr>
          <a:xfrm>
            <a:off x="286787" y="404481"/>
            <a:ext cx="2901068" cy="646331"/>
          </a:xfrm>
          <a:prstGeom prst="rect">
            <a:avLst/>
          </a:prstGeom>
          <a:noFill/>
        </p:spPr>
        <p:txBody>
          <a:bodyPr wrap="square" rtlCol="0" anchor="t">
            <a:spAutoFit/>
          </a:bodyPr>
          <a:lstStyle/>
          <a:p>
            <a:r>
              <a:rPr lang="en-US" sz="3600" i="0" spc="300" dirty="0">
                <a:solidFill>
                  <a:schemeClr val="tx2">
                    <a:lumMod val="75000"/>
                  </a:schemeClr>
                </a:solidFill>
                <a:latin typeface="Proxima Nova Semibold"/>
              </a:rPr>
              <a:t>CLIMATE</a:t>
            </a:r>
          </a:p>
        </p:txBody>
      </p:sp>
      <p:cxnSp>
        <p:nvCxnSpPr>
          <p:cNvPr id="5" name="Straight Connector 4">
            <a:extLst>
              <a:ext uri="{FF2B5EF4-FFF2-40B4-BE49-F238E27FC236}">
                <a16:creationId xmlns:a16="http://schemas.microsoft.com/office/drawing/2014/main" id="{47CC349C-920C-1040-9C5C-FF9A5709D08D}"/>
              </a:ext>
            </a:extLst>
          </p:cNvPr>
          <p:cNvCxnSpPr/>
          <p:nvPr/>
        </p:nvCxnSpPr>
        <p:spPr>
          <a:xfrm>
            <a:off x="2658681" y="482895"/>
            <a:ext cx="0" cy="538609"/>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F46DF017-1519-8E4A-AA6B-A3894ED18B22}"/>
              </a:ext>
            </a:extLst>
          </p:cNvPr>
          <p:cNvSpPr txBox="1">
            <a:spLocks/>
          </p:cNvSpPr>
          <p:nvPr/>
        </p:nvSpPr>
        <p:spPr>
          <a:xfrm>
            <a:off x="6744217" y="6525867"/>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7" name="Picture 6">
            <a:extLst>
              <a:ext uri="{FF2B5EF4-FFF2-40B4-BE49-F238E27FC236}">
                <a16:creationId xmlns:a16="http://schemas.microsoft.com/office/drawing/2014/main" id="{665CC958-35F4-D444-840D-750F78ADDA1F}"/>
              </a:ext>
            </a:extLst>
          </p:cNvPr>
          <p:cNvPicPr>
            <a:picLocks noChangeAspect="1"/>
          </p:cNvPicPr>
          <p:nvPr/>
        </p:nvPicPr>
        <p:blipFill>
          <a:blip r:embed="rId4"/>
          <a:stretch>
            <a:fillRect/>
          </a:stretch>
        </p:blipFill>
        <p:spPr>
          <a:xfrm>
            <a:off x="11444141" y="-37709"/>
            <a:ext cx="763571" cy="621511"/>
          </a:xfrm>
          <a:prstGeom prst="rect">
            <a:avLst/>
          </a:prstGeom>
        </p:spPr>
      </p:pic>
      <p:cxnSp>
        <p:nvCxnSpPr>
          <p:cNvPr id="13" name="Straight Connector 12">
            <a:extLst>
              <a:ext uri="{FF2B5EF4-FFF2-40B4-BE49-F238E27FC236}">
                <a16:creationId xmlns:a16="http://schemas.microsoft.com/office/drawing/2014/main" id="{75AC4262-21EB-44D6-ABA3-3084062E22AE}"/>
              </a:ext>
            </a:extLst>
          </p:cNvPr>
          <p:cNvCxnSpPr>
            <a:cxnSpLocks/>
          </p:cNvCxnSpPr>
          <p:nvPr/>
        </p:nvCxnSpPr>
        <p:spPr>
          <a:xfrm flipH="1">
            <a:off x="5101060" y="0"/>
            <a:ext cx="12058" cy="6953377"/>
          </a:xfrm>
          <a:prstGeom prst="line">
            <a:avLst/>
          </a:prstGeom>
          <a:ln w="3810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E246A11-BB5F-4225-9389-4396FDCC69DE}"/>
              </a:ext>
            </a:extLst>
          </p:cNvPr>
          <p:cNvCxnSpPr>
            <a:cxnSpLocks/>
          </p:cNvCxnSpPr>
          <p:nvPr/>
        </p:nvCxnSpPr>
        <p:spPr>
          <a:xfrm>
            <a:off x="5101060" y="1685260"/>
            <a:ext cx="709094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415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1">
            <a:extLst>
              <a:ext uri="{FF2B5EF4-FFF2-40B4-BE49-F238E27FC236}">
                <a16:creationId xmlns:a16="http://schemas.microsoft.com/office/drawing/2014/main" id="{F46DF017-1519-8E4A-AA6B-A3894ED18B22}"/>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7" name="Picture 6">
            <a:extLst>
              <a:ext uri="{FF2B5EF4-FFF2-40B4-BE49-F238E27FC236}">
                <a16:creationId xmlns:a16="http://schemas.microsoft.com/office/drawing/2014/main" id="{665CC958-35F4-D444-840D-750F78ADDA1F}"/>
              </a:ext>
            </a:extLst>
          </p:cNvPr>
          <p:cNvPicPr>
            <a:picLocks noChangeAspect="1"/>
          </p:cNvPicPr>
          <p:nvPr/>
        </p:nvPicPr>
        <p:blipFill>
          <a:blip r:embed="rId3"/>
          <a:stretch>
            <a:fillRect/>
          </a:stretch>
        </p:blipFill>
        <p:spPr>
          <a:xfrm>
            <a:off x="11444141" y="-37709"/>
            <a:ext cx="763571" cy="621511"/>
          </a:xfrm>
          <a:prstGeom prst="rect">
            <a:avLst/>
          </a:prstGeom>
        </p:spPr>
      </p:pic>
      <p:pic>
        <p:nvPicPr>
          <p:cNvPr id="9" name="Picture 8">
            <a:extLst>
              <a:ext uri="{FF2B5EF4-FFF2-40B4-BE49-F238E27FC236}">
                <a16:creationId xmlns:a16="http://schemas.microsoft.com/office/drawing/2014/main" id="{E4A5ED72-208A-4ADF-A3F7-EF862D718B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2807" y="1913843"/>
            <a:ext cx="10986386" cy="3958330"/>
          </a:xfrm>
          <a:prstGeom prst="rect">
            <a:avLst/>
          </a:prstGeom>
        </p:spPr>
      </p:pic>
      <p:sp>
        <p:nvSpPr>
          <p:cNvPr id="8" name="Text Placeholder 2">
            <a:extLst>
              <a:ext uri="{FF2B5EF4-FFF2-40B4-BE49-F238E27FC236}">
                <a16:creationId xmlns:a16="http://schemas.microsoft.com/office/drawing/2014/main" id="{24BECD09-02C2-4239-9EAA-D49C6B8EE3D4}"/>
              </a:ext>
            </a:extLst>
          </p:cNvPr>
          <p:cNvSpPr txBox="1">
            <a:spLocks/>
          </p:cNvSpPr>
          <p:nvPr/>
        </p:nvSpPr>
        <p:spPr>
          <a:xfrm>
            <a:off x="2297067" y="416386"/>
            <a:ext cx="2612886"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2">
                    <a:lumMod val="75000"/>
                  </a:schemeClr>
                </a:solidFill>
              </a:rPr>
              <a:t>Napa Valley</a:t>
            </a:r>
          </a:p>
        </p:txBody>
      </p:sp>
      <p:sp>
        <p:nvSpPr>
          <p:cNvPr id="10" name="TextBox 9">
            <a:extLst>
              <a:ext uri="{FF2B5EF4-FFF2-40B4-BE49-F238E27FC236}">
                <a16:creationId xmlns:a16="http://schemas.microsoft.com/office/drawing/2014/main" id="{F000EF4A-CAE2-4092-BEF5-3AA9A9EE25A3}"/>
              </a:ext>
            </a:extLst>
          </p:cNvPr>
          <p:cNvSpPr txBox="1"/>
          <p:nvPr/>
        </p:nvSpPr>
        <p:spPr>
          <a:xfrm>
            <a:off x="602807" y="245248"/>
            <a:ext cx="1528763" cy="646331"/>
          </a:xfrm>
          <a:prstGeom prst="rect">
            <a:avLst/>
          </a:prstGeom>
          <a:noFill/>
        </p:spPr>
        <p:txBody>
          <a:bodyPr wrap="square" rtlCol="0" anchor="t">
            <a:spAutoFit/>
          </a:bodyPr>
          <a:lstStyle/>
          <a:p>
            <a:r>
              <a:rPr lang="en-US" sz="3600" b="0" i="0" spc="300" dirty="0">
                <a:solidFill>
                  <a:schemeClr val="tx2">
                    <a:lumMod val="75000"/>
                  </a:schemeClr>
                </a:solidFill>
                <a:latin typeface="Proxima Nova Light"/>
              </a:rPr>
              <a:t>SOIL</a:t>
            </a:r>
          </a:p>
        </p:txBody>
      </p:sp>
      <p:cxnSp>
        <p:nvCxnSpPr>
          <p:cNvPr id="11" name="Straight Connector 10">
            <a:extLst>
              <a:ext uri="{FF2B5EF4-FFF2-40B4-BE49-F238E27FC236}">
                <a16:creationId xmlns:a16="http://schemas.microsoft.com/office/drawing/2014/main" id="{197A561D-E0E0-439C-979C-92CA0F943881}"/>
              </a:ext>
            </a:extLst>
          </p:cNvPr>
          <p:cNvCxnSpPr/>
          <p:nvPr/>
        </p:nvCxnSpPr>
        <p:spPr>
          <a:xfrm>
            <a:off x="2070780" y="325644"/>
            <a:ext cx="0" cy="54864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411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D86162-F681-7343-9927-24AA2FF196DE}"/>
              </a:ext>
            </a:extLst>
          </p:cNvPr>
          <p:cNvSpPr txBox="1"/>
          <p:nvPr/>
        </p:nvSpPr>
        <p:spPr>
          <a:xfrm>
            <a:off x="4904835" y="598158"/>
            <a:ext cx="6660823" cy="1446550"/>
          </a:xfrm>
          <a:prstGeom prst="rect">
            <a:avLst/>
          </a:prstGeom>
          <a:noFill/>
        </p:spPr>
        <p:txBody>
          <a:bodyPr wrap="square" rtlCol="0">
            <a:spAutoFit/>
          </a:bodyPr>
          <a:lstStyle/>
          <a:p>
            <a:pPr algn="ctr"/>
            <a:r>
              <a:rPr lang="en-US" sz="4400" spc="300" dirty="0">
                <a:solidFill>
                  <a:srgbClr val="353F4F"/>
                </a:solidFill>
                <a:latin typeface="Proxima Nova Semibold" panose="02000506030000020004"/>
              </a:rPr>
              <a:t>LEARNING OBJECTIVES</a:t>
            </a:r>
          </a:p>
        </p:txBody>
      </p:sp>
      <p:sp>
        <p:nvSpPr>
          <p:cNvPr id="6" name="Rectangle 5">
            <a:extLst>
              <a:ext uri="{FF2B5EF4-FFF2-40B4-BE49-F238E27FC236}">
                <a16:creationId xmlns:a16="http://schemas.microsoft.com/office/drawing/2014/main" id="{4732BA7E-E51F-2F4C-BC97-CB3378A20274}"/>
              </a:ext>
            </a:extLst>
          </p:cNvPr>
          <p:cNvSpPr/>
          <p:nvPr/>
        </p:nvSpPr>
        <p:spPr>
          <a:xfrm>
            <a:off x="5469658" y="2561933"/>
            <a:ext cx="6096000" cy="2585323"/>
          </a:xfrm>
          <a:prstGeom prst="rect">
            <a:avLst/>
          </a:prstGeom>
        </p:spPr>
        <p:txBody>
          <a:bodyPr>
            <a:spAutoFit/>
          </a:bodyPr>
          <a:lstStyle/>
          <a:p>
            <a:r>
              <a:rPr lang="en-US" b="1" dirty="0">
                <a:solidFill>
                  <a:srgbClr val="44546A"/>
                </a:solidFill>
                <a:latin typeface="Proxima Nova"/>
              </a:rPr>
              <a:t>DESCRIBE</a:t>
            </a:r>
            <a:r>
              <a:rPr lang="en-US" dirty="0">
                <a:solidFill>
                  <a:srgbClr val="44546A"/>
                </a:solidFill>
                <a:latin typeface="Proxima Nova"/>
              </a:rPr>
              <a:t> the style of Napa Valley Cabernet Sauvignon and the main influences that lead to its style, quality and price.</a:t>
            </a:r>
          </a:p>
          <a:p>
            <a:endParaRPr lang="en-US" dirty="0">
              <a:solidFill>
                <a:srgbClr val="44546A"/>
              </a:solidFill>
              <a:latin typeface="Proxima Nova"/>
            </a:endParaRPr>
          </a:p>
          <a:p>
            <a:endParaRPr lang="en-US" b="1" dirty="0">
              <a:solidFill>
                <a:srgbClr val="44546A"/>
              </a:solidFill>
              <a:latin typeface="Proxima Nova"/>
            </a:endParaRPr>
          </a:p>
          <a:p>
            <a:r>
              <a:rPr lang="en-US" b="1" dirty="0">
                <a:solidFill>
                  <a:srgbClr val="44546A"/>
                </a:solidFill>
                <a:latin typeface="Proxima Nova"/>
              </a:rPr>
              <a:t>DESCRIBE</a:t>
            </a:r>
            <a:r>
              <a:rPr lang="en-US" dirty="0">
                <a:solidFill>
                  <a:srgbClr val="44546A"/>
                </a:solidFill>
                <a:latin typeface="Proxima Nova"/>
              </a:rPr>
              <a:t> key style features of other top Cabernet Sauvignon wines of the world and the main influences that lead to their styles, with the ability to compare these styles to Napa Valley Cabernet Sauvignon.</a:t>
            </a:r>
          </a:p>
        </p:txBody>
      </p:sp>
      <p:sp>
        <p:nvSpPr>
          <p:cNvPr id="7" name="Rectangle 6">
            <a:extLst>
              <a:ext uri="{FF2B5EF4-FFF2-40B4-BE49-F238E27FC236}">
                <a16:creationId xmlns:a16="http://schemas.microsoft.com/office/drawing/2014/main" id="{D5DAE1AF-E478-0346-8BF9-ED3D5139A1DF}"/>
              </a:ext>
            </a:extLst>
          </p:cNvPr>
          <p:cNvSpPr/>
          <p:nvPr/>
        </p:nvSpPr>
        <p:spPr>
          <a:xfrm>
            <a:off x="4508205" y="0"/>
            <a:ext cx="106325" cy="6858000"/>
          </a:xfrm>
          <a:prstGeom prst="rect">
            <a:avLst/>
          </a:prstGeom>
          <a:solidFill>
            <a:srgbClr val="353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5005BEFD-5574-2C4A-84FE-36199BEF2A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95" y="0"/>
            <a:ext cx="4572000" cy="6858000"/>
          </a:xfrm>
          <a:prstGeom prst="rect">
            <a:avLst/>
          </a:prstGeom>
        </p:spPr>
      </p:pic>
    </p:spTree>
    <p:extLst>
      <p:ext uri="{BB962C8B-B14F-4D97-AF65-F5344CB8AC3E}">
        <p14:creationId xmlns:p14="http://schemas.microsoft.com/office/powerpoint/2010/main" val="2322137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F999BD-0F44-4E27-B543-EA44A60C06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1" y="0"/>
            <a:ext cx="4472603" cy="6895708"/>
          </a:xfrm>
          <a:prstGeom prst="rect">
            <a:avLst/>
          </a:prstGeom>
        </p:spPr>
      </p:pic>
      <p:sp>
        <p:nvSpPr>
          <p:cNvPr id="2" name="Content Placeholder 3">
            <a:extLst>
              <a:ext uri="{FF2B5EF4-FFF2-40B4-BE49-F238E27FC236}">
                <a16:creationId xmlns:a16="http://schemas.microsoft.com/office/drawing/2014/main" id="{9D6E2E50-BD5B-FE43-B20B-498B958A6226}"/>
              </a:ext>
            </a:extLst>
          </p:cNvPr>
          <p:cNvSpPr txBox="1">
            <a:spLocks/>
          </p:cNvSpPr>
          <p:nvPr/>
        </p:nvSpPr>
        <p:spPr>
          <a:xfrm>
            <a:off x="5115599" y="1590884"/>
            <a:ext cx="6522010" cy="526351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9725" indent="-339725">
              <a:lnSpc>
                <a:spcPct val="100000"/>
              </a:lnSpc>
              <a:buFont typeface="Arial" panose="020B0604020202020204" pitchFamily="34" charset="0"/>
              <a:buChar char="•"/>
            </a:pPr>
            <a:r>
              <a:rPr lang="en-US" dirty="0">
                <a:solidFill>
                  <a:srgbClr val="44546A"/>
                </a:solidFill>
                <a:latin typeface="Proxima Nova Light"/>
              </a:rPr>
              <a:t>Napa Green certification</a:t>
            </a:r>
          </a:p>
          <a:p>
            <a:pPr marL="339725" indent="-339725">
              <a:lnSpc>
                <a:spcPct val="100000"/>
              </a:lnSpc>
              <a:buFont typeface="Arial" panose="020B0604020202020204" pitchFamily="34" charset="0"/>
              <a:buChar char="•"/>
            </a:pPr>
            <a:r>
              <a:rPr lang="en-US" dirty="0">
                <a:solidFill>
                  <a:srgbClr val="44546A"/>
                </a:solidFill>
                <a:latin typeface="Proxima Nova Light"/>
              </a:rPr>
              <a:t>UC Davis is important resource</a:t>
            </a:r>
          </a:p>
          <a:p>
            <a:pPr marL="339725" indent="-339725">
              <a:lnSpc>
                <a:spcPct val="100000"/>
              </a:lnSpc>
              <a:buFont typeface="Arial" panose="020B0604020202020204" pitchFamily="34" charset="0"/>
              <a:buChar char="•"/>
            </a:pPr>
            <a:r>
              <a:rPr lang="en-US" dirty="0">
                <a:solidFill>
                  <a:srgbClr val="44546A"/>
                </a:solidFill>
                <a:latin typeface="Proxima Nova Light"/>
              </a:rPr>
              <a:t>Time tested farming meets latest technology</a:t>
            </a:r>
          </a:p>
          <a:p>
            <a:pPr marL="339725" indent="-339725">
              <a:lnSpc>
                <a:spcPct val="100000"/>
              </a:lnSpc>
              <a:buFont typeface="Arial" panose="020B0604020202020204" pitchFamily="34" charset="0"/>
              <a:buChar char="•"/>
            </a:pPr>
            <a:r>
              <a:rPr lang="en-US" dirty="0">
                <a:solidFill>
                  <a:srgbClr val="44546A"/>
                </a:solidFill>
                <a:latin typeface="Proxima Nova Light"/>
              </a:rPr>
              <a:t>Best vineyard practices produce highest quality</a:t>
            </a:r>
          </a:p>
        </p:txBody>
      </p:sp>
      <p:sp>
        <p:nvSpPr>
          <p:cNvPr id="3" name="Text Placeholder 2">
            <a:extLst>
              <a:ext uri="{FF2B5EF4-FFF2-40B4-BE49-F238E27FC236}">
                <a16:creationId xmlns:a16="http://schemas.microsoft.com/office/drawing/2014/main" id="{8BE769F2-450A-7B41-A87C-37868262B990}"/>
              </a:ext>
            </a:extLst>
          </p:cNvPr>
          <p:cNvSpPr txBox="1">
            <a:spLocks/>
          </p:cNvSpPr>
          <p:nvPr/>
        </p:nvSpPr>
        <p:spPr>
          <a:xfrm>
            <a:off x="9024723" y="541034"/>
            <a:ext cx="2612886"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2">
                    <a:lumMod val="75000"/>
                  </a:schemeClr>
                </a:solidFill>
              </a:rPr>
              <a:t>Napa Valley</a:t>
            </a:r>
          </a:p>
        </p:txBody>
      </p:sp>
      <p:sp>
        <p:nvSpPr>
          <p:cNvPr id="5" name="TextBox 4">
            <a:extLst>
              <a:ext uri="{FF2B5EF4-FFF2-40B4-BE49-F238E27FC236}">
                <a16:creationId xmlns:a16="http://schemas.microsoft.com/office/drawing/2014/main" id="{3E3F5442-337E-424F-A478-9D0CB3614733}"/>
              </a:ext>
            </a:extLst>
          </p:cNvPr>
          <p:cNvSpPr txBox="1"/>
          <p:nvPr/>
        </p:nvSpPr>
        <p:spPr>
          <a:xfrm>
            <a:off x="4681335" y="386255"/>
            <a:ext cx="4343388" cy="646331"/>
          </a:xfrm>
          <a:prstGeom prst="rect">
            <a:avLst/>
          </a:prstGeom>
          <a:noFill/>
        </p:spPr>
        <p:txBody>
          <a:bodyPr wrap="square" rtlCol="0" anchor="t">
            <a:spAutoFit/>
          </a:bodyPr>
          <a:lstStyle/>
          <a:p>
            <a:r>
              <a:rPr lang="en-US" sz="3600" b="0" i="0" spc="300" dirty="0">
                <a:solidFill>
                  <a:srgbClr val="44546A"/>
                </a:solidFill>
                <a:latin typeface="Proxima Nova Semibold"/>
              </a:rPr>
              <a:t>GRAPEGROWING</a:t>
            </a:r>
          </a:p>
        </p:txBody>
      </p:sp>
      <p:cxnSp>
        <p:nvCxnSpPr>
          <p:cNvPr id="6" name="Straight Connector 5">
            <a:extLst>
              <a:ext uri="{FF2B5EF4-FFF2-40B4-BE49-F238E27FC236}">
                <a16:creationId xmlns:a16="http://schemas.microsoft.com/office/drawing/2014/main" id="{C49408F7-55F1-234C-B810-786754AF19E5}"/>
              </a:ext>
            </a:extLst>
          </p:cNvPr>
          <p:cNvCxnSpPr/>
          <p:nvPr/>
        </p:nvCxnSpPr>
        <p:spPr>
          <a:xfrm>
            <a:off x="8892788" y="466651"/>
            <a:ext cx="0" cy="54864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B32331F-BA42-584A-BA0D-529E735EF1A9}"/>
              </a:ext>
            </a:extLst>
          </p:cNvPr>
          <p:cNvCxnSpPr/>
          <p:nvPr/>
        </p:nvCxnSpPr>
        <p:spPr>
          <a:xfrm>
            <a:off x="4475923" y="37708"/>
            <a:ext cx="0" cy="68580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11">
            <a:extLst>
              <a:ext uri="{FF2B5EF4-FFF2-40B4-BE49-F238E27FC236}">
                <a16:creationId xmlns:a16="http://schemas.microsoft.com/office/drawing/2014/main" id="{452F2528-F6F1-3645-987F-57C319E74276}"/>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10" name="Picture 9">
            <a:extLst>
              <a:ext uri="{FF2B5EF4-FFF2-40B4-BE49-F238E27FC236}">
                <a16:creationId xmlns:a16="http://schemas.microsoft.com/office/drawing/2014/main" id="{DFE3A0D2-813D-2544-B401-CF4EF52EE68A}"/>
              </a:ext>
            </a:extLst>
          </p:cNvPr>
          <p:cNvPicPr>
            <a:picLocks noChangeAspect="1"/>
          </p:cNvPicPr>
          <p:nvPr/>
        </p:nvPicPr>
        <p:blipFill>
          <a:blip r:embed="rId4"/>
          <a:stretch>
            <a:fillRect/>
          </a:stretch>
        </p:blipFill>
        <p:spPr>
          <a:xfrm>
            <a:off x="11444141" y="-37709"/>
            <a:ext cx="763571" cy="621511"/>
          </a:xfrm>
          <a:prstGeom prst="rect">
            <a:avLst/>
          </a:prstGeom>
        </p:spPr>
      </p:pic>
    </p:spTree>
    <p:extLst>
      <p:ext uri="{BB962C8B-B14F-4D97-AF65-F5344CB8AC3E}">
        <p14:creationId xmlns:p14="http://schemas.microsoft.com/office/powerpoint/2010/main" val="3052049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89B92A-2864-4024-98B7-4A993A806872}"/>
              </a:ext>
            </a:extLst>
          </p:cNvPr>
          <p:cNvSpPr>
            <a:spLocks noGrp="1"/>
          </p:cNvSpPr>
          <p:nvPr>
            <p:ph type="title"/>
          </p:nvPr>
        </p:nvSpPr>
        <p:spPr>
          <a:xfrm>
            <a:off x="182893" y="372140"/>
            <a:ext cx="7593796" cy="1070194"/>
          </a:xfrm>
        </p:spPr>
        <p:txBody>
          <a:bodyPr>
            <a:normAutofit fontScale="90000"/>
          </a:bodyPr>
          <a:lstStyle/>
          <a:p>
            <a:pPr algn="r"/>
            <a:r>
              <a:rPr lang="en-US" sz="3600" spc="300" dirty="0">
                <a:solidFill>
                  <a:srgbClr val="44546A"/>
                </a:solidFill>
                <a:latin typeface="Proxima Nova Semibold"/>
              </a:rPr>
              <a:t>PRODUCTION RULES/LABEL LAWS</a:t>
            </a:r>
          </a:p>
        </p:txBody>
      </p:sp>
      <p:sp>
        <p:nvSpPr>
          <p:cNvPr id="8" name="Content Placeholder 7">
            <a:extLst>
              <a:ext uri="{FF2B5EF4-FFF2-40B4-BE49-F238E27FC236}">
                <a16:creationId xmlns:a16="http://schemas.microsoft.com/office/drawing/2014/main" id="{BF609765-AF48-4BC9-9813-248475F91E6A}"/>
              </a:ext>
            </a:extLst>
          </p:cNvPr>
          <p:cNvSpPr>
            <a:spLocks noGrp="1"/>
          </p:cNvSpPr>
          <p:nvPr>
            <p:ph idx="1"/>
          </p:nvPr>
        </p:nvSpPr>
        <p:spPr>
          <a:xfrm>
            <a:off x="4578447" y="1209015"/>
            <a:ext cx="7280189" cy="4930246"/>
          </a:xfrm>
        </p:spPr>
        <p:txBody>
          <a:bodyPr anchor="ctr">
            <a:noAutofit/>
          </a:bodyPr>
          <a:lstStyle/>
          <a:p>
            <a:pPr marL="339725" indent="-339725"/>
            <a:r>
              <a:rPr lang="en-US" dirty="0">
                <a:solidFill>
                  <a:srgbClr val="44546A"/>
                </a:solidFill>
              </a:rPr>
              <a:t>TTB rules, with some exceptions</a:t>
            </a:r>
          </a:p>
          <a:p>
            <a:pPr marL="862013" lvl="1" indent="-287338"/>
            <a:r>
              <a:rPr lang="en-US" sz="2800" dirty="0">
                <a:solidFill>
                  <a:srgbClr val="44546A"/>
                </a:solidFill>
              </a:rPr>
              <a:t>75% grape variety</a:t>
            </a:r>
          </a:p>
          <a:p>
            <a:pPr marL="862013" lvl="1" indent="-287338"/>
            <a:r>
              <a:rPr lang="en-US" sz="2800" dirty="0">
                <a:solidFill>
                  <a:srgbClr val="44546A"/>
                </a:solidFill>
              </a:rPr>
              <a:t>State = 100%</a:t>
            </a:r>
          </a:p>
          <a:p>
            <a:pPr marL="862013" lvl="1" indent="-287338"/>
            <a:r>
              <a:rPr lang="en-US" sz="2800" dirty="0">
                <a:solidFill>
                  <a:srgbClr val="44546A"/>
                </a:solidFill>
              </a:rPr>
              <a:t>County = 75%</a:t>
            </a:r>
          </a:p>
          <a:p>
            <a:pPr marL="862013" lvl="1" indent="-287338"/>
            <a:r>
              <a:rPr lang="en-US" sz="2800" dirty="0">
                <a:solidFill>
                  <a:srgbClr val="44546A"/>
                </a:solidFill>
              </a:rPr>
              <a:t>AVA = 85%</a:t>
            </a:r>
          </a:p>
          <a:p>
            <a:pPr marL="862013" lvl="1" indent="-287338"/>
            <a:r>
              <a:rPr lang="en-US" sz="2800" dirty="0">
                <a:solidFill>
                  <a:srgbClr val="44546A"/>
                </a:solidFill>
              </a:rPr>
              <a:t>Vineyard = 95%</a:t>
            </a:r>
          </a:p>
          <a:p>
            <a:pPr>
              <a:lnSpc>
                <a:spcPct val="100000"/>
              </a:lnSpc>
            </a:pPr>
            <a:r>
              <a:rPr lang="en-US" b="1" dirty="0">
                <a:solidFill>
                  <a:srgbClr val="44546A"/>
                </a:solidFill>
              </a:rPr>
              <a:t>Labels MUST say Napa Valley if also labeled with a nested AVA - 1990</a:t>
            </a:r>
            <a:endParaRPr lang="en-US" b="1" dirty="0">
              <a:solidFill>
                <a:srgbClr val="44546A"/>
              </a:solidFill>
              <a:latin typeface="Proxima Nova Light"/>
            </a:endParaRPr>
          </a:p>
        </p:txBody>
      </p:sp>
      <p:pic>
        <p:nvPicPr>
          <p:cNvPr id="6" name="Picture 5">
            <a:extLst>
              <a:ext uri="{FF2B5EF4-FFF2-40B4-BE49-F238E27FC236}">
                <a16:creationId xmlns:a16="http://schemas.microsoft.com/office/drawing/2014/main" id="{18F30711-A709-419C-BE2C-F51E0E964FB5}"/>
              </a:ext>
            </a:extLst>
          </p:cNvPr>
          <p:cNvPicPr>
            <a:picLocks noChangeAspect="1"/>
          </p:cNvPicPr>
          <p:nvPr/>
        </p:nvPicPr>
        <p:blipFill>
          <a:blip r:embed="rId3"/>
          <a:stretch>
            <a:fillRect/>
          </a:stretch>
        </p:blipFill>
        <p:spPr>
          <a:xfrm>
            <a:off x="11444141" y="-37709"/>
            <a:ext cx="763571" cy="621511"/>
          </a:xfrm>
          <a:prstGeom prst="rect">
            <a:avLst/>
          </a:prstGeom>
        </p:spPr>
      </p:pic>
      <p:sp>
        <p:nvSpPr>
          <p:cNvPr id="7" name="Text Placeholder 2">
            <a:extLst>
              <a:ext uri="{FF2B5EF4-FFF2-40B4-BE49-F238E27FC236}">
                <a16:creationId xmlns:a16="http://schemas.microsoft.com/office/drawing/2014/main" id="{4941EAE0-301B-4C13-8338-B81C24D07916}"/>
              </a:ext>
            </a:extLst>
          </p:cNvPr>
          <p:cNvSpPr txBox="1">
            <a:spLocks/>
          </p:cNvSpPr>
          <p:nvPr/>
        </p:nvSpPr>
        <p:spPr>
          <a:xfrm>
            <a:off x="8100794" y="473140"/>
            <a:ext cx="2612886"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2">
                    <a:lumMod val="75000"/>
                  </a:schemeClr>
                </a:solidFill>
              </a:rPr>
              <a:t>Napa Valley</a:t>
            </a:r>
          </a:p>
        </p:txBody>
      </p:sp>
      <p:cxnSp>
        <p:nvCxnSpPr>
          <p:cNvPr id="11" name="Straight Connector 10">
            <a:extLst>
              <a:ext uri="{FF2B5EF4-FFF2-40B4-BE49-F238E27FC236}">
                <a16:creationId xmlns:a16="http://schemas.microsoft.com/office/drawing/2014/main" id="{7C510269-2E28-481E-A6A8-661BA60E9319}"/>
              </a:ext>
            </a:extLst>
          </p:cNvPr>
          <p:cNvCxnSpPr/>
          <p:nvPr/>
        </p:nvCxnSpPr>
        <p:spPr>
          <a:xfrm>
            <a:off x="7883992" y="372140"/>
            <a:ext cx="0" cy="54864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B62CBE29-D665-4113-BA6B-328B158B687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1927" y="1178792"/>
            <a:ext cx="2920486" cy="493024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00FAE7A-D8FE-4739-AB4B-4D8E82CE0D9E}"/>
              </a:ext>
            </a:extLst>
          </p:cNvPr>
          <p:cNvSpPr/>
          <p:nvPr/>
        </p:nvSpPr>
        <p:spPr>
          <a:xfrm>
            <a:off x="1486515" y="4038720"/>
            <a:ext cx="2272685" cy="1070194"/>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190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8D2362B-D629-48CD-B86F-02B21EF038F3}"/>
              </a:ext>
            </a:extLst>
          </p:cNvPr>
          <p:cNvSpPr txBox="1">
            <a:spLocks/>
          </p:cNvSpPr>
          <p:nvPr/>
        </p:nvSpPr>
        <p:spPr>
          <a:xfrm>
            <a:off x="-44209" y="3122987"/>
            <a:ext cx="12236209" cy="117924"/>
          </a:xfrm>
          <a:prstGeom prst="rect">
            <a:avLst/>
          </a:prstGeom>
          <a:solidFill>
            <a:schemeClr val="accent2">
              <a:lumMod val="75000"/>
            </a:schemeClr>
          </a:solidFill>
          <a:ln>
            <a:solidFill>
              <a:srgbClr val="800020"/>
            </a:solidFill>
          </a:ln>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spcBef>
                <a:spcPts val="600"/>
              </a:spcBef>
              <a:spcAft>
                <a:spcPts val="600"/>
              </a:spcAft>
              <a:buClr>
                <a:schemeClr val="bg1">
                  <a:lumMod val="50000"/>
                </a:schemeClr>
              </a:buClr>
              <a:buFont typeface="Arial" panose="020B0604020202020204" pitchFamily="34" charset="0"/>
              <a:buChar char="•"/>
            </a:pPr>
            <a:endParaRPr lang="en-GB" sz="2800" dirty="0">
              <a:solidFill>
                <a:schemeClr val="bg2">
                  <a:lumMod val="50000"/>
                </a:schemeClr>
              </a:solidFill>
              <a:latin typeface="+mn-lt"/>
            </a:endParaRPr>
          </a:p>
        </p:txBody>
      </p:sp>
      <p:sp>
        <p:nvSpPr>
          <p:cNvPr id="16" name="Rectangle 15">
            <a:extLst>
              <a:ext uri="{FF2B5EF4-FFF2-40B4-BE49-F238E27FC236}">
                <a16:creationId xmlns:a16="http://schemas.microsoft.com/office/drawing/2014/main" id="{830D06CE-5E40-4378-9A31-695A24E5E822}"/>
              </a:ext>
            </a:extLst>
          </p:cNvPr>
          <p:cNvSpPr/>
          <p:nvPr/>
        </p:nvSpPr>
        <p:spPr>
          <a:xfrm>
            <a:off x="6870308" y="6567318"/>
            <a:ext cx="6548972" cy="2906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2">
                    <a:lumMod val="50000"/>
                  </a:schemeClr>
                </a:solidFill>
                <a:latin typeface="Proxima Nova Light"/>
              </a:rPr>
              <a:t>© 2020 Napa Valley Vintners and Napa Valley Wine Academy</a:t>
            </a:r>
            <a:endParaRPr lang="en-US" sz="1100" dirty="0">
              <a:solidFill>
                <a:schemeClr val="bg2">
                  <a:lumMod val="50000"/>
                </a:schemeClr>
              </a:solidFill>
              <a:latin typeface="Proxima Nova Light"/>
            </a:endParaRPr>
          </a:p>
        </p:txBody>
      </p:sp>
      <p:pic>
        <p:nvPicPr>
          <p:cNvPr id="5" name="Picture 4" descr="A picture containing food, drawing&#10;&#10;Description automatically generated">
            <a:extLst>
              <a:ext uri="{FF2B5EF4-FFF2-40B4-BE49-F238E27FC236}">
                <a16:creationId xmlns:a16="http://schemas.microsoft.com/office/drawing/2014/main" id="{92A88CA1-9AE9-534C-B97C-755725C102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209" y="0"/>
            <a:ext cx="7787674" cy="3122987"/>
          </a:xfrm>
          <a:prstGeom prst="rect">
            <a:avLst/>
          </a:prstGeom>
        </p:spPr>
      </p:pic>
      <p:sp>
        <p:nvSpPr>
          <p:cNvPr id="6" name="Text Placeholder 2">
            <a:extLst>
              <a:ext uri="{FF2B5EF4-FFF2-40B4-BE49-F238E27FC236}">
                <a16:creationId xmlns:a16="http://schemas.microsoft.com/office/drawing/2014/main" id="{8637F85E-3390-4D1E-8714-9775C51A07B6}"/>
              </a:ext>
            </a:extLst>
          </p:cNvPr>
          <p:cNvSpPr txBox="1">
            <a:spLocks/>
          </p:cNvSpPr>
          <p:nvPr/>
        </p:nvSpPr>
        <p:spPr>
          <a:xfrm>
            <a:off x="9737096" y="1244686"/>
            <a:ext cx="2690948" cy="6842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i="0" kern="1200" spc="300">
                <a:solidFill>
                  <a:schemeClr val="tx1"/>
                </a:solidFill>
                <a:latin typeface="Proxima Nova" panose="02000506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spc="300">
                <a:solidFill>
                  <a:schemeClr val="tx1"/>
                </a:solidFill>
                <a:latin typeface="Proxima Nova" panose="0200050603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spc="3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2">
                    <a:lumMod val="75000"/>
                  </a:schemeClr>
                </a:solidFill>
              </a:rPr>
              <a:t>Napa Valley</a:t>
            </a:r>
          </a:p>
        </p:txBody>
      </p:sp>
      <p:sp>
        <p:nvSpPr>
          <p:cNvPr id="7" name="Rectangle 6">
            <a:extLst>
              <a:ext uri="{FF2B5EF4-FFF2-40B4-BE49-F238E27FC236}">
                <a16:creationId xmlns:a16="http://schemas.microsoft.com/office/drawing/2014/main" id="{E6FB39A2-D07C-4B3E-9E6D-0EB312808DC2}"/>
              </a:ext>
            </a:extLst>
          </p:cNvPr>
          <p:cNvSpPr/>
          <p:nvPr/>
        </p:nvSpPr>
        <p:spPr>
          <a:xfrm>
            <a:off x="7812518" y="1054748"/>
            <a:ext cx="2332276" cy="646331"/>
          </a:xfrm>
          <a:prstGeom prst="rect">
            <a:avLst/>
          </a:prstGeom>
        </p:spPr>
        <p:txBody>
          <a:bodyPr wrap="square">
            <a:spAutoFit/>
          </a:bodyPr>
          <a:lstStyle/>
          <a:p>
            <a:pPr algn="l"/>
            <a:r>
              <a:rPr lang="en-US" sz="3600" b="0" i="0" spc="300" dirty="0">
                <a:solidFill>
                  <a:srgbClr val="44546A"/>
                </a:solidFill>
                <a:latin typeface="Proxima Nova Semibold"/>
              </a:rPr>
              <a:t>STYLE</a:t>
            </a:r>
          </a:p>
        </p:txBody>
      </p:sp>
      <p:cxnSp>
        <p:nvCxnSpPr>
          <p:cNvPr id="8" name="Straight Connector 7">
            <a:extLst>
              <a:ext uri="{FF2B5EF4-FFF2-40B4-BE49-F238E27FC236}">
                <a16:creationId xmlns:a16="http://schemas.microsoft.com/office/drawing/2014/main" id="{3116F853-1A08-4248-82A5-CCB1364FF5E4}"/>
              </a:ext>
            </a:extLst>
          </p:cNvPr>
          <p:cNvCxnSpPr>
            <a:cxnSpLocks/>
          </p:cNvCxnSpPr>
          <p:nvPr/>
        </p:nvCxnSpPr>
        <p:spPr>
          <a:xfrm>
            <a:off x="9608243" y="1054748"/>
            <a:ext cx="0" cy="685520"/>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3">
            <a:extLst>
              <a:ext uri="{FF2B5EF4-FFF2-40B4-BE49-F238E27FC236}">
                <a16:creationId xmlns:a16="http://schemas.microsoft.com/office/drawing/2014/main" id="{8B681F9D-B940-4446-A4E3-6ECA882245B5}"/>
              </a:ext>
            </a:extLst>
          </p:cNvPr>
          <p:cNvSpPr txBox="1">
            <a:spLocks/>
          </p:cNvSpPr>
          <p:nvPr/>
        </p:nvSpPr>
        <p:spPr>
          <a:xfrm>
            <a:off x="1126860" y="3344510"/>
            <a:ext cx="9938280" cy="302699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200"/>
              </a:spcBef>
              <a:spcAft>
                <a:spcPts val="500"/>
              </a:spcAft>
            </a:pPr>
            <a:r>
              <a:rPr lang="en-US" sz="2400" b="1" dirty="0">
                <a:solidFill>
                  <a:srgbClr val="44546A"/>
                </a:solidFill>
                <a:latin typeface="Proxima Nova Light" panose="02000506030000020004"/>
              </a:rPr>
              <a:t>Napa Valley Cabernet Sauvignon</a:t>
            </a:r>
          </a:p>
          <a:p>
            <a:pPr marL="457200" indent="-457200">
              <a:lnSpc>
                <a:spcPct val="100000"/>
              </a:lnSpc>
              <a:spcBef>
                <a:spcPts val="200"/>
              </a:spcBef>
              <a:spcAft>
                <a:spcPts val="500"/>
              </a:spcAft>
              <a:buFont typeface="Arial" panose="020B0604020202020204" pitchFamily="34" charset="0"/>
              <a:buChar char="•"/>
            </a:pPr>
            <a:r>
              <a:rPr lang="en-US" sz="2400" dirty="0">
                <a:solidFill>
                  <a:srgbClr val="44546A"/>
                </a:solidFill>
                <a:latin typeface="Proxima Nova Light" panose="02000506030000020004"/>
              </a:rPr>
              <a:t>Deeply colored; high, fine-grained tannins; bright acidity; full-bodied</a:t>
            </a:r>
          </a:p>
          <a:p>
            <a:pPr marL="457200" indent="-457200">
              <a:lnSpc>
                <a:spcPct val="100000"/>
              </a:lnSpc>
              <a:spcBef>
                <a:spcPts val="200"/>
              </a:spcBef>
              <a:spcAft>
                <a:spcPts val="500"/>
              </a:spcAft>
              <a:buFont typeface="Arial" panose="020B0604020202020204" pitchFamily="34" charset="0"/>
              <a:buChar char="•"/>
            </a:pPr>
            <a:r>
              <a:rPr lang="en-US" sz="2400" dirty="0">
                <a:solidFill>
                  <a:srgbClr val="44546A"/>
                </a:solidFill>
                <a:latin typeface="Proxima Nova Light" panose="02000506030000020004"/>
              </a:rPr>
              <a:t>Generous use of new oak – baking spices and toast</a:t>
            </a:r>
          </a:p>
          <a:p>
            <a:pPr marL="457200" indent="-457200">
              <a:lnSpc>
                <a:spcPct val="100000"/>
              </a:lnSpc>
              <a:spcBef>
                <a:spcPts val="200"/>
              </a:spcBef>
              <a:spcAft>
                <a:spcPts val="500"/>
              </a:spcAft>
              <a:buFont typeface="Arial" panose="020B0604020202020204" pitchFamily="34" charset="0"/>
              <a:buChar char="•"/>
            </a:pPr>
            <a:r>
              <a:rPr lang="en-US" sz="2400" dirty="0">
                <a:solidFill>
                  <a:srgbClr val="44546A"/>
                </a:solidFill>
                <a:latin typeface="Proxima Nova Light" panose="02000506030000020004"/>
              </a:rPr>
              <a:t>Powerful, rich, blackberry, black cherry, ripe plum</a:t>
            </a:r>
          </a:p>
          <a:p>
            <a:pPr marL="457200" indent="-457200">
              <a:lnSpc>
                <a:spcPct val="100000"/>
              </a:lnSpc>
              <a:spcBef>
                <a:spcPts val="200"/>
              </a:spcBef>
              <a:spcAft>
                <a:spcPts val="500"/>
              </a:spcAft>
              <a:buFont typeface="Arial" panose="020B0604020202020204" pitchFamily="34" charset="0"/>
              <a:buChar char="•"/>
            </a:pPr>
            <a:r>
              <a:rPr lang="en-US" sz="2400" dirty="0">
                <a:solidFill>
                  <a:srgbClr val="44546A"/>
                </a:solidFill>
                <a:latin typeface="Proxima Nova Light" panose="02000506030000020004"/>
              </a:rPr>
              <a:t>Great aging potential</a:t>
            </a:r>
          </a:p>
          <a:p>
            <a:pPr marL="457200" indent="-457200">
              <a:lnSpc>
                <a:spcPct val="100000"/>
              </a:lnSpc>
              <a:spcBef>
                <a:spcPts val="200"/>
              </a:spcBef>
              <a:spcAft>
                <a:spcPts val="500"/>
              </a:spcAft>
              <a:buFont typeface="Arial" panose="020B0604020202020204" pitchFamily="34" charset="0"/>
              <a:buChar char="•"/>
            </a:pPr>
            <a:r>
              <a:rPr lang="en-US" sz="2400" dirty="0">
                <a:solidFill>
                  <a:srgbClr val="44546A"/>
                </a:solidFill>
                <a:latin typeface="Proxima Nova Light" panose="02000506030000020004"/>
              </a:rPr>
              <a:t>Single varietal or blended</a:t>
            </a:r>
          </a:p>
          <a:p>
            <a:pPr marL="457200" indent="-457200">
              <a:lnSpc>
                <a:spcPct val="100000"/>
              </a:lnSpc>
              <a:spcBef>
                <a:spcPts val="200"/>
              </a:spcBef>
              <a:spcAft>
                <a:spcPts val="500"/>
              </a:spcAft>
              <a:buFont typeface="Arial" panose="020B0604020202020204" pitchFamily="34" charset="0"/>
              <a:buChar char="•"/>
            </a:pPr>
            <a:r>
              <a:rPr lang="en-US" sz="2400" dirty="0">
                <a:solidFill>
                  <a:srgbClr val="44546A"/>
                </a:solidFill>
                <a:latin typeface="Proxima Nova Light" panose="02000506030000020004"/>
              </a:rPr>
              <a:t>Valley vs. mountainside sourcing</a:t>
            </a:r>
          </a:p>
        </p:txBody>
      </p:sp>
      <p:pic>
        <p:nvPicPr>
          <p:cNvPr id="10" name="Picture 9">
            <a:extLst>
              <a:ext uri="{FF2B5EF4-FFF2-40B4-BE49-F238E27FC236}">
                <a16:creationId xmlns:a16="http://schemas.microsoft.com/office/drawing/2014/main" id="{D065FAEC-F22D-4242-BBC9-768EE49D0D5F}"/>
              </a:ext>
            </a:extLst>
          </p:cNvPr>
          <p:cNvPicPr>
            <a:picLocks noChangeAspect="1"/>
          </p:cNvPicPr>
          <p:nvPr/>
        </p:nvPicPr>
        <p:blipFill>
          <a:blip r:embed="rId4"/>
          <a:stretch>
            <a:fillRect/>
          </a:stretch>
        </p:blipFill>
        <p:spPr>
          <a:xfrm>
            <a:off x="11444141" y="-37709"/>
            <a:ext cx="763571" cy="621511"/>
          </a:xfrm>
          <a:prstGeom prst="rect">
            <a:avLst/>
          </a:prstGeom>
        </p:spPr>
      </p:pic>
    </p:spTree>
    <p:extLst>
      <p:ext uri="{BB962C8B-B14F-4D97-AF65-F5344CB8AC3E}">
        <p14:creationId xmlns:p14="http://schemas.microsoft.com/office/powerpoint/2010/main" val="2276354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E9C1136-86F4-432E-A0B8-FB79D1AB5FE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01060" y="1685260"/>
            <a:ext cx="7090940" cy="53399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9C3B8A-4D8C-BC4B-A12F-A84E40865F7A}"/>
              </a:ext>
            </a:extLst>
          </p:cNvPr>
          <p:cNvSpPr txBox="1">
            <a:spLocks/>
          </p:cNvSpPr>
          <p:nvPr/>
        </p:nvSpPr>
        <p:spPr>
          <a:xfrm>
            <a:off x="2032212" y="416476"/>
            <a:ext cx="3340354" cy="485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i="1" dirty="0">
                <a:solidFill>
                  <a:schemeClr val="accent3">
                    <a:lumMod val="75000"/>
                  </a:schemeClr>
                </a:solidFill>
                <a:latin typeface="Proxima Nova" panose="02000506030000020004" pitchFamily="2" charset="0"/>
              </a:rPr>
              <a:t>Sonoma County</a:t>
            </a:r>
          </a:p>
        </p:txBody>
      </p:sp>
      <p:sp>
        <p:nvSpPr>
          <p:cNvPr id="3" name="Text Placeholder 4">
            <a:extLst>
              <a:ext uri="{FF2B5EF4-FFF2-40B4-BE49-F238E27FC236}">
                <a16:creationId xmlns:a16="http://schemas.microsoft.com/office/drawing/2014/main" id="{99C0B015-FCBA-AE4E-8226-B0BD75F13ADE}"/>
              </a:ext>
            </a:extLst>
          </p:cNvPr>
          <p:cNvSpPr txBox="1">
            <a:spLocks/>
          </p:cNvSpPr>
          <p:nvPr/>
        </p:nvSpPr>
        <p:spPr>
          <a:xfrm>
            <a:off x="429208" y="1362269"/>
            <a:ext cx="4982547" cy="47462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en-US" dirty="0">
              <a:solidFill>
                <a:schemeClr val="accent5">
                  <a:lumMod val="50000"/>
                </a:schemeClr>
              </a:solidFill>
            </a:endParaRPr>
          </a:p>
        </p:txBody>
      </p:sp>
      <p:sp>
        <p:nvSpPr>
          <p:cNvPr id="4" name="TextBox 3">
            <a:extLst>
              <a:ext uri="{FF2B5EF4-FFF2-40B4-BE49-F238E27FC236}">
                <a16:creationId xmlns:a16="http://schemas.microsoft.com/office/drawing/2014/main" id="{37E582EE-B971-8347-9534-A77DCFD79A18}"/>
              </a:ext>
            </a:extLst>
          </p:cNvPr>
          <p:cNvSpPr txBox="1"/>
          <p:nvPr/>
        </p:nvSpPr>
        <p:spPr>
          <a:xfrm>
            <a:off x="485252" y="263442"/>
            <a:ext cx="1380865" cy="646331"/>
          </a:xfrm>
          <a:prstGeom prst="rect">
            <a:avLst/>
          </a:prstGeom>
          <a:noFill/>
        </p:spPr>
        <p:txBody>
          <a:bodyPr wrap="square" rtlCol="0" anchor="t">
            <a:spAutoFit/>
          </a:bodyPr>
          <a:lstStyle/>
          <a:p>
            <a:r>
              <a:rPr lang="en-US" sz="3600" b="0" i="0" spc="300" dirty="0">
                <a:solidFill>
                  <a:srgbClr val="44546A"/>
                </a:solidFill>
                <a:latin typeface="Proxima Nova Semibold"/>
              </a:rPr>
              <a:t>MAP</a:t>
            </a:r>
            <a:endParaRPr lang="en-US" sz="3600" b="0" i="0" dirty="0">
              <a:solidFill>
                <a:srgbClr val="44546A"/>
              </a:solidFill>
              <a:latin typeface="Proxima Nova Semibold"/>
            </a:endParaRPr>
          </a:p>
        </p:txBody>
      </p:sp>
      <p:cxnSp>
        <p:nvCxnSpPr>
          <p:cNvPr id="5" name="Straight Connector 4">
            <a:extLst>
              <a:ext uri="{FF2B5EF4-FFF2-40B4-BE49-F238E27FC236}">
                <a16:creationId xmlns:a16="http://schemas.microsoft.com/office/drawing/2014/main" id="{43B105BF-D6D1-534D-98AC-00BAB66C8ED0}"/>
              </a:ext>
            </a:extLst>
          </p:cNvPr>
          <p:cNvCxnSpPr/>
          <p:nvPr/>
        </p:nvCxnSpPr>
        <p:spPr>
          <a:xfrm>
            <a:off x="1824325" y="366083"/>
            <a:ext cx="0" cy="538609"/>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D23B8436-5FA5-5F45-A33A-3BD1E98ED0C3}"/>
              </a:ext>
            </a:extLst>
          </p:cNvPr>
          <p:cNvSpPr txBox="1">
            <a:spLocks/>
          </p:cNvSpPr>
          <p:nvPr/>
        </p:nvSpPr>
        <p:spPr>
          <a:xfrm>
            <a:off x="5665510" y="6675437"/>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8" name="TextBox 7">
            <a:extLst>
              <a:ext uri="{FF2B5EF4-FFF2-40B4-BE49-F238E27FC236}">
                <a16:creationId xmlns:a16="http://schemas.microsoft.com/office/drawing/2014/main" id="{563EAE63-D588-48FD-BCD7-D4F4A67A75FC}"/>
              </a:ext>
            </a:extLst>
          </p:cNvPr>
          <p:cNvSpPr txBox="1"/>
          <p:nvPr/>
        </p:nvSpPr>
        <p:spPr>
          <a:xfrm>
            <a:off x="6211077" y="1675935"/>
            <a:ext cx="5181600" cy="261610"/>
          </a:xfrm>
          <a:prstGeom prst="rect">
            <a:avLst/>
          </a:prstGeom>
          <a:noFill/>
        </p:spPr>
        <p:txBody>
          <a:bodyPr wrap="square" rtlCol="0">
            <a:spAutoFit/>
          </a:bodyPr>
          <a:lstStyle/>
          <a:p>
            <a:pPr algn="ctr"/>
            <a:r>
              <a:rPr lang="en-US" sz="1100" dirty="0">
                <a:solidFill>
                  <a:schemeClr val="bg2">
                    <a:lumMod val="25000"/>
                  </a:schemeClr>
                </a:solidFill>
              </a:rPr>
              <a:t>Map and data sourced from sonomawine.com &amp; sonomacounty.com</a:t>
            </a:r>
          </a:p>
        </p:txBody>
      </p:sp>
      <p:pic>
        <p:nvPicPr>
          <p:cNvPr id="9" name="Picture 8">
            <a:extLst>
              <a:ext uri="{FF2B5EF4-FFF2-40B4-BE49-F238E27FC236}">
                <a16:creationId xmlns:a16="http://schemas.microsoft.com/office/drawing/2014/main" id="{F169F769-F4F0-4EE8-BED6-9C9C40498C66}"/>
              </a:ext>
            </a:extLst>
          </p:cNvPr>
          <p:cNvPicPr>
            <a:picLocks noChangeAspect="1"/>
          </p:cNvPicPr>
          <p:nvPr/>
        </p:nvPicPr>
        <p:blipFill>
          <a:blip r:embed="rId4"/>
          <a:stretch>
            <a:fillRect/>
          </a:stretch>
        </p:blipFill>
        <p:spPr>
          <a:xfrm>
            <a:off x="11444141" y="-37709"/>
            <a:ext cx="763571" cy="621511"/>
          </a:xfrm>
          <a:prstGeom prst="rect">
            <a:avLst/>
          </a:prstGeom>
        </p:spPr>
      </p:pic>
      <p:sp>
        <p:nvSpPr>
          <p:cNvPr id="10" name="Text Placeholder 5">
            <a:extLst>
              <a:ext uri="{FF2B5EF4-FFF2-40B4-BE49-F238E27FC236}">
                <a16:creationId xmlns:a16="http://schemas.microsoft.com/office/drawing/2014/main" id="{8032C6FE-8695-494A-B3D6-95E2189C5290}"/>
              </a:ext>
            </a:extLst>
          </p:cNvPr>
          <p:cNvSpPr txBox="1">
            <a:spLocks/>
          </p:cNvSpPr>
          <p:nvPr/>
        </p:nvSpPr>
        <p:spPr>
          <a:xfrm>
            <a:off x="323971" y="1693933"/>
            <a:ext cx="4777089" cy="39384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Wide range of microclimates</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17 AVAs</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60+ grape varieties</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85% family-owned</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Alexander Valley &amp; Knights Valley known for Cabernet Sauvignon</a:t>
            </a:r>
          </a:p>
          <a:p>
            <a:pPr marL="457200" indent="-457200">
              <a:lnSpc>
                <a:spcPct val="100000"/>
              </a:lnSpc>
              <a:buFont typeface="Arial" panose="020B0604020202020204" pitchFamily="34" charset="0"/>
              <a:buChar char="•"/>
            </a:pPr>
            <a:endParaRPr lang="en-US" dirty="0">
              <a:solidFill>
                <a:srgbClr val="44546A"/>
              </a:solidFill>
              <a:latin typeface="Proxima Nova Light" panose="02000506030000020004"/>
            </a:endParaRPr>
          </a:p>
        </p:txBody>
      </p:sp>
      <p:cxnSp>
        <p:nvCxnSpPr>
          <p:cNvPr id="11" name="Straight Connector 10">
            <a:extLst>
              <a:ext uri="{FF2B5EF4-FFF2-40B4-BE49-F238E27FC236}">
                <a16:creationId xmlns:a16="http://schemas.microsoft.com/office/drawing/2014/main" id="{A76558C1-A648-4C8D-854D-64A99A96F07A}"/>
              </a:ext>
            </a:extLst>
          </p:cNvPr>
          <p:cNvCxnSpPr>
            <a:cxnSpLocks/>
          </p:cNvCxnSpPr>
          <p:nvPr/>
        </p:nvCxnSpPr>
        <p:spPr>
          <a:xfrm flipH="1">
            <a:off x="5101060" y="0"/>
            <a:ext cx="12058" cy="6953377"/>
          </a:xfrm>
          <a:prstGeom prst="line">
            <a:avLst/>
          </a:prstGeom>
          <a:ln w="381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F43A732-6D98-43E8-9F4F-4D9322F7ABB9}"/>
              </a:ext>
            </a:extLst>
          </p:cNvPr>
          <p:cNvCxnSpPr>
            <a:cxnSpLocks/>
          </p:cNvCxnSpPr>
          <p:nvPr/>
        </p:nvCxnSpPr>
        <p:spPr>
          <a:xfrm>
            <a:off x="5101060" y="1685260"/>
            <a:ext cx="709094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973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BB5512-C2EF-46A4-82C4-198B1A5709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55" y="817871"/>
            <a:ext cx="12192000" cy="2714358"/>
          </a:xfrm>
          <a:prstGeom prst="rect">
            <a:avLst/>
          </a:prstGeom>
        </p:spPr>
      </p:pic>
      <p:sp>
        <p:nvSpPr>
          <p:cNvPr id="5" name="Rectangle 4">
            <a:extLst>
              <a:ext uri="{FF2B5EF4-FFF2-40B4-BE49-F238E27FC236}">
                <a16:creationId xmlns:a16="http://schemas.microsoft.com/office/drawing/2014/main" id="{DE072AC6-BD70-4C8E-9843-5CC8E3E59D47}"/>
              </a:ext>
            </a:extLst>
          </p:cNvPr>
          <p:cNvSpPr/>
          <p:nvPr/>
        </p:nvSpPr>
        <p:spPr>
          <a:xfrm>
            <a:off x="-27309" y="4610109"/>
            <a:ext cx="12276665" cy="228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Lt"/>
            </a:endParaRPr>
          </a:p>
        </p:txBody>
      </p:sp>
      <p:cxnSp>
        <p:nvCxnSpPr>
          <p:cNvPr id="12" name="Straight Connector 11">
            <a:extLst>
              <a:ext uri="{FF2B5EF4-FFF2-40B4-BE49-F238E27FC236}">
                <a16:creationId xmlns:a16="http://schemas.microsoft.com/office/drawing/2014/main" id="{1A5F16B8-3118-A946-91D2-D7B451C6542E}"/>
              </a:ext>
            </a:extLst>
          </p:cNvPr>
          <p:cNvCxnSpPr>
            <a:cxnSpLocks/>
          </p:cNvCxnSpPr>
          <p:nvPr/>
        </p:nvCxnSpPr>
        <p:spPr>
          <a:xfrm>
            <a:off x="-27309" y="4549967"/>
            <a:ext cx="12166226" cy="0"/>
          </a:xfrm>
          <a:prstGeom prst="line">
            <a:avLst/>
          </a:prstGeom>
          <a:ln>
            <a:noFill/>
          </a:ln>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AD485790-CC05-9E44-815F-8945C2B92D20}"/>
              </a:ext>
            </a:extLst>
          </p:cNvPr>
          <p:cNvSpPr/>
          <p:nvPr/>
        </p:nvSpPr>
        <p:spPr>
          <a:xfrm>
            <a:off x="-84666" y="3530579"/>
            <a:ext cx="12361333" cy="10075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493"/>
              </a:solidFill>
            </a:endParaRPr>
          </a:p>
        </p:txBody>
      </p:sp>
      <p:sp>
        <p:nvSpPr>
          <p:cNvPr id="51" name="Rectangle: Rounded Corners 50">
            <a:extLst>
              <a:ext uri="{FF2B5EF4-FFF2-40B4-BE49-F238E27FC236}">
                <a16:creationId xmlns:a16="http://schemas.microsoft.com/office/drawing/2014/main" id="{AD600500-30A1-49D1-97FE-0A644AF24C3B}"/>
              </a:ext>
            </a:extLst>
          </p:cNvPr>
          <p:cNvSpPr/>
          <p:nvPr/>
        </p:nvSpPr>
        <p:spPr>
          <a:xfrm>
            <a:off x="1242926" y="3193310"/>
            <a:ext cx="1723263" cy="769441"/>
          </a:xfrm>
          <a:prstGeom prst="roundRect">
            <a:avLst/>
          </a:prstGeom>
          <a:solidFill>
            <a:schemeClr val="accent3">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Light"/>
              </a:rPr>
              <a:t>1800s</a:t>
            </a:r>
          </a:p>
        </p:txBody>
      </p:sp>
      <p:sp>
        <p:nvSpPr>
          <p:cNvPr id="56" name="Rectangle: Rounded Corners 55">
            <a:extLst>
              <a:ext uri="{FF2B5EF4-FFF2-40B4-BE49-F238E27FC236}">
                <a16:creationId xmlns:a16="http://schemas.microsoft.com/office/drawing/2014/main" id="{8773D0CF-F4CC-49FB-8F76-E6A4574E9CA6}"/>
              </a:ext>
            </a:extLst>
          </p:cNvPr>
          <p:cNvSpPr/>
          <p:nvPr/>
        </p:nvSpPr>
        <p:spPr>
          <a:xfrm>
            <a:off x="5234369" y="3181036"/>
            <a:ext cx="1723263" cy="812783"/>
          </a:xfrm>
          <a:prstGeom prst="roundRect">
            <a:avLst/>
          </a:prstGeom>
          <a:solidFill>
            <a:schemeClr val="accent3">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Light"/>
              </a:rPr>
              <a:t>Early to mid-1900s</a:t>
            </a:r>
          </a:p>
        </p:txBody>
      </p:sp>
      <p:sp>
        <p:nvSpPr>
          <p:cNvPr id="66" name="Rectangle: Rounded Corners 65">
            <a:extLst>
              <a:ext uri="{FF2B5EF4-FFF2-40B4-BE49-F238E27FC236}">
                <a16:creationId xmlns:a16="http://schemas.microsoft.com/office/drawing/2014/main" id="{D89D6897-56C0-46D3-B14D-D9F9F7AC8F7A}"/>
              </a:ext>
            </a:extLst>
          </p:cNvPr>
          <p:cNvSpPr/>
          <p:nvPr/>
        </p:nvSpPr>
        <p:spPr>
          <a:xfrm>
            <a:off x="9363079" y="3165373"/>
            <a:ext cx="1723263" cy="812783"/>
          </a:xfrm>
          <a:prstGeom prst="roundRect">
            <a:avLst/>
          </a:prstGeom>
          <a:solidFill>
            <a:schemeClr val="accent3">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Light"/>
              </a:rPr>
              <a:t>Later 1900s</a:t>
            </a:r>
          </a:p>
        </p:txBody>
      </p:sp>
      <p:sp>
        <p:nvSpPr>
          <p:cNvPr id="14" name="Rectangle 13">
            <a:extLst>
              <a:ext uri="{FF2B5EF4-FFF2-40B4-BE49-F238E27FC236}">
                <a16:creationId xmlns:a16="http://schemas.microsoft.com/office/drawing/2014/main" id="{42892FBE-251F-234A-8149-38F127455B2A}"/>
              </a:ext>
            </a:extLst>
          </p:cNvPr>
          <p:cNvSpPr/>
          <p:nvPr/>
        </p:nvSpPr>
        <p:spPr>
          <a:xfrm>
            <a:off x="-89601" y="-5946"/>
            <a:ext cx="12281601" cy="8309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26CDB94-1B00-524F-834E-B0E2595C897B}"/>
              </a:ext>
            </a:extLst>
          </p:cNvPr>
          <p:cNvSpPr txBox="1"/>
          <p:nvPr/>
        </p:nvSpPr>
        <p:spPr>
          <a:xfrm>
            <a:off x="-320449" y="70998"/>
            <a:ext cx="3304937" cy="646331"/>
          </a:xfrm>
          <a:prstGeom prst="rect">
            <a:avLst/>
          </a:prstGeom>
          <a:noFill/>
        </p:spPr>
        <p:txBody>
          <a:bodyPr wrap="square" rtlCol="0">
            <a:spAutoFit/>
          </a:bodyPr>
          <a:lstStyle/>
          <a:p>
            <a:pPr algn="ctr"/>
            <a:r>
              <a:rPr lang="en-US" sz="3600" spc="300" dirty="0">
                <a:solidFill>
                  <a:srgbClr val="44546A"/>
                </a:solidFill>
                <a:latin typeface="Proxima Nova Semibold"/>
              </a:rPr>
              <a:t>HISTORY</a:t>
            </a:r>
          </a:p>
        </p:txBody>
      </p:sp>
      <p:cxnSp>
        <p:nvCxnSpPr>
          <p:cNvPr id="15" name="Straight Connector 14">
            <a:extLst>
              <a:ext uri="{FF2B5EF4-FFF2-40B4-BE49-F238E27FC236}">
                <a16:creationId xmlns:a16="http://schemas.microsoft.com/office/drawing/2014/main" id="{52A5B3B8-CF0C-4BDE-9F34-A481BFDD1218}"/>
              </a:ext>
            </a:extLst>
          </p:cNvPr>
          <p:cNvCxnSpPr/>
          <p:nvPr/>
        </p:nvCxnSpPr>
        <p:spPr>
          <a:xfrm>
            <a:off x="2469777" y="113072"/>
            <a:ext cx="0" cy="538609"/>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AFD45E50-7977-4020-AC68-D8206EC12CFA}"/>
              </a:ext>
            </a:extLst>
          </p:cNvPr>
          <p:cNvSpPr txBox="1">
            <a:spLocks/>
          </p:cNvSpPr>
          <p:nvPr/>
        </p:nvSpPr>
        <p:spPr>
          <a:xfrm>
            <a:off x="2620569" y="237188"/>
            <a:ext cx="3768239" cy="6147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spc="3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3">
                    <a:lumMod val="75000"/>
                  </a:schemeClr>
                </a:solidFill>
                <a:latin typeface="Proxima Nova" panose="02000506030000020004" pitchFamily="2" charset="0"/>
              </a:rPr>
              <a:t>Sonoma County</a:t>
            </a:r>
          </a:p>
        </p:txBody>
      </p:sp>
      <p:sp>
        <p:nvSpPr>
          <p:cNvPr id="20" name="Content Placeholder 6">
            <a:extLst>
              <a:ext uri="{FF2B5EF4-FFF2-40B4-BE49-F238E27FC236}">
                <a16:creationId xmlns:a16="http://schemas.microsoft.com/office/drawing/2014/main" id="{2B3FFA26-BE95-40C6-AFD5-56864CE6C65A}"/>
              </a:ext>
            </a:extLst>
          </p:cNvPr>
          <p:cNvSpPr txBox="1">
            <a:spLocks/>
          </p:cNvSpPr>
          <p:nvPr/>
        </p:nvSpPr>
        <p:spPr>
          <a:xfrm>
            <a:off x="8875620" y="4233541"/>
            <a:ext cx="2915887" cy="137903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en-US" dirty="0">
                <a:solidFill>
                  <a:srgbClr val="44546A"/>
                </a:solidFill>
                <a:latin typeface="Proxima Nova Light" panose="02000506030000020004"/>
                <a:ea typeface="MS Mincho" panose="02020609040205080304" pitchFamily="49" charset="-128"/>
                <a:cs typeface="Times New Roman" panose="02020603050405020304" pitchFamily="18" charset="0"/>
              </a:rPr>
              <a:t>½ of Ch. Montelena ’s winning Chardonnay came from Sonoma</a:t>
            </a:r>
          </a:p>
          <a:p>
            <a:pPr marL="285750" indent="-285750">
              <a:buFont typeface="Arial" panose="020B0604020202020204" pitchFamily="34" charset="0"/>
              <a:buChar char="•"/>
              <a:defRPr/>
            </a:pPr>
            <a:r>
              <a:rPr lang="en-US" dirty="0" err="1">
                <a:solidFill>
                  <a:srgbClr val="44546A"/>
                </a:solidFill>
                <a:latin typeface="Proxima Nova Light" panose="02000506030000020004"/>
              </a:rPr>
              <a:t>Beringer</a:t>
            </a:r>
            <a:r>
              <a:rPr lang="en-US" dirty="0">
                <a:solidFill>
                  <a:srgbClr val="44546A"/>
                </a:solidFill>
                <a:latin typeface="Proxima Nova Light" panose="02000506030000020004"/>
              </a:rPr>
              <a:t>, Louis Martini and others sourced CS grapes from Sonoma Co. </a:t>
            </a: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a:p>
            <a:pPr marL="285750" indent="-285750">
              <a:lnSpc>
                <a:spcPct val="100000"/>
              </a:lnSpc>
              <a:buFont typeface="Arial" panose="020B0604020202020204" pitchFamily="34" charset="0"/>
              <a:buChar char="•"/>
            </a:pPr>
            <a:endParaRPr lang="en-US" dirty="0">
              <a:solidFill>
                <a:srgbClr val="44546A"/>
              </a:solidFill>
              <a:latin typeface="Proxima Nova Light"/>
            </a:endParaRPr>
          </a:p>
        </p:txBody>
      </p:sp>
      <p:pic>
        <p:nvPicPr>
          <p:cNvPr id="24" name="Picture 23">
            <a:extLst>
              <a:ext uri="{FF2B5EF4-FFF2-40B4-BE49-F238E27FC236}">
                <a16:creationId xmlns:a16="http://schemas.microsoft.com/office/drawing/2014/main" id="{B037E071-0897-4EFA-A4A9-52F2A41AA2C2}"/>
              </a:ext>
            </a:extLst>
          </p:cNvPr>
          <p:cNvPicPr>
            <a:picLocks noChangeAspect="1"/>
          </p:cNvPicPr>
          <p:nvPr/>
        </p:nvPicPr>
        <p:blipFill>
          <a:blip r:embed="rId4"/>
          <a:stretch>
            <a:fillRect/>
          </a:stretch>
        </p:blipFill>
        <p:spPr>
          <a:xfrm>
            <a:off x="11444141" y="-37709"/>
            <a:ext cx="763571" cy="621511"/>
          </a:xfrm>
          <a:prstGeom prst="rect">
            <a:avLst/>
          </a:prstGeom>
        </p:spPr>
      </p:pic>
      <p:sp>
        <p:nvSpPr>
          <p:cNvPr id="19" name="Content Placeholder 8">
            <a:extLst>
              <a:ext uri="{FF2B5EF4-FFF2-40B4-BE49-F238E27FC236}">
                <a16:creationId xmlns:a16="http://schemas.microsoft.com/office/drawing/2014/main" id="{584734BC-35D6-48E2-AEF7-82748ED8BC7F}"/>
              </a:ext>
            </a:extLst>
          </p:cNvPr>
          <p:cNvSpPr txBox="1">
            <a:spLocks/>
          </p:cNvSpPr>
          <p:nvPr/>
        </p:nvSpPr>
        <p:spPr>
          <a:xfrm>
            <a:off x="380421" y="4233541"/>
            <a:ext cx="3448272" cy="9588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Symbol" pitchFamily="2" charset="2"/>
              <a:buNone/>
              <a:tabLst/>
              <a:defRPr sz="1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en-US" dirty="0">
                <a:solidFill>
                  <a:srgbClr val="44546A"/>
                </a:solidFill>
                <a:latin typeface="Proxima Nova Light" panose="02000506030000020004"/>
                <a:ea typeface="MS Mincho" panose="02020609040205080304" pitchFamily="49" charset="-128"/>
                <a:cs typeface="Times New Roman" panose="02020603050405020304" pitchFamily="18" charset="0"/>
              </a:rPr>
              <a:t>Russian Colonists and Missionaries</a:t>
            </a:r>
          </a:p>
          <a:p>
            <a:pPr marL="285750" indent="-285750">
              <a:buFont typeface="Arial" panose="020B0604020202020204" pitchFamily="34" charset="0"/>
              <a:buChar char="•"/>
              <a:defRPr/>
            </a:pPr>
            <a:r>
              <a:rPr lang="en-US" dirty="0">
                <a:solidFill>
                  <a:srgbClr val="44546A"/>
                </a:solidFill>
                <a:latin typeface="Proxima Nova Light" panose="02000506030000020004"/>
                <a:ea typeface="MS Mincho" panose="02020609040205080304" pitchFamily="49" charset="-128"/>
                <a:cs typeface="Times New Roman" panose="02020603050405020304" pitchFamily="18" charset="0"/>
              </a:rPr>
              <a:t>1857 - </a:t>
            </a:r>
            <a:r>
              <a:rPr lang="en-US" dirty="0" err="1">
                <a:solidFill>
                  <a:srgbClr val="44546A"/>
                </a:solidFill>
                <a:latin typeface="Proxima Nova Light" panose="02000506030000020004"/>
                <a:ea typeface="MS Mincho" panose="02020609040205080304" pitchFamily="49" charset="-128"/>
                <a:cs typeface="Times New Roman" panose="02020603050405020304" pitchFamily="18" charset="0"/>
              </a:rPr>
              <a:t>Agoston</a:t>
            </a:r>
            <a:r>
              <a:rPr lang="en-US" dirty="0">
                <a:solidFill>
                  <a:srgbClr val="44546A"/>
                </a:solidFill>
                <a:latin typeface="Proxima Nova Light" panose="02000506030000020004"/>
                <a:ea typeface="MS Mincho" panose="02020609040205080304" pitchFamily="49" charset="-128"/>
                <a:cs typeface="Times New Roman" panose="02020603050405020304" pitchFamily="18" charset="0"/>
              </a:rPr>
              <a:t> </a:t>
            </a:r>
            <a:r>
              <a:rPr lang="en-US" dirty="0" err="1">
                <a:solidFill>
                  <a:srgbClr val="44546A"/>
                </a:solidFill>
                <a:latin typeface="Proxima Nova Light" panose="02000506030000020004"/>
                <a:ea typeface="MS Mincho" panose="02020609040205080304" pitchFamily="49" charset="-128"/>
                <a:cs typeface="Times New Roman" panose="02020603050405020304" pitchFamily="18" charset="0"/>
              </a:rPr>
              <a:t>Haraszathy</a:t>
            </a:r>
            <a:r>
              <a:rPr lang="en-US" dirty="0">
                <a:solidFill>
                  <a:srgbClr val="44546A"/>
                </a:solidFill>
                <a:latin typeface="Proxima Nova Light" panose="02000506030000020004"/>
                <a:ea typeface="MS Mincho" panose="02020609040205080304" pitchFamily="49" charset="-128"/>
                <a:cs typeface="Times New Roman" panose="02020603050405020304" pitchFamily="18" charset="0"/>
              </a:rPr>
              <a:t> “The Father of California’s Wine Industry”</a:t>
            </a:r>
          </a:p>
          <a:p>
            <a:pPr marL="285750" indent="-285750">
              <a:buFont typeface="Arial" panose="020B0604020202020204" pitchFamily="34" charset="0"/>
              <a:buChar char="•"/>
              <a:defRPr/>
            </a:pPr>
            <a:r>
              <a:rPr lang="en-US" dirty="0" err="1">
                <a:solidFill>
                  <a:srgbClr val="44546A"/>
                </a:solidFill>
                <a:latin typeface="Proxima Nova Light" panose="02000506030000020004"/>
                <a:ea typeface="MS Mincho" panose="02020609040205080304" pitchFamily="49" charset="-128"/>
                <a:cs typeface="Times New Roman" panose="02020603050405020304" pitchFamily="18" charset="0"/>
              </a:rPr>
              <a:t>Phylloxera</a:t>
            </a: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defRP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defRP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p:txBody>
      </p:sp>
      <p:sp>
        <p:nvSpPr>
          <p:cNvPr id="21" name="Content Placeholder 8">
            <a:extLst>
              <a:ext uri="{FF2B5EF4-FFF2-40B4-BE49-F238E27FC236}">
                <a16:creationId xmlns:a16="http://schemas.microsoft.com/office/drawing/2014/main" id="{6A0C0774-9A9E-45CC-A690-4A619769B5FA}"/>
              </a:ext>
            </a:extLst>
          </p:cNvPr>
          <p:cNvSpPr txBox="1">
            <a:spLocks/>
          </p:cNvSpPr>
          <p:nvPr/>
        </p:nvSpPr>
        <p:spPr>
          <a:xfrm>
            <a:off x="4504688" y="4233541"/>
            <a:ext cx="3448272" cy="9588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Symbol" pitchFamily="2" charset="2"/>
              <a:buNone/>
              <a:tabLst/>
              <a:defRPr sz="1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en-US" dirty="0">
                <a:solidFill>
                  <a:srgbClr val="44546A"/>
                </a:solidFill>
                <a:latin typeface="Proxima Nova Light" panose="02000506030000020004"/>
              </a:rPr>
              <a:t>Prohibition stops thriving industry</a:t>
            </a:r>
          </a:p>
          <a:p>
            <a:pPr marL="285750" indent="-285750">
              <a:buFont typeface="Arial" panose="020B0604020202020204" pitchFamily="34" charset="0"/>
              <a:buChar char="•"/>
              <a:defRPr/>
            </a:pPr>
            <a:r>
              <a:rPr lang="en-US" dirty="0">
                <a:solidFill>
                  <a:srgbClr val="44546A"/>
                </a:solidFill>
                <a:latin typeface="Proxima Nova Light" panose="02000506030000020004"/>
              </a:rPr>
              <a:t>Americans develop taste for wine</a:t>
            </a:r>
          </a:p>
          <a:p>
            <a:pPr marL="285750" indent="-285750">
              <a:buFont typeface="Arial" panose="020B0604020202020204" pitchFamily="34" charset="0"/>
              <a:buChar char="•"/>
              <a:defRPr/>
            </a:pPr>
            <a:r>
              <a:rPr lang="en-US" dirty="0">
                <a:solidFill>
                  <a:srgbClr val="44546A"/>
                </a:solidFill>
                <a:latin typeface="Proxima Nova Light" panose="02000506030000020004"/>
              </a:rPr>
              <a:t>André Tchelistcheff consulted on CS</a:t>
            </a:r>
          </a:p>
          <a:p>
            <a:pPr marL="285750" indent="-285750">
              <a:buFont typeface="Arial" panose="020B0604020202020204" pitchFamily="34" charset="0"/>
              <a:buChar char="•"/>
              <a:defRP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p:txBody>
      </p:sp>
      <p:sp>
        <p:nvSpPr>
          <p:cNvPr id="29" name="Footer Placeholder 11">
            <a:extLst>
              <a:ext uri="{FF2B5EF4-FFF2-40B4-BE49-F238E27FC236}">
                <a16:creationId xmlns:a16="http://schemas.microsoft.com/office/drawing/2014/main" id="{2CA98E0D-4AD9-429B-A838-77217F94DCC3}"/>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Photo from </a:t>
            </a:r>
            <a:r>
              <a:rPr lang="en-US" dirty="0"/>
              <a:t>https://sonomawine.com/learn/history/</a:t>
            </a:r>
            <a:r>
              <a:rPr lang="en-GB" dirty="0">
                <a:solidFill>
                  <a:schemeClr val="bg2">
                    <a:lumMod val="50000"/>
                  </a:schemeClr>
                </a:solidFill>
              </a:rPr>
              <a:t> </a:t>
            </a:r>
          </a:p>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spTree>
    <p:extLst>
      <p:ext uri="{BB962C8B-B14F-4D97-AF65-F5344CB8AC3E}">
        <p14:creationId xmlns:p14="http://schemas.microsoft.com/office/powerpoint/2010/main" val="1690536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E2A87B5-A7E5-4940-9233-0DAE4F8C8E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462126"/>
            <a:ext cx="5395557" cy="53955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9687A48-E523-7C4C-93B8-22D0D21D22C8}"/>
              </a:ext>
            </a:extLst>
          </p:cNvPr>
          <p:cNvSpPr/>
          <p:nvPr/>
        </p:nvSpPr>
        <p:spPr>
          <a:xfrm>
            <a:off x="0" y="0"/>
            <a:ext cx="5383498" cy="148608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4546A"/>
              </a:solidFill>
            </a:endParaRPr>
          </a:p>
        </p:txBody>
      </p:sp>
      <p:sp>
        <p:nvSpPr>
          <p:cNvPr id="6" name="Title 1">
            <a:extLst>
              <a:ext uri="{FF2B5EF4-FFF2-40B4-BE49-F238E27FC236}">
                <a16:creationId xmlns:a16="http://schemas.microsoft.com/office/drawing/2014/main" id="{6C2B983E-6AA4-5241-B81A-2CB6121EB16E}"/>
              </a:ext>
            </a:extLst>
          </p:cNvPr>
          <p:cNvSpPr txBox="1">
            <a:spLocks/>
          </p:cNvSpPr>
          <p:nvPr/>
        </p:nvSpPr>
        <p:spPr>
          <a:xfrm>
            <a:off x="265041" y="162535"/>
            <a:ext cx="1264029" cy="6592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n-US" sz="4000" b="1" cap="small" dirty="0">
              <a:solidFill>
                <a:schemeClr val="bg1"/>
              </a:solidFill>
            </a:endParaRPr>
          </a:p>
        </p:txBody>
      </p:sp>
      <p:sp>
        <p:nvSpPr>
          <p:cNvPr id="9" name="TextBox 8">
            <a:extLst>
              <a:ext uri="{FF2B5EF4-FFF2-40B4-BE49-F238E27FC236}">
                <a16:creationId xmlns:a16="http://schemas.microsoft.com/office/drawing/2014/main" id="{4286C32F-4481-E94D-98B3-EE01B2BC8A08}"/>
              </a:ext>
            </a:extLst>
          </p:cNvPr>
          <p:cNvSpPr txBox="1"/>
          <p:nvPr/>
        </p:nvSpPr>
        <p:spPr>
          <a:xfrm>
            <a:off x="192517" y="404481"/>
            <a:ext cx="3185618" cy="646331"/>
          </a:xfrm>
          <a:prstGeom prst="rect">
            <a:avLst/>
          </a:prstGeom>
          <a:noFill/>
        </p:spPr>
        <p:txBody>
          <a:bodyPr wrap="square" rtlCol="0" anchor="t">
            <a:spAutoFit/>
          </a:bodyPr>
          <a:lstStyle/>
          <a:p>
            <a:r>
              <a:rPr lang="en-US" sz="3600" b="0" i="0" spc="300" dirty="0">
                <a:solidFill>
                  <a:schemeClr val="bg1">
                    <a:lumMod val="95000"/>
                  </a:schemeClr>
                </a:solidFill>
                <a:latin typeface="Proxima Nova Semibold"/>
              </a:rPr>
              <a:t>FAST FACTS </a:t>
            </a:r>
          </a:p>
        </p:txBody>
      </p:sp>
      <p:cxnSp>
        <p:nvCxnSpPr>
          <p:cNvPr id="10" name="Straight Connector 9">
            <a:extLst>
              <a:ext uri="{FF2B5EF4-FFF2-40B4-BE49-F238E27FC236}">
                <a16:creationId xmlns:a16="http://schemas.microsoft.com/office/drawing/2014/main" id="{EA51B68F-CF2E-8A4E-824B-1CC70DB0AD6B}"/>
              </a:ext>
            </a:extLst>
          </p:cNvPr>
          <p:cNvCxnSpPr/>
          <p:nvPr/>
        </p:nvCxnSpPr>
        <p:spPr>
          <a:xfrm>
            <a:off x="3378135" y="520122"/>
            <a:ext cx="0" cy="538609"/>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11">
            <a:extLst>
              <a:ext uri="{FF2B5EF4-FFF2-40B4-BE49-F238E27FC236}">
                <a16:creationId xmlns:a16="http://schemas.microsoft.com/office/drawing/2014/main" id="{6AF526D0-CCD1-B14E-99A9-DB89E8647544}"/>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13" name="Title 1">
            <a:extLst>
              <a:ext uri="{FF2B5EF4-FFF2-40B4-BE49-F238E27FC236}">
                <a16:creationId xmlns:a16="http://schemas.microsoft.com/office/drawing/2014/main" id="{97579060-E377-9144-AB91-1B4187B4FE4C}"/>
              </a:ext>
            </a:extLst>
          </p:cNvPr>
          <p:cNvSpPr txBox="1">
            <a:spLocks/>
          </p:cNvSpPr>
          <p:nvPr/>
        </p:nvSpPr>
        <p:spPr>
          <a:xfrm>
            <a:off x="3474393" y="452850"/>
            <a:ext cx="1656548" cy="605881"/>
          </a:xfrm>
          <a:prstGeom prst="rect">
            <a:avLst/>
          </a:prstGeom>
        </p:spPr>
        <p:txBody>
          <a:bodyPr/>
          <a:lstStyle>
            <a:lvl1pPr algn="l" defTabSz="914400" rtl="0" eaLnBrk="1" latinLnBrk="0" hangingPunct="1">
              <a:lnSpc>
                <a:spcPct val="90000"/>
              </a:lnSpc>
              <a:spcBef>
                <a:spcPct val="0"/>
              </a:spcBef>
              <a:buNone/>
              <a:defRPr sz="2000" b="1" kern="1200" spc="300">
                <a:solidFill>
                  <a:schemeClr val="bg1"/>
                </a:solidFill>
                <a:latin typeface="+mj-lt"/>
                <a:ea typeface="+mj-ea"/>
                <a:cs typeface="+mj-cs"/>
              </a:defRPr>
            </a:lvl1pPr>
          </a:lstStyle>
          <a:p>
            <a:pPr algn="ctr"/>
            <a:r>
              <a:rPr lang="en-US" i="1" spc="0" dirty="0">
                <a:solidFill>
                  <a:schemeClr val="bg2"/>
                </a:solidFill>
                <a:latin typeface="Proxima Nova" panose="02000506030000020004" pitchFamily="2" charset="0"/>
              </a:rPr>
              <a:t>Sonoma County</a:t>
            </a:r>
          </a:p>
        </p:txBody>
      </p:sp>
      <p:sp>
        <p:nvSpPr>
          <p:cNvPr id="14" name="Text Placeholder 5">
            <a:extLst>
              <a:ext uri="{FF2B5EF4-FFF2-40B4-BE49-F238E27FC236}">
                <a16:creationId xmlns:a16="http://schemas.microsoft.com/office/drawing/2014/main" id="{FBD8DC54-C443-944F-884D-767C675FCCB1}"/>
              </a:ext>
            </a:extLst>
          </p:cNvPr>
          <p:cNvSpPr txBox="1">
            <a:spLocks/>
          </p:cNvSpPr>
          <p:nvPr/>
        </p:nvSpPr>
        <p:spPr>
          <a:xfrm>
            <a:off x="6339841" y="1221617"/>
            <a:ext cx="5365101" cy="8572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a:rPr>
              <a:t>6% of California’s wine productions</a:t>
            </a:r>
          </a:p>
          <a:p>
            <a:pPr marL="457200" indent="-457200">
              <a:lnSpc>
                <a:spcPct val="100000"/>
              </a:lnSpc>
              <a:buFont typeface="Arial" panose="020B0604020202020204" pitchFamily="34" charset="0"/>
              <a:buChar char="•"/>
            </a:pPr>
            <a:r>
              <a:rPr lang="en-US" dirty="0">
                <a:solidFill>
                  <a:srgbClr val="44546A"/>
                </a:solidFill>
                <a:latin typeface="Proxima Nova Light"/>
              </a:rPr>
              <a:t>12,628 acres of Cabernet Sauvignon</a:t>
            </a:r>
          </a:p>
          <a:p>
            <a:pPr marL="914400" lvl="1" indent="-457200">
              <a:lnSpc>
                <a:spcPct val="100000"/>
              </a:lnSpc>
              <a:buFont typeface="Arial" panose="020B0604020202020204" pitchFamily="34" charset="0"/>
              <a:buChar char="•"/>
            </a:pPr>
            <a:r>
              <a:rPr lang="en-US" sz="2800" dirty="0">
                <a:solidFill>
                  <a:srgbClr val="44546A"/>
                </a:solidFill>
                <a:latin typeface="Proxima Nova Light"/>
              </a:rPr>
              <a:t>21% of plantings</a:t>
            </a:r>
          </a:p>
          <a:p>
            <a:pPr marL="457200" indent="-457200">
              <a:lnSpc>
                <a:spcPct val="100000"/>
              </a:lnSpc>
              <a:buFont typeface="Arial" panose="020B0604020202020204" pitchFamily="34" charset="0"/>
              <a:buChar char="•"/>
            </a:pPr>
            <a:r>
              <a:rPr lang="en-US" dirty="0">
                <a:solidFill>
                  <a:srgbClr val="44546A"/>
                </a:solidFill>
                <a:latin typeface="Proxima Nova Light"/>
              </a:rPr>
              <a:t>Knights Valley &amp; Alexander Valley </a:t>
            </a:r>
          </a:p>
          <a:p>
            <a:pPr marL="914400" lvl="1" indent="-457200">
              <a:lnSpc>
                <a:spcPct val="100000"/>
              </a:lnSpc>
              <a:buFont typeface="Arial" panose="020B0604020202020204" pitchFamily="34" charset="0"/>
              <a:buChar char="•"/>
            </a:pPr>
            <a:r>
              <a:rPr lang="en-US" sz="2800" dirty="0">
                <a:solidFill>
                  <a:srgbClr val="44546A"/>
                </a:solidFill>
                <a:latin typeface="Proxima Nova Light"/>
              </a:rPr>
              <a:t>Referred to as the “Napa Valley of Sonoma County”</a:t>
            </a:r>
          </a:p>
          <a:p>
            <a:pPr marL="457200" indent="-457200">
              <a:lnSpc>
                <a:spcPct val="100000"/>
              </a:lnSpc>
              <a:buFont typeface="Arial" panose="020B0604020202020204" pitchFamily="34" charset="0"/>
              <a:buChar char="•"/>
            </a:pPr>
            <a:endParaRPr lang="en-US" dirty="0">
              <a:solidFill>
                <a:srgbClr val="44546A"/>
              </a:solidFill>
              <a:latin typeface="Proxima Nova Light"/>
            </a:endParaRPr>
          </a:p>
          <a:p>
            <a:pPr marL="457200" indent="-457200">
              <a:lnSpc>
                <a:spcPct val="100000"/>
              </a:lnSpc>
              <a:buFont typeface="Arial" panose="020B0604020202020204" pitchFamily="34" charset="0"/>
              <a:buChar char="•"/>
            </a:pPr>
            <a:endParaRPr lang="en-US" dirty="0">
              <a:solidFill>
                <a:srgbClr val="44546A"/>
              </a:solidFill>
              <a:latin typeface="Proxima Nova Light"/>
            </a:endParaRPr>
          </a:p>
        </p:txBody>
      </p:sp>
      <p:pic>
        <p:nvPicPr>
          <p:cNvPr id="17" name="Picture 16">
            <a:extLst>
              <a:ext uri="{FF2B5EF4-FFF2-40B4-BE49-F238E27FC236}">
                <a16:creationId xmlns:a16="http://schemas.microsoft.com/office/drawing/2014/main" id="{FBB5C50C-D0B7-154B-A565-AE0551D42FFF}"/>
              </a:ext>
            </a:extLst>
          </p:cNvPr>
          <p:cNvPicPr>
            <a:picLocks noChangeAspect="1"/>
          </p:cNvPicPr>
          <p:nvPr/>
        </p:nvPicPr>
        <p:blipFill>
          <a:blip r:embed="rId4"/>
          <a:stretch>
            <a:fillRect/>
          </a:stretch>
        </p:blipFill>
        <p:spPr>
          <a:xfrm>
            <a:off x="11444141" y="-37709"/>
            <a:ext cx="763571" cy="621511"/>
          </a:xfrm>
          <a:prstGeom prst="rect">
            <a:avLst/>
          </a:prstGeom>
        </p:spPr>
      </p:pic>
      <p:cxnSp>
        <p:nvCxnSpPr>
          <p:cNvPr id="18" name="Straight Connector 17">
            <a:extLst>
              <a:ext uri="{FF2B5EF4-FFF2-40B4-BE49-F238E27FC236}">
                <a16:creationId xmlns:a16="http://schemas.microsoft.com/office/drawing/2014/main" id="{81253580-0819-4D75-9CD6-265938DB894B}"/>
              </a:ext>
            </a:extLst>
          </p:cNvPr>
          <p:cNvCxnSpPr>
            <a:cxnSpLocks/>
          </p:cNvCxnSpPr>
          <p:nvPr/>
        </p:nvCxnSpPr>
        <p:spPr>
          <a:xfrm flipH="1">
            <a:off x="5389528" y="296"/>
            <a:ext cx="12058" cy="6857704"/>
          </a:xfrm>
          <a:prstGeom prst="line">
            <a:avLst/>
          </a:prstGeom>
          <a:ln w="381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0417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E691E3C1-ED3F-CF4E-BEE6-0DFF7C840085}"/>
              </a:ext>
            </a:extLst>
          </p:cNvPr>
          <p:cNvSpPr txBox="1">
            <a:spLocks/>
          </p:cNvSpPr>
          <p:nvPr/>
        </p:nvSpPr>
        <p:spPr>
          <a:xfrm>
            <a:off x="2652158" y="594815"/>
            <a:ext cx="4286738" cy="65265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spc="3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3">
                    <a:lumMod val="75000"/>
                  </a:schemeClr>
                </a:solidFill>
                <a:latin typeface="Proxima Nova" panose="02000506030000020004" pitchFamily="2" charset="0"/>
              </a:rPr>
              <a:t>Sonoma County</a:t>
            </a:r>
          </a:p>
        </p:txBody>
      </p:sp>
      <p:sp>
        <p:nvSpPr>
          <p:cNvPr id="3" name="Text Placeholder 2">
            <a:extLst>
              <a:ext uri="{FF2B5EF4-FFF2-40B4-BE49-F238E27FC236}">
                <a16:creationId xmlns:a16="http://schemas.microsoft.com/office/drawing/2014/main" id="{B650288D-7FD4-1242-A70C-A3F9B1A5B999}"/>
              </a:ext>
            </a:extLst>
          </p:cNvPr>
          <p:cNvSpPr txBox="1">
            <a:spLocks/>
          </p:cNvSpPr>
          <p:nvPr/>
        </p:nvSpPr>
        <p:spPr>
          <a:xfrm>
            <a:off x="286787" y="1609661"/>
            <a:ext cx="4599858" cy="46535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pitchFamily="2" charset="0"/>
              </a:rPr>
              <a:t>More rain than Napa</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pitchFamily="2" charset="0"/>
              </a:rPr>
              <a:t>Fog and ocean breezes from Pacific Ocean</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pitchFamily="2" charset="0"/>
              </a:rPr>
              <a:t>More climate variation than Napa</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pitchFamily="2" charset="0"/>
              </a:rPr>
              <a:t>Vintage variation </a:t>
            </a:r>
          </a:p>
          <a:p>
            <a:pPr>
              <a:lnSpc>
                <a:spcPct val="100000"/>
              </a:lnSpc>
            </a:pPr>
            <a:endParaRPr lang="en-US" dirty="0">
              <a:solidFill>
                <a:srgbClr val="44546A"/>
              </a:solidFill>
              <a:latin typeface="Proxima Nova Light" panose="02000506030000020004" pitchFamily="2" charset="0"/>
            </a:endParaRPr>
          </a:p>
        </p:txBody>
      </p:sp>
      <p:sp>
        <p:nvSpPr>
          <p:cNvPr id="4" name="TextBox 3">
            <a:extLst>
              <a:ext uri="{FF2B5EF4-FFF2-40B4-BE49-F238E27FC236}">
                <a16:creationId xmlns:a16="http://schemas.microsoft.com/office/drawing/2014/main" id="{BADBAC03-D840-E04D-9343-8E4E784C0CF1}"/>
              </a:ext>
            </a:extLst>
          </p:cNvPr>
          <p:cNvSpPr txBox="1"/>
          <p:nvPr/>
        </p:nvSpPr>
        <p:spPr>
          <a:xfrm>
            <a:off x="286787" y="404481"/>
            <a:ext cx="2901068" cy="646331"/>
          </a:xfrm>
          <a:prstGeom prst="rect">
            <a:avLst/>
          </a:prstGeom>
          <a:noFill/>
        </p:spPr>
        <p:txBody>
          <a:bodyPr wrap="square" rtlCol="0" anchor="t">
            <a:spAutoFit/>
          </a:bodyPr>
          <a:lstStyle/>
          <a:p>
            <a:r>
              <a:rPr lang="en-US" sz="3600" i="0" spc="300" dirty="0">
                <a:solidFill>
                  <a:srgbClr val="44546A"/>
                </a:solidFill>
                <a:latin typeface="Proxima Nova Semibold"/>
              </a:rPr>
              <a:t>CLIMATE</a:t>
            </a:r>
          </a:p>
        </p:txBody>
      </p:sp>
      <p:cxnSp>
        <p:nvCxnSpPr>
          <p:cNvPr id="5" name="Straight Connector 4">
            <a:extLst>
              <a:ext uri="{FF2B5EF4-FFF2-40B4-BE49-F238E27FC236}">
                <a16:creationId xmlns:a16="http://schemas.microsoft.com/office/drawing/2014/main" id="{47CC349C-920C-1040-9C5C-FF9A5709D08D}"/>
              </a:ext>
            </a:extLst>
          </p:cNvPr>
          <p:cNvCxnSpPr/>
          <p:nvPr/>
        </p:nvCxnSpPr>
        <p:spPr>
          <a:xfrm>
            <a:off x="2593466" y="482895"/>
            <a:ext cx="0" cy="538609"/>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F46DF017-1519-8E4A-AA6B-A3894ED18B22}"/>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7" name="Picture 6">
            <a:extLst>
              <a:ext uri="{FF2B5EF4-FFF2-40B4-BE49-F238E27FC236}">
                <a16:creationId xmlns:a16="http://schemas.microsoft.com/office/drawing/2014/main" id="{5A7D308B-6EFB-455E-ACA4-269776CE66FE}"/>
              </a:ext>
            </a:extLst>
          </p:cNvPr>
          <p:cNvPicPr>
            <a:picLocks noChangeAspect="1"/>
          </p:cNvPicPr>
          <p:nvPr/>
        </p:nvPicPr>
        <p:blipFill>
          <a:blip r:embed="rId3"/>
          <a:stretch>
            <a:fillRect/>
          </a:stretch>
        </p:blipFill>
        <p:spPr>
          <a:xfrm>
            <a:off x="11444141" y="-37709"/>
            <a:ext cx="763571" cy="621511"/>
          </a:xfrm>
          <a:prstGeom prst="rect">
            <a:avLst/>
          </a:prstGeom>
        </p:spPr>
      </p:pic>
      <p:pic>
        <p:nvPicPr>
          <p:cNvPr id="8" name="Picture 7">
            <a:extLst>
              <a:ext uri="{FF2B5EF4-FFF2-40B4-BE49-F238E27FC236}">
                <a16:creationId xmlns:a16="http://schemas.microsoft.com/office/drawing/2014/main" id="{FAE01350-3A7B-49F1-B77A-AC570EAC58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86645" y="1327397"/>
            <a:ext cx="6315496" cy="4715570"/>
          </a:xfrm>
          <a:prstGeom prst="rect">
            <a:avLst/>
          </a:prstGeom>
          <a:ln w="38100">
            <a:solidFill>
              <a:schemeClr val="accent3">
                <a:lumMod val="75000"/>
              </a:schemeClr>
            </a:solidFill>
          </a:ln>
        </p:spPr>
      </p:pic>
      <p:sp>
        <p:nvSpPr>
          <p:cNvPr id="10" name="TextBox 9">
            <a:extLst>
              <a:ext uri="{FF2B5EF4-FFF2-40B4-BE49-F238E27FC236}">
                <a16:creationId xmlns:a16="http://schemas.microsoft.com/office/drawing/2014/main" id="{7ACC594D-9179-480B-9756-4D79EDFE3FAA}"/>
              </a:ext>
            </a:extLst>
          </p:cNvPr>
          <p:cNvSpPr txBox="1"/>
          <p:nvPr/>
        </p:nvSpPr>
        <p:spPr>
          <a:xfrm>
            <a:off x="8044393" y="6256558"/>
            <a:ext cx="4286738" cy="307777"/>
          </a:xfrm>
          <a:prstGeom prst="rect">
            <a:avLst/>
          </a:prstGeom>
          <a:noFill/>
        </p:spPr>
        <p:txBody>
          <a:bodyPr wrap="square" rtlCol="0">
            <a:spAutoFit/>
          </a:bodyPr>
          <a:lstStyle/>
          <a:p>
            <a:pPr algn="ctr"/>
            <a:r>
              <a:rPr lang="en-US" sz="1400" dirty="0">
                <a:solidFill>
                  <a:schemeClr val="bg1">
                    <a:lumMod val="50000"/>
                  </a:schemeClr>
                </a:solidFill>
              </a:rPr>
              <a:t>Picture courtesy of sonomawine.com</a:t>
            </a:r>
          </a:p>
        </p:txBody>
      </p:sp>
    </p:spTree>
    <p:extLst>
      <p:ext uri="{BB962C8B-B14F-4D97-AF65-F5344CB8AC3E}">
        <p14:creationId xmlns:p14="http://schemas.microsoft.com/office/powerpoint/2010/main" val="2561868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000EF4A-CAE2-4092-BEF5-3AA9A9EE25A3}"/>
              </a:ext>
            </a:extLst>
          </p:cNvPr>
          <p:cNvSpPr txBox="1"/>
          <p:nvPr/>
        </p:nvSpPr>
        <p:spPr>
          <a:xfrm>
            <a:off x="1129599" y="3429000"/>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0" i="0" spc="300" dirty="0">
                <a:solidFill>
                  <a:srgbClr val="44546A"/>
                </a:solidFill>
                <a:latin typeface="Proxima Nova Semibold"/>
                <a:ea typeface="+mj-ea"/>
                <a:cs typeface="+mj-cs"/>
              </a:rPr>
              <a:t>SOIL</a:t>
            </a:r>
          </a:p>
        </p:txBody>
      </p:sp>
      <p:pic>
        <p:nvPicPr>
          <p:cNvPr id="2" name="Picture 1">
            <a:extLst>
              <a:ext uri="{FF2B5EF4-FFF2-40B4-BE49-F238E27FC236}">
                <a16:creationId xmlns:a16="http://schemas.microsoft.com/office/drawing/2014/main" id="{2D170F1B-8319-440E-A1D3-B21DAD780F9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3" name="Text Placeholder 2">
            <a:extLst>
              <a:ext uri="{FF2B5EF4-FFF2-40B4-BE49-F238E27FC236}">
                <a16:creationId xmlns:a16="http://schemas.microsoft.com/office/drawing/2014/main" id="{368C4822-E91A-46E9-82C2-BD3132531178}"/>
              </a:ext>
            </a:extLst>
          </p:cNvPr>
          <p:cNvSpPr txBox="1">
            <a:spLocks/>
          </p:cNvSpPr>
          <p:nvPr/>
        </p:nvSpPr>
        <p:spPr>
          <a:xfrm>
            <a:off x="2251536" y="3990075"/>
            <a:ext cx="9625031" cy="245268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228600">
              <a:lnSpc>
                <a:spcPct val="100000"/>
              </a:lnSpc>
              <a:buFont typeface="Arial" panose="020B0604020202020204" pitchFamily="34" charset="0"/>
              <a:buChar char="•"/>
            </a:pPr>
            <a:r>
              <a:rPr lang="en-US" dirty="0">
                <a:solidFill>
                  <a:srgbClr val="44546A"/>
                </a:solidFill>
                <a:latin typeface="Proxima Nova Light"/>
              </a:rPr>
              <a:t>Historic geological events led to wide soil variations</a:t>
            </a:r>
          </a:p>
          <a:p>
            <a:pPr marL="457200" indent="-228600">
              <a:lnSpc>
                <a:spcPct val="100000"/>
              </a:lnSpc>
              <a:buFont typeface="Arial" panose="020B0604020202020204" pitchFamily="34" charset="0"/>
              <a:buChar char="•"/>
            </a:pPr>
            <a:r>
              <a:rPr lang="en-US" dirty="0">
                <a:solidFill>
                  <a:srgbClr val="44546A"/>
                </a:solidFill>
                <a:latin typeface="Proxima Nova Light"/>
              </a:rPr>
              <a:t>Soil fertility varies from valley floor, to </a:t>
            </a:r>
            <a:r>
              <a:rPr lang="en-US" dirty="0" err="1">
                <a:solidFill>
                  <a:srgbClr val="44546A"/>
                </a:solidFill>
                <a:latin typeface="Proxima Nova Light"/>
              </a:rPr>
              <a:t>benchlands</a:t>
            </a:r>
            <a:r>
              <a:rPr lang="en-US" dirty="0">
                <a:solidFill>
                  <a:srgbClr val="44546A"/>
                </a:solidFill>
                <a:latin typeface="Proxima Nova Light"/>
              </a:rPr>
              <a:t>, to high elevations</a:t>
            </a:r>
          </a:p>
          <a:p>
            <a:pPr marL="457200" indent="-228600">
              <a:lnSpc>
                <a:spcPct val="100000"/>
              </a:lnSpc>
              <a:buFont typeface="Arial" panose="020B0604020202020204" pitchFamily="34" charset="0"/>
              <a:buChar char="•"/>
            </a:pPr>
            <a:r>
              <a:rPr lang="en-US" dirty="0">
                <a:solidFill>
                  <a:srgbClr val="44546A"/>
                </a:solidFill>
                <a:latin typeface="Proxima Nova Light"/>
              </a:rPr>
              <a:t>Alexander Valley and Knights Valley</a:t>
            </a:r>
          </a:p>
          <a:p>
            <a:pPr marL="1143000" lvl="1">
              <a:lnSpc>
                <a:spcPct val="100000"/>
              </a:lnSpc>
            </a:pPr>
            <a:r>
              <a:rPr lang="en-US" sz="2800" dirty="0">
                <a:solidFill>
                  <a:srgbClr val="44546A"/>
                </a:solidFill>
                <a:latin typeface="Proxima Nova Light"/>
              </a:rPr>
              <a:t>Volcanic, river gravel and ocean mixture</a:t>
            </a:r>
          </a:p>
          <a:p>
            <a:pPr marL="457200" indent="-228600">
              <a:lnSpc>
                <a:spcPct val="100000"/>
              </a:lnSpc>
              <a:buFont typeface="Arial" panose="020B0604020202020204" pitchFamily="34" charset="0"/>
              <a:buChar char="•"/>
            </a:pPr>
            <a:endParaRPr lang="en-US" dirty="0">
              <a:solidFill>
                <a:srgbClr val="44546A"/>
              </a:solidFill>
              <a:latin typeface="Proxima Nova Light"/>
            </a:endParaRPr>
          </a:p>
        </p:txBody>
      </p:sp>
      <p:sp>
        <p:nvSpPr>
          <p:cNvPr id="6" name="Footer Placeholder 11">
            <a:extLst>
              <a:ext uri="{FF2B5EF4-FFF2-40B4-BE49-F238E27FC236}">
                <a16:creationId xmlns:a16="http://schemas.microsoft.com/office/drawing/2014/main" id="{F46DF017-1519-8E4A-AA6B-A3894ED18B22}"/>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a:solidFill>
                  <a:schemeClr val="bg2">
                    <a:lumMod val="50000"/>
                  </a:schemeClr>
                </a:solidFill>
              </a:rPr>
              <a:t>© 2020 Napa Valley Vintners and Napa Valley Wine Academy</a:t>
            </a:r>
            <a:endParaRPr lang="en-US">
              <a:solidFill>
                <a:schemeClr val="bg2">
                  <a:lumMod val="50000"/>
                </a:schemeClr>
              </a:solidFill>
            </a:endParaRPr>
          </a:p>
        </p:txBody>
      </p:sp>
      <p:cxnSp>
        <p:nvCxnSpPr>
          <p:cNvPr id="11" name="Straight Connector 10">
            <a:extLst>
              <a:ext uri="{FF2B5EF4-FFF2-40B4-BE49-F238E27FC236}">
                <a16:creationId xmlns:a16="http://schemas.microsoft.com/office/drawing/2014/main" id="{197A561D-E0E0-439C-979C-92CA0F943881}"/>
              </a:ext>
            </a:extLst>
          </p:cNvPr>
          <p:cNvCxnSpPr/>
          <p:nvPr/>
        </p:nvCxnSpPr>
        <p:spPr>
          <a:xfrm>
            <a:off x="2251536" y="325644"/>
            <a:ext cx="0" cy="54864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7BF351B-9A36-4248-9297-F677F36E2B42}"/>
              </a:ext>
            </a:extLst>
          </p:cNvPr>
          <p:cNvSpPr txBox="1"/>
          <p:nvPr/>
        </p:nvSpPr>
        <p:spPr>
          <a:xfrm>
            <a:off x="7422657" y="6243621"/>
            <a:ext cx="4286738" cy="307777"/>
          </a:xfrm>
          <a:prstGeom prst="rect">
            <a:avLst/>
          </a:prstGeom>
          <a:noFill/>
        </p:spPr>
        <p:txBody>
          <a:bodyPr wrap="square" rtlCol="0">
            <a:spAutoFit/>
          </a:bodyPr>
          <a:lstStyle/>
          <a:p>
            <a:pPr algn="ctr"/>
            <a:r>
              <a:rPr lang="en-US" sz="1400" dirty="0">
                <a:solidFill>
                  <a:schemeClr val="bg1">
                    <a:lumMod val="50000"/>
                  </a:schemeClr>
                </a:solidFill>
              </a:rPr>
              <a:t>Picture courtesy of sonomawine.com</a:t>
            </a:r>
          </a:p>
        </p:txBody>
      </p:sp>
    </p:spTree>
    <p:extLst>
      <p:ext uri="{BB962C8B-B14F-4D97-AF65-F5344CB8AC3E}">
        <p14:creationId xmlns:p14="http://schemas.microsoft.com/office/powerpoint/2010/main" val="1794082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3E887CD-41C1-4CAD-A20F-FB517B6396F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3533" y="-37710"/>
            <a:ext cx="4944138" cy="3915389"/>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3">
            <a:extLst>
              <a:ext uri="{FF2B5EF4-FFF2-40B4-BE49-F238E27FC236}">
                <a16:creationId xmlns:a16="http://schemas.microsoft.com/office/drawing/2014/main" id="{9D6E2E50-BD5B-FE43-B20B-498B958A6226}"/>
              </a:ext>
            </a:extLst>
          </p:cNvPr>
          <p:cNvSpPr txBox="1">
            <a:spLocks/>
          </p:cNvSpPr>
          <p:nvPr/>
        </p:nvSpPr>
        <p:spPr>
          <a:xfrm>
            <a:off x="5369448" y="1735658"/>
            <a:ext cx="6456478" cy="526351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solidFill>
                  <a:srgbClr val="44546A"/>
                </a:solidFill>
                <a:latin typeface="Proxima Nova Light" panose="02000506030000020004" pitchFamily="2" charset="0"/>
              </a:rPr>
              <a:t>Alexander Valley AVA</a:t>
            </a:r>
          </a:p>
          <a:p>
            <a:pPr marL="1143000" lvl="1" indent="-457200"/>
            <a:r>
              <a:rPr lang="en-US" sz="2800" dirty="0">
                <a:solidFill>
                  <a:srgbClr val="44546A"/>
                </a:solidFill>
                <a:latin typeface="Proxima Nova Light" panose="02000506030000020004" pitchFamily="2" charset="0"/>
              </a:rPr>
              <a:t>Higher elevations cause thicker skins</a:t>
            </a:r>
          </a:p>
          <a:p>
            <a:pPr marL="1143000" lvl="1" indent="-457200"/>
            <a:r>
              <a:rPr lang="en-US" sz="2800" dirty="0">
                <a:solidFill>
                  <a:srgbClr val="44546A"/>
                </a:solidFill>
                <a:latin typeface="Proxima Nova Light" panose="02000506030000020004" pitchFamily="2" charset="0"/>
              </a:rPr>
              <a:t>Matures 2 weeks later than valley floor</a:t>
            </a:r>
          </a:p>
          <a:p>
            <a:pPr marL="457200" indent="-457200">
              <a:buFont typeface="Arial" panose="020B0604020202020204" pitchFamily="34" charset="0"/>
              <a:buChar char="•"/>
            </a:pPr>
            <a:r>
              <a:rPr lang="en-US" dirty="0">
                <a:solidFill>
                  <a:srgbClr val="44546A"/>
                </a:solidFill>
                <a:latin typeface="Proxima Nova Light" panose="02000506030000020004" pitchFamily="2" charset="0"/>
              </a:rPr>
              <a:t>Knights Valleys AVA</a:t>
            </a:r>
          </a:p>
          <a:p>
            <a:pPr marL="1143000" lvl="1" indent="-457200"/>
            <a:r>
              <a:rPr lang="en-US" sz="2800" dirty="0">
                <a:solidFill>
                  <a:srgbClr val="44546A"/>
                </a:solidFill>
                <a:latin typeface="Proxima Nova Light" panose="02000506030000020004" pitchFamily="2" charset="0"/>
              </a:rPr>
              <a:t>Most remote AVA</a:t>
            </a:r>
          </a:p>
          <a:p>
            <a:pPr lvl="2" indent="0">
              <a:buNone/>
            </a:pPr>
            <a:endParaRPr lang="en-US" sz="2800" dirty="0">
              <a:solidFill>
                <a:srgbClr val="44546A"/>
              </a:solidFill>
              <a:latin typeface="Proxima Nova Light" panose="02000506030000020004" pitchFamily="2" charset="0"/>
            </a:endParaRPr>
          </a:p>
          <a:p>
            <a:pPr lvl="1" indent="0">
              <a:buNone/>
            </a:pPr>
            <a:endParaRPr lang="en-US" sz="2800" dirty="0">
              <a:solidFill>
                <a:srgbClr val="44546A"/>
              </a:solidFill>
              <a:latin typeface="Proxima Nova Light" panose="02000506030000020004" pitchFamily="2" charset="0"/>
            </a:endParaRPr>
          </a:p>
        </p:txBody>
      </p:sp>
      <p:sp>
        <p:nvSpPr>
          <p:cNvPr id="3" name="Text Placeholder 2">
            <a:extLst>
              <a:ext uri="{FF2B5EF4-FFF2-40B4-BE49-F238E27FC236}">
                <a16:creationId xmlns:a16="http://schemas.microsoft.com/office/drawing/2014/main" id="{8BE769F2-450A-7B41-A87C-37868262B990}"/>
              </a:ext>
            </a:extLst>
          </p:cNvPr>
          <p:cNvSpPr txBox="1">
            <a:spLocks/>
          </p:cNvSpPr>
          <p:nvPr/>
        </p:nvSpPr>
        <p:spPr>
          <a:xfrm>
            <a:off x="9788930" y="429447"/>
            <a:ext cx="2612886"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chemeClr val="accent3">
                    <a:lumMod val="75000"/>
                  </a:schemeClr>
                </a:solidFill>
              </a:rPr>
              <a:t>Sonoma County</a:t>
            </a:r>
          </a:p>
        </p:txBody>
      </p:sp>
      <p:sp>
        <p:nvSpPr>
          <p:cNvPr id="5" name="TextBox 4">
            <a:extLst>
              <a:ext uri="{FF2B5EF4-FFF2-40B4-BE49-F238E27FC236}">
                <a16:creationId xmlns:a16="http://schemas.microsoft.com/office/drawing/2014/main" id="{3E3F5442-337E-424F-A478-9D0CB3614733}"/>
              </a:ext>
            </a:extLst>
          </p:cNvPr>
          <p:cNvSpPr txBox="1"/>
          <p:nvPr/>
        </p:nvSpPr>
        <p:spPr>
          <a:xfrm>
            <a:off x="5287391" y="386255"/>
            <a:ext cx="4343388" cy="646331"/>
          </a:xfrm>
          <a:prstGeom prst="rect">
            <a:avLst/>
          </a:prstGeom>
          <a:noFill/>
        </p:spPr>
        <p:txBody>
          <a:bodyPr wrap="square" rtlCol="0" anchor="t">
            <a:spAutoFit/>
          </a:bodyPr>
          <a:lstStyle/>
          <a:p>
            <a:r>
              <a:rPr lang="en-US" sz="3600" b="0" i="0" spc="300" dirty="0">
                <a:solidFill>
                  <a:srgbClr val="44546A"/>
                </a:solidFill>
                <a:latin typeface="Proxima Nova Light" panose="02000506030000020004" pitchFamily="2" charset="0"/>
              </a:rPr>
              <a:t>GRAPEGROWING</a:t>
            </a:r>
          </a:p>
        </p:txBody>
      </p:sp>
      <p:cxnSp>
        <p:nvCxnSpPr>
          <p:cNvPr id="6" name="Straight Connector 5">
            <a:extLst>
              <a:ext uri="{FF2B5EF4-FFF2-40B4-BE49-F238E27FC236}">
                <a16:creationId xmlns:a16="http://schemas.microsoft.com/office/drawing/2014/main" id="{C49408F7-55F1-234C-B810-786754AF19E5}"/>
              </a:ext>
            </a:extLst>
          </p:cNvPr>
          <p:cNvCxnSpPr/>
          <p:nvPr/>
        </p:nvCxnSpPr>
        <p:spPr>
          <a:xfrm>
            <a:off x="9668968" y="466651"/>
            <a:ext cx="0" cy="548640"/>
          </a:xfrm>
          <a:prstGeom prst="line">
            <a:avLst/>
          </a:prstGeom>
          <a:ln w="19050">
            <a:solidFill>
              <a:srgbClr val="44546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B32331F-BA42-584A-BA0D-529E735EF1A9}"/>
              </a:ext>
            </a:extLst>
          </p:cNvPr>
          <p:cNvCxnSpPr/>
          <p:nvPr/>
        </p:nvCxnSpPr>
        <p:spPr>
          <a:xfrm>
            <a:off x="4928525" y="0"/>
            <a:ext cx="0" cy="68580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11">
            <a:extLst>
              <a:ext uri="{FF2B5EF4-FFF2-40B4-BE49-F238E27FC236}">
                <a16:creationId xmlns:a16="http://schemas.microsoft.com/office/drawing/2014/main" id="{452F2528-F6F1-3645-987F-57C319E74276}"/>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10" name="Picture 9">
            <a:extLst>
              <a:ext uri="{FF2B5EF4-FFF2-40B4-BE49-F238E27FC236}">
                <a16:creationId xmlns:a16="http://schemas.microsoft.com/office/drawing/2014/main" id="{98EB1E69-6F7A-4168-ACA5-7DBC9FBBB57A}"/>
              </a:ext>
            </a:extLst>
          </p:cNvPr>
          <p:cNvPicPr>
            <a:picLocks noChangeAspect="1"/>
          </p:cNvPicPr>
          <p:nvPr/>
        </p:nvPicPr>
        <p:blipFill>
          <a:blip r:embed="rId4"/>
          <a:stretch>
            <a:fillRect/>
          </a:stretch>
        </p:blipFill>
        <p:spPr>
          <a:xfrm>
            <a:off x="11444141" y="-37709"/>
            <a:ext cx="763571" cy="621511"/>
          </a:xfrm>
          <a:prstGeom prst="rect">
            <a:avLst/>
          </a:prstGeom>
        </p:spPr>
      </p:pic>
      <p:cxnSp>
        <p:nvCxnSpPr>
          <p:cNvPr id="11" name="Straight Connector 10">
            <a:extLst>
              <a:ext uri="{FF2B5EF4-FFF2-40B4-BE49-F238E27FC236}">
                <a16:creationId xmlns:a16="http://schemas.microsoft.com/office/drawing/2014/main" id="{DC0EEEED-BA15-44B1-A4DC-987FF8991BC4}"/>
              </a:ext>
            </a:extLst>
          </p:cNvPr>
          <p:cNvCxnSpPr>
            <a:cxnSpLocks/>
          </p:cNvCxnSpPr>
          <p:nvPr/>
        </p:nvCxnSpPr>
        <p:spPr>
          <a:xfrm>
            <a:off x="0" y="4630036"/>
            <a:ext cx="4944138"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C91B1E7-BF5C-4658-9B67-706E5DE4F9A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480" y="3680749"/>
            <a:ext cx="4951085" cy="3192454"/>
          </a:xfrm>
          <a:prstGeom prst="rect">
            <a:avLst/>
          </a:prstGeom>
        </p:spPr>
      </p:pic>
    </p:spTree>
    <p:extLst>
      <p:ext uri="{BB962C8B-B14F-4D97-AF65-F5344CB8AC3E}">
        <p14:creationId xmlns:p14="http://schemas.microsoft.com/office/powerpoint/2010/main" val="4141822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89B92A-2864-4024-98B7-4A993A806872}"/>
              </a:ext>
            </a:extLst>
          </p:cNvPr>
          <p:cNvSpPr>
            <a:spLocks noGrp="1"/>
          </p:cNvSpPr>
          <p:nvPr>
            <p:ph type="title"/>
          </p:nvPr>
        </p:nvSpPr>
        <p:spPr>
          <a:xfrm>
            <a:off x="89607" y="372140"/>
            <a:ext cx="7148601" cy="1070194"/>
          </a:xfrm>
        </p:spPr>
        <p:txBody>
          <a:bodyPr>
            <a:normAutofit fontScale="90000"/>
          </a:bodyPr>
          <a:lstStyle/>
          <a:p>
            <a:pPr algn="r"/>
            <a:r>
              <a:rPr lang="en-US" sz="3600" spc="300" dirty="0">
                <a:solidFill>
                  <a:srgbClr val="44546A"/>
                </a:solidFill>
                <a:latin typeface="Proxima Nova Semibold"/>
              </a:rPr>
              <a:t>PRODUCTION Rules/Label Laws</a:t>
            </a:r>
          </a:p>
        </p:txBody>
      </p:sp>
      <p:sp>
        <p:nvSpPr>
          <p:cNvPr id="8" name="Content Placeholder 7">
            <a:extLst>
              <a:ext uri="{FF2B5EF4-FFF2-40B4-BE49-F238E27FC236}">
                <a16:creationId xmlns:a16="http://schemas.microsoft.com/office/drawing/2014/main" id="{BF609765-AF48-4BC9-9813-248475F91E6A}"/>
              </a:ext>
            </a:extLst>
          </p:cNvPr>
          <p:cNvSpPr>
            <a:spLocks noGrp="1"/>
          </p:cNvSpPr>
          <p:nvPr>
            <p:ph idx="1"/>
          </p:nvPr>
        </p:nvSpPr>
        <p:spPr>
          <a:xfrm>
            <a:off x="5104711" y="1937616"/>
            <a:ext cx="6817197" cy="4930246"/>
          </a:xfrm>
        </p:spPr>
        <p:txBody>
          <a:bodyPr anchor="ctr">
            <a:normAutofit/>
          </a:bodyPr>
          <a:lstStyle/>
          <a:p>
            <a:pPr marL="404813" indent="-287338">
              <a:lnSpc>
                <a:spcPct val="100000"/>
              </a:lnSpc>
            </a:pPr>
            <a:r>
              <a:rPr lang="en-US" dirty="0">
                <a:solidFill>
                  <a:srgbClr val="44546A"/>
                </a:solidFill>
              </a:rPr>
              <a:t>TTB rules, with some exceptions</a:t>
            </a:r>
          </a:p>
          <a:p>
            <a:pPr marL="862013" lvl="1" indent="-287338">
              <a:lnSpc>
                <a:spcPct val="100000"/>
              </a:lnSpc>
            </a:pPr>
            <a:r>
              <a:rPr lang="en-US" sz="2800" dirty="0">
                <a:solidFill>
                  <a:srgbClr val="44546A"/>
                </a:solidFill>
              </a:rPr>
              <a:t>Grape variety = 75%</a:t>
            </a:r>
          </a:p>
          <a:p>
            <a:pPr marL="862013" lvl="1" indent="-287338">
              <a:lnSpc>
                <a:spcPct val="100000"/>
              </a:lnSpc>
            </a:pPr>
            <a:r>
              <a:rPr lang="en-US" sz="2800" dirty="0">
                <a:solidFill>
                  <a:srgbClr val="44546A"/>
                </a:solidFill>
              </a:rPr>
              <a:t>State = 100%</a:t>
            </a:r>
          </a:p>
          <a:p>
            <a:pPr marL="862013" lvl="1" indent="-287338">
              <a:lnSpc>
                <a:spcPct val="100000"/>
              </a:lnSpc>
            </a:pPr>
            <a:r>
              <a:rPr lang="en-US" sz="2800" dirty="0">
                <a:solidFill>
                  <a:srgbClr val="44546A"/>
                </a:solidFill>
              </a:rPr>
              <a:t>County = 75%</a:t>
            </a:r>
          </a:p>
          <a:p>
            <a:pPr marL="862013" lvl="1" indent="-287338">
              <a:lnSpc>
                <a:spcPct val="100000"/>
              </a:lnSpc>
            </a:pPr>
            <a:r>
              <a:rPr lang="en-US" sz="2800" dirty="0">
                <a:solidFill>
                  <a:srgbClr val="44546A"/>
                </a:solidFill>
              </a:rPr>
              <a:t>AVA = 85%</a:t>
            </a:r>
          </a:p>
          <a:p>
            <a:pPr marL="862013" lvl="1" indent="-287338">
              <a:lnSpc>
                <a:spcPct val="100000"/>
              </a:lnSpc>
            </a:pPr>
            <a:r>
              <a:rPr lang="en-US" sz="2800" dirty="0">
                <a:solidFill>
                  <a:srgbClr val="44546A"/>
                </a:solidFill>
              </a:rPr>
              <a:t>Vineyard = 95%</a:t>
            </a:r>
          </a:p>
          <a:p>
            <a:pPr>
              <a:lnSpc>
                <a:spcPct val="100000"/>
              </a:lnSpc>
            </a:pPr>
            <a:r>
              <a:rPr lang="en-US" b="1" dirty="0"/>
              <a:t>Labels MUST say Sonoma County if also labeled with a nested AVA entirely within Sonoma County - 2010</a:t>
            </a:r>
            <a:endParaRPr lang="en-US" b="1" dirty="0">
              <a:solidFill>
                <a:srgbClr val="44546A"/>
              </a:solidFill>
              <a:latin typeface="Proxima Nova Light"/>
            </a:endParaRPr>
          </a:p>
          <a:p>
            <a:pPr>
              <a:lnSpc>
                <a:spcPct val="100000"/>
              </a:lnSpc>
            </a:pPr>
            <a:endParaRPr lang="en-US" dirty="0">
              <a:solidFill>
                <a:srgbClr val="44546A"/>
              </a:solidFill>
              <a:latin typeface="Proxima Nova Light"/>
            </a:endParaRPr>
          </a:p>
          <a:p>
            <a:pPr>
              <a:lnSpc>
                <a:spcPct val="100000"/>
              </a:lnSpc>
            </a:pPr>
            <a:endParaRPr lang="en-US" dirty="0">
              <a:solidFill>
                <a:srgbClr val="44546A"/>
              </a:solidFill>
              <a:latin typeface="Proxima Nova Light"/>
            </a:endParaRPr>
          </a:p>
        </p:txBody>
      </p:sp>
      <p:pic>
        <p:nvPicPr>
          <p:cNvPr id="6" name="Picture 5">
            <a:extLst>
              <a:ext uri="{FF2B5EF4-FFF2-40B4-BE49-F238E27FC236}">
                <a16:creationId xmlns:a16="http://schemas.microsoft.com/office/drawing/2014/main" id="{18F30711-A709-419C-BE2C-F51E0E964FB5}"/>
              </a:ext>
            </a:extLst>
          </p:cNvPr>
          <p:cNvPicPr>
            <a:picLocks noChangeAspect="1"/>
          </p:cNvPicPr>
          <p:nvPr/>
        </p:nvPicPr>
        <p:blipFill>
          <a:blip r:embed="rId3"/>
          <a:stretch>
            <a:fillRect/>
          </a:stretch>
        </p:blipFill>
        <p:spPr>
          <a:xfrm>
            <a:off x="11444141" y="-37709"/>
            <a:ext cx="763571" cy="621511"/>
          </a:xfrm>
          <a:prstGeom prst="rect">
            <a:avLst/>
          </a:prstGeom>
        </p:spPr>
      </p:pic>
      <p:sp>
        <p:nvSpPr>
          <p:cNvPr id="7" name="Text Placeholder 2">
            <a:extLst>
              <a:ext uri="{FF2B5EF4-FFF2-40B4-BE49-F238E27FC236}">
                <a16:creationId xmlns:a16="http://schemas.microsoft.com/office/drawing/2014/main" id="{4941EAE0-301B-4C13-8338-B81C24D07916}"/>
              </a:ext>
            </a:extLst>
          </p:cNvPr>
          <p:cNvSpPr txBox="1">
            <a:spLocks/>
          </p:cNvSpPr>
          <p:nvPr/>
        </p:nvSpPr>
        <p:spPr>
          <a:xfrm>
            <a:off x="7562314" y="473140"/>
            <a:ext cx="2612886"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3">
                    <a:lumMod val="75000"/>
                  </a:schemeClr>
                </a:solidFill>
              </a:rPr>
              <a:t>Sonoma County</a:t>
            </a:r>
          </a:p>
        </p:txBody>
      </p:sp>
      <p:cxnSp>
        <p:nvCxnSpPr>
          <p:cNvPr id="11" name="Straight Connector 10">
            <a:extLst>
              <a:ext uri="{FF2B5EF4-FFF2-40B4-BE49-F238E27FC236}">
                <a16:creationId xmlns:a16="http://schemas.microsoft.com/office/drawing/2014/main" id="{7C510269-2E28-481E-A6A8-661BA60E9319}"/>
              </a:ext>
            </a:extLst>
          </p:cNvPr>
          <p:cNvCxnSpPr/>
          <p:nvPr/>
        </p:nvCxnSpPr>
        <p:spPr>
          <a:xfrm>
            <a:off x="7345512" y="372140"/>
            <a:ext cx="0" cy="54864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close up of text on a white background&#10;&#10;Description automatically generated">
            <a:extLst>
              <a:ext uri="{FF2B5EF4-FFF2-40B4-BE49-F238E27FC236}">
                <a16:creationId xmlns:a16="http://schemas.microsoft.com/office/drawing/2014/main" id="{C53EF9B5-2B0B-4682-A1AD-E90D1F208F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1700" y="1615054"/>
            <a:ext cx="3808906" cy="4373864"/>
          </a:xfrm>
          <a:prstGeom prst="rect">
            <a:avLst/>
          </a:prstGeom>
          <a:ln>
            <a:solidFill>
              <a:schemeClr val="accent3">
                <a:lumMod val="75000"/>
              </a:schemeClr>
            </a:solidFill>
          </a:ln>
        </p:spPr>
      </p:pic>
      <p:sp>
        <p:nvSpPr>
          <p:cNvPr id="10" name="Rectangle 9">
            <a:extLst>
              <a:ext uri="{FF2B5EF4-FFF2-40B4-BE49-F238E27FC236}">
                <a16:creationId xmlns:a16="http://schemas.microsoft.com/office/drawing/2014/main" id="{E00FAE7A-D8FE-4739-AB4B-4D8E82CE0D9E}"/>
              </a:ext>
            </a:extLst>
          </p:cNvPr>
          <p:cNvSpPr/>
          <p:nvPr/>
        </p:nvSpPr>
        <p:spPr>
          <a:xfrm>
            <a:off x="1451109" y="3043040"/>
            <a:ext cx="2684011" cy="1070194"/>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891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14C2BC-0AA7-FA45-BDB3-44FF56FA143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63746" y="0"/>
            <a:ext cx="9028254" cy="6858000"/>
          </a:xfrm>
          <a:prstGeom prst="rect">
            <a:avLst/>
          </a:prstGeom>
        </p:spPr>
      </p:pic>
      <p:sp>
        <p:nvSpPr>
          <p:cNvPr id="3" name="TextBox 2">
            <a:extLst>
              <a:ext uri="{FF2B5EF4-FFF2-40B4-BE49-F238E27FC236}">
                <a16:creationId xmlns:a16="http://schemas.microsoft.com/office/drawing/2014/main" id="{3791319C-D3FB-B041-88CB-8967E18A8BB3}"/>
              </a:ext>
            </a:extLst>
          </p:cNvPr>
          <p:cNvSpPr txBox="1"/>
          <p:nvPr/>
        </p:nvSpPr>
        <p:spPr>
          <a:xfrm>
            <a:off x="85060" y="551412"/>
            <a:ext cx="2983613" cy="1200329"/>
          </a:xfrm>
          <a:prstGeom prst="rect">
            <a:avLst/>
          </a:prstGeom>
          <a:noFill/>
        </p:spPr>
        <p:txBody>
          <a:bodyPr wrap="square" rtlCol="0">
            <a:spAutoFit/>
          </a:bodyPr>
          <a:lstStyle/>
          <a:p>
            <a:pPr algn="ctr"/>
            <a:r>
              <a:rPr lang="en-US" sz="3600" b="1" spc="300" dirty="0">
                <a:solidFill>
                  <a:schemeClr val="tx2">
                    <a:lumMod val="75000"/>
                  </a:schemeClr>
                </a:solidFill>
                <a:latin typeface="Proxima Nova Semibold"/>
              </a:rPr>
              <a:t>Program Outline</a:t>
            </a:r>
          </a:p>
        </p:txBody>
      </p:sp>
      <p:cxnSp>
        <p:nvCxnSpPr>
          <p:cNvPr id="6" name="Straight Connector 5">
            <a:extLst>
              <a:ext uri="{FF2B5EF4-FFF2-40B4-BE49-F238E27FC236}">
                <a16:creationId xmlns:a16="http://schemas.microsoft.com/office/drawing/2014/main" id="{4D11BE98-20A0-4754-9CB7-49766397AD40}"/>
              </a:ext>
            </a:extLst>
          </p:cNvPr>
          <p:cNvCxnSpPr>
            <a:cxnSpLocks/>
          </p:cNvCxnSpPr>
          <p:nvPr/>
        </p:nvCxnSpPr>
        <p:spPr>
          <a:xfrm flipH="1">
            <a:off x="3151688" y="296"/>
            <a:ext cx="12058" cy="6857704"/>
          </a:xfrm>
          <a:prstGeom prst="line">
            <a:avLst/>
          </a:prstGeom>
          <a:ln w="38100">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AC29153-3C3B-49F2-869A-592E749BF034}"/>
              </a:ext>
            </a:extLst>
          </p:cNvPr>
          <p:cNvSpPr txBox="1"/>
          <p:nvPr/>
        </p:nvSpPr>
        <p:spPr>
          <a:xfrm>
            <a:off x="7653297" y="297962"/>
            <a:ext cx="4191462" cy="3323987"/>
          </a:xfrm>
          <a:prstGeom prst="rect">
            <a:avLst/>
          </a:prstGeom>
          <a:noFill/>
        </p:spPr>
        <p:txBody>
          <a:bodyPr wrap="square" rtlCol="0">
            <a:spAutoFit/>
          </a:bodyPr>
          <a:lstStyle/>
          <a:p>
            <a:pPr algn="ctr"/>
            <a:r>
              <a:rPr lang="en-US" sz="2400" dirty="0">
                <a:solidFill>
                  <a:schemeClr val="tx2">
                    <a:lumMod val="75000"/>
                  </a:schemeClr>
                </a:solidFill>
                <a:latin typeface="Proxima Nova"/>
              </a:rPr>
              <a:t>Cabernet Sauvignon Overview</a:t>
            </a:r>
          </a:p>
          <a:p>
            <a:pPr algn="ctr"/>
            <a:endParaRPr lang="en-US" sz="800" dirty="0">
              <a:solidFill>
                <a:schemeClr val="tx2">
                  <a:lumMod val="75000"/>
                </a:schemeClr>
              </a:solidFill>
              <a:latin typeface="Proxima Nova"/>
            </a:endParaRPr>
          </a:p>
          <a:p>
            <a:pPr algn="ctr"/>
            <a:r>
              <a:rPr lang="en-US" sz="2400" dirty="0">
                <a:solidFill>
                  <a:schemeClr val="tx2">
                    <a:lumMod val="75000"/>
                  </a:schemeClr>
                </a:solidFill>
                <a:latin typeface="Proxima Nova"/>
              </a:rPr>
              <a:t>Napa Valley Style &amp; Influences</a:t>
            </a:r>
          </a:p>
          <a:p>
            <a:pPr algn="ctr"/>
            <a:endParaRPr lang="en-US" sz="1000" dirty="0">
              <a:solidFill>
                <a:schemeClr val="tx2">
                  <a:lumMod val="75000"/>
                </a:schemeClr>
              </a:solidFill>
              <a:latin typeface="Proxima Nova"/>
            </a:endParaRPr>
          </a:p>
          <a:p>
            <a:pPr algn="ctr"/>
            <a:r>
              <a:rPr lang="en-US" sz="2400" dirty="0">
                <a:solidFill>
                  <a:schemeClr val="tx2">
                    <a:lumMod val="75000"/>
                  </a:schemeClr>
                </a:solidFill>
                <a:latin typeface="Proxima Nova"/>
              </a:rPr>
              <a:t>Key Styles &amp; Influences Of Other Regions</a:t>
            </a:r>
          </a:p>
          <a:p>
            <a:pPr algn="ctr"/>
            <a:endParaRPr lang="en-US" sz="2400" dirty="0">
              <a:solidFill>
                <a:schemeClr val="tx2">
                  <a:lumMod val="75000"/>
                </a:schemeClr>
              </a:solidFill>
              <a:latin typeface="Proxima Nova"/>
            </a:endParaRPr>
          </a:p>
          <a:p>
            <a:pPr algn="ctr"/>
            <a:endParaRPr lang="en-US" sz="2400" dirty="0">
              <a:solidFill>
                <a:schemeClr val="tx2">
                  <a:lumMod val="75000"/>
                </a:schemeClr>
              </a:solidFill>
              <a:latin typeface="Proxima Nova"/>
            </a:endParaRPr>
          </a:p>
        </p:txBody>
      </p:sp>
      <p:cxnSp>
        <p:nvCxnSpPr>
          <p:cNvPr id="5" name="Straight Connector 4">
            <a:extLst>
              <a:ext uri="{FF2B5EF4-FFF2-40B4-BE49-F238E27FC236}">
                <a16:creationId xmlns:a16="http://schemas.microsoft.com/office/drawing/2014/main" id="{289B1AEC-ADCC-4784-99EE-14E2ABE9AC78}"/>
              </a:ext>
            </a:extLst>
          </p:cNvPr>
          <p:cNvCxnSpPr>
            <a:cxnSpLocks/>
          </p:cNvCxnSpPr>
          <p:nvPr/>
        </p:nvCxnSpPr>
        <p:spPr>
          <a:xfrm>
            <a:off x="435935" y="1991853"/>
            <a:ext cx="2488019"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9396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8D2362B-D629-48CD-B86F-02B21EF038F3}"/>
              </a:ext>
            </a:extLst>
          </p:cNvPr>
          <p:cNvSpPr txBox="1">
            <a:spLocks/>
          </p:cNvSpPr>
          <p:nvPr/>
        </p:nvSpPr>
        <p:spPr>
          <a:xfrm>
            <a:off x="-44209" y="3122987"/>
            <a:ext cx="12236209" cy="117924"/>
          </a:xfrm>
          <a:prstGeom prst="rect">
            <a:avLst/>
          </a:prstGeom>
          <a:solidFill>
            <a:schemeClr val="accent3">
              <a:lumMod val="75000"/>
            </a:schemeClr>
          </a:solid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spcBef>
                <a:spcPts val="600"/>
              </a:spcBef>
              <a:spcAft>
                <a:spcPts val="600"/>
              </a:spcAft>
              <a:buClr>
                <a:schemeClr val="bg1">
                  <a:lumMod val="50000"/>
                </a:schemeClr>
              </a:buClr>
              <a:buFont typeface="Arial" panose="020B0604020202020204" pitchFamily="34" charset="0"/>
              <a:buChar char="•"/>
            </a:pPr>
            <a:endParaRPr lang="en-GB" sz="2800" dirty="0">
              <a:solidFill>
                <a:schemeClr val="accent5">
                  <a:lumMod val="75000"/>
                </a:schemeClr>
              </a:solidFill>
              <a:latin typeface="+mn-lt"/>
            </a:endParaRPr>
          </a:p>
        </p:txBody>
      </p:sp>
      <p:sp>
        <p:nvSpPr>
          <p:cNvPr id="16" name="Rectangle 15">
            <a:extLst>
              <a:ext uri="{FF2B5EF4-FFF2-40B4-BE49-F238E27FC236}">
                <a16:creationId xmlns:a16="http://schemas.microsoft.com/office/drawing/2014/main" id="{830D06CE-5E40-4378-9A31-695A24E5E822}"/>
              </a:ext>
            </a:extLst>
          </p:cNvPr>
          <p:cNvSpPr/>
          <p:nvPr/>
        </p:nvSpPr>
        <p:spPr>
          <a:xfrm>
            <a:off x="6870308" y="6567318"/>
            <a:ext cx="6548972" cy="2906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2">
                    <a:lumMod val="50000"/>
                  </a:schemeClr>
                </a:solidFill>
                <a:latin typeface="Proxima Nova Light"/>
              </a:rPr>
              <a:t>© 2020 Napa Valley Vintners and Napa Valley Wine Academy</a:t>
            </a:r>
            <a:endParaRPr lang="en-US" sz="1100" dirty="0">
              <a:solidFill>
                <a:schemeClr val="bg2">
                  <a:lumMod val="50000"/>
                </a:schemeClr>
              </a:solidFill>
              <a:latin typeface="Proxima Nova Light"/>
            </a:endParaRPr>
          </a:p>
        </p:txBody>
      </p:sp>
      <p:sp>
        <p:nvSpPr>
          <p:cNvPr id="11" name="Title 1">
            <a:extLst>
              <a:ext uri="{FF2B5EF4-FFF2-40B4-BE49-F238E27FC236}">
                <a16:creationId xmlns:a16="http://schemas.microsoft.com/office/drawing/2014/main" id="{D39370F9-BDDF-4D88-982F-4131711A57C9}"/>
              </a:ext>
            </a:extLst>
          </p:cNvPr>
          <p:cNvSpPr txBox="1">
            <a:spLocks/>
          </p:cNvSpPr>
          <p:nvPr/>
        </p:nvSpPr>
        <p:spPr>
          <a:xfrm>
            <a:off x="3106167" y="381966"/>
            <a:ext cx="8940780" cy="1018572"/>
          </a:xfrm>
          <a:prstGeom prst="rect">
            <a:avLst/>
          </a:prstGeom>
          <a:no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solidFill>
                <a:schemeClr val="bg1"/>
              </a:solidFill>
            </a:endParaRPr>
          </a:p>
        </p:txBody>
      </p:sp>
      <p:pic>
        <p:nvPicPr>
          <p:cNvPr id="5" name="Picture 4" descr="A picture containing food, drawing&#10;&#10;Description automatically generated">
            <a:extLst>
              <a:ext uri="{FF2B5EF4-FFF2-40B4-BE49-F238E27FC236}">
                <a16:creationId xmlns:a16="http://schemas.microsoft.com/office/drawing/2014/main" id="{92A88CA1-9AE9-534C-B97C-755725C102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10" y="0"/>
            <a:ext cx="7787674" cy="3122987"/>
          </a:xfrm>
          <a:prstGeom prst="rect">
            <a:avLst/>
          </a:prstGeom>
        </p:spPr>
      </p:pic>
      <p:sp>
        <p:nvSpPr>
          <p:cNvPr id="6" name="Text Placeholder 2">
            <a:extLst>
              <a:ext uri="{FF2B5EF4-FFF2-40B4-BE49-F238E27FC236}">
                <a16:creationId xmlns:a16="http://schemas.microsoft.com/office/drawing/2014/main" id="{8637F85E-3390-4D1E-8714-9775C51A07B6}"/>
              </a:ext>
            </a:extLst>
          </p:cNvPr>
          <p:cNvSpPr txBox="1">
            <a:spLocks/>
          </p:cNvSpPr>
          <p:nvPr/>
        </p:nvSpPr>
        <p:spPr>
          <a:xfrm>
            <a:off x="9748430" y="1136677"/>
            <a:ext cx="2378899" cy="6842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i="0" kern="1200" spc="300">
                <a:solidFill>
                  <a:schemeClr val="tx1"/>
                </a:solidFill>
                <a:latin typeface="Proxima Nova" panose="02000506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spc="300">
                <a:solidFill>
                  <a:schemeClr val="tx1"/>
                </a:solidFill>
                <a:latin typeface="Proxima Nova" panose="0200050603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spc="3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chemeClr val="accent3">
                    <a:lumMod val="75000"/>
                  </a:schemeClr>
                </a:solidFill>
              </a:rPr>
              <a:t>Sonoma County</a:t>
            </a:r>
          </a:p>
        </p:txBody>
      </p:sp>
      <p:sp>
        <p:nvSpPr>
          <p:cNvPr id="7" name="Rectangle 6">
            <a:extLst>
              <a:ext uri="{FF2B5EF4-FFF2-40B4-BE49-F238E27FC236}">
                <a16:creationId xmlns:a16="http://schemas.microsoft.com/office/drawing/2014/main" id="{E6FB39A2-D07C-4B3E-9E6D-0EB312808DC2}"/>
              </a:ext>
            </a:extLst>
          </p:cNvPr>
          <p:cNvSpPr/>
          <p:nvPr/>
        </p:nvSpPr>
        <p:spPr>
          <a:xfrm>
            <a:off x="7812518" y="1054748"/>
            <a:ext cx="2332276" cy="677108"/>
          </a:xfrm>
          <a:prstGeom prst="rect">
            <a:avLst/>
          </a:prstGeom>
        </p:spPr>
        <p:txBody>
          <a:bodyPr wrap="square">
            <a:spAutoFit/>
          </a:bodyPr>
          <a:lstStyle/>
          <a:p>
            <a:pPr algn="l"/>
            <a:r>
              <a:rPr lang="en-US" sz="3800" b="0" i="0" spc="300" dirty="0">
                <a:solidFill>
                  <a:srgbClr val="44546A"/>
                </a:solidFill>
                <a:latin typeface="Proxima Nova Thin" panose="02000506030000020004" pitchFamily="2" charset="77"/>
              </a:rPr>
              <a:t>STYLE</a:t>
            </a:r>
          </a:p>
        </p:txBody>
      </p:sp>
      <p:cxnSp>
        <p:nvCxnSpPr>
          <p:cNvPr id="8" name="Straight Connector 7">
            <a:extLst>
              <a:ext uri="{FF2B5EF4-FFF2-40B4-BE49-F238E27FC236}">
                <a16:creationId xmlns:a16="http://schemas.microsoft.com/office/drawing/2014/main" id="{3116F853-1A08-4248-82A5-CCB1364FF5E4}"/>
              </a:ext>
            </a:extLst>
          </p:cNvPr>
          <p:cNvCxnSpPr/>
          <p:nvPr/>
        </p:nvCxnSpPr>
        <p:spPr>
          <a:xfrm>
            <a:off x="9594089" y="1015559"/>
            <a:ext cx="0" cy="822960"/>
          </a:xfrm>
          <a:prstGeom prst="line">
            <a:avLst/>
          </a:prstGeom>
          <a:ln w="25400">
            <a:solidFill>
              <a:srgbClr val="44546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065FAEC-F22D-4242-BBC9-768EE49D0D5F}"/>
              </a:ext>
            </a:extLst>
          </p:cNvPr>
          <p:cNvPicPr>
            <a:picLocks noChangeAspect="1"/>
          </p:cNvPicPr>
          <p:nvPr/>
        </p:nvPicPr>
        <p:blipFill>
          <a:blip r:embed="rId4"/>
          <a:stretch>
            <a:fillRect/>
          </a:stretch>
        </p:blipFill>
        <p:spPr>
          <a:xfrm>
            <a:off x="11444141" y="-37709"/>
            <a:ext cx="763571" cy="621511"/>
          </a:xfrm>
          <a:prstGeom prst="rect">
            <a:avLst/>
          </a:prstGeom>
        </p:spPr>
      </p:pic>
      <p:sp>
        <p:nvSpPr>
          <p:cNvPr id="12" name="Content Placeholder 1">
            <a:extLst>
              <a:ext uri="{FF2B5EF4-FFF2-40B4-BE49-F238E27FC236}">
                <a16:creationId xmlns:a16="http://schemas.microsoft.com/office/drawing/2014/main" id="{6AB8E9A6-8AF6-48A7-B897-CD688CC6CAA3}"/>
              </a:ext>
            </a:extLst>
          </p:cNvPr>
          <p:cNvSpPr txBox="1">
            <a:spLocks/>
          </p:cNvSpPr>
          <p:nvPr/>
        </p:nvSpPr>
        <p:spPr>
          <a:xfrm>
            <a:off x="6421124" y="3390617"/>
            <a:ext cx="5738024" cy="42640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solidFill>
                  <a:srgbClr val="44546A"/>
                </a:solidFill>
                <a:latin typeface="Proxima Nova Light" panose="02000506030000020004"/>
              </a:rPr>
              <a:t>Sonoma County Cabernet Sauvignon</a:t>
            </a:r>
          </a:p>
          <a:p>
            <a:pPr>
              <a:lnSpc>
                <a:spcPct val="100000"/>
              </a:lnSpc>
            </a:pPr>
            <a:r>
              <a:rPr lang="en-US" sz="1600" dirty="0">
                <a:solidFill>
                  <a:srgbClr val="44546A"/>
                </a:solidFill>
                <a:latin typeface="Proxima Nova Light" panose="02000506030000020004"/>
              </a:rPr>
              <a:t>Like Napa - black fruit, concentration, firm structure</a:t>
            </a:r>
          </a:p>
          <a:p>
            <a:pPr>
              <a:lnSpc>
                <a:spcPct val="100000"/>
              </a:lnSpc>
            </a:pPr>
            <a:r>
              <a:rPr lang="en-US" sz="1600" dirty="0">
                <a:solidFill>
                  <a:srgbClr val="44546A"/>
                </a:solidFill>
                <a:latin typeface="Proxima Nova Light" panose="02000506030000020004"/>
              </a:rPr>
              <a:t>Less use of new oak, very approachable when young</a:t>
            </a:r>
          </a:p>
          <a:p>
            <a:pPr>
              <a:lnSpc>
                <a:spcPct val="100000"/>
              </a:lnSpc>
            </a:pPr>
            <a:r>
              <a:rPr lang="en-US" sz="1600" dirty="0">
                <a:solidFill>
                  <a:srgbClr val="44546A"/>
                </a:solidFill>
                <a:latin typeface="Proxima Nova Light" panose="02000506030000020004"/>
              </a:rPr>
              <a:t>Leaner, more herbaceous than Napa Valley</a:t>
            </a:r>
          </a:p>
          <a:p>
            <a:pPr>
              <a:lnSpc>
                <a:spcPct val="100000"/>
              </a:lnSpc>
            </a:pPr>
            <a:r>
              <a:rPr lang="en-US" sz="1600" dirty="0">
                <a:solidFill>
                  <a:srgbClr val="44546A"/>
                </a:solidFill>
                <a:latin typeface="Proxima Nova Light" panose="02000506030000020004"/>
              </a:rPr>
              <a:t>Alexander Valley Cabernet Sauvignon</a:t>
            </a:r>
          </a:p>
          <a:p>
            <a:pPr lvl="1">
              <a:lnSpc>
                <a:spcPct val="100000"/>
              </a:lnSpc>
            </a:pPr>
            <a:r>
              <a:rPr lang="en-US" sz="1600" dirty="0">
                <a:solidFill>
                  <a:srgbClr val="44546A"/>
                </a:solidFill>
                <a:latin typeface="Proxima Nova Light" panose="02000506030000020004"/>
              </a:rPr>
              <a:t>Blackberry aroma, supple tannins, broad flavors</a:t>
            </a:r>
          </a:p>
          <a:p>
            <a:pPr>
              <a:lnSpc>
                <a:spcPct val="100000"/>
              </a:lnSpc>
            </a:pPr>
            <a:r>
              <a:rPr lang="en-US" sz="1600" dirty="0">
                <a:solidFill>
                  <a:srgbClr val="44546A"/>
                </a:solidFill>
                <a:latin typeface="Proxima Nova Light" panose="02000506030000020004"/>
              </a:rPr>
              <a:t>Knights Valley Cabernet Sauvignon</a:t>
            </a:r>
          </a:p>
          <a:p>
            <a:pPr lvl="1">
              <a:lnSpc>
                <a:spcPct val="100000"/>
              </a:lnSpc>
            </a:pPr>
            <a:r>
              <a:rPr lang="en-US" sz="1600" dirty="0">
                <a:solidFill>
                  <a:srgbClr val="44546A"/>
                </a:solidFill>
                <a:latin typeface="Proxima Nova Light" panose="02000506030000020004"/>
              </a:rPr>
              <a:t>Powerful, fleshy with nuanced complexity</a:t>
            </a:r>
          </a:p>
          <a:p>
            <a:pPr>
              <a:lnSpc>
                <a:spcPct val="100000"/>
              </a:lnSpc>
            </a:pPr>
            <a:endParaRPr lang="en-US" sz="1800" dirty="0">
              <a:solidFill>
                <a:srgbClr val="44546A"/>
              </a:solidFill>
              <a:latin typeface="Proxima Nova Light" panose="02000506030000020004"/>
            </a:endParaRPr>
          </a:p>
        </p:txBody>
      </p:sp>
      <p:sp>
        <p:nvSpPr>
          <p:cNvPr id="14" name="Content Placeholder 3">
            <a:extLst>
              <a:ext uri="{FF2B5EF4-FFF2-40B4-BE49-F238E27FC236}">
                <a16:creationId xmlns:a16="http://schemas.microsoft.com/office/drawing/2014/main" id="{D098EF1D-5CB4-49C3-B930-854419F31859}"/>
              </a:ext>
            </a:extLst>
          </p:cNvPr>
          <p:cNvSpPr txBox="1">
            <a:spLocks/>
          </p:cNvSpPr>
          <p:nvPr/>
        </p:nvSpPr>
        <p:spPr>
          <a:xfrm>
            <a:off x="142242" y="3390617"/>
            <a:ext cx="5893980" cy="302699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200"/>
              </a:spcBef>
              <a:spcAft>
                <a:spcPts val="500"/>
              </a:spcAft>
            </a:pPr>
            <a:r>
              <a:rPr lang="en-US" sz="1800" b="1" dirty="0">
                <a:solidFill>
                  <a:srgbClr val="44546A"/>
                </a:solidFill>
                <a:latin typeface="Proxima Nova Light" panose="02000506030000020004"/>
              </a:rPr>
              <a:t>Napa Valley Cabernet Sauvignon</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Deeply colored; high, fine-grained tannins; bright acidity; full-bodied</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Generous use of new oak – baking spices and toast</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Powerful, rich, blackberry, black cherry, ripe plum</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Great aging potential</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Single varietal or blended</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Valley vs. mountainside sourcing</a:t>
            </a:r>
          </a:p>
        </p:txBody>
      </p:sp>
      <p:cxnSp>
        <p:nvCxnSpPr>
          <p:cNvPr id="15" name="Straight Connector 14">
            <a:extLst>
              <a:ext uri="{FF2B5EF4-FFF2-40B4-BE49-F238E27FC236}">
                <a16:creationId xmlns:a16="http://schemas.microsoft.com/office/drawing/2014/main" id="{EAAE3A80-F334-4B40-903F-3E8291DC420F}"/>
              </a:ext>
            </a:extLst>
          </p:cNvPr>
          <p:cNvCxnSpPr>
            <a:cxnSpLocks/>
          </p:cNvCxnSpPr>
          <p:nvPr/>
        </p:nvCxnSpPr>
        <p:spPr>
          <a:xfrm>
            <a:off x="6155779" y="3594139"/>
            <a:ext cx="0" cy="2705497"/>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857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C3B8A-4D8C-BC4B-A12F-A84E40865F7A}"/>
              </a:ext>
            </a:extLst>
          </p:cNvPr>
          <p:cNvSpPr txBox="1">
            <a:spLocks/>
          </p:cNvSpPr>
          <p:nvPr/>
        </p:nvSpPr>
        <p:spPr>
          <a:xfrm>
            <a:off x="2032212" y="502325"/>
            <a:ext cx="3340354" cy="485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i="1" spc="300" dirty="0">
                <a:solidFill>
                  <a:schemeClr val="accent1">
                    <a:lumMod val="50000"/>
                  </a:schemeClr>
                </a:solidFill>
                <a:latin typeface="Proxima Nova" panose="02000506030000020004" pitchFamily="2" charset="0"/>
              </a:rPr>
              <a:t>Paso Robles</a:t>
            </a:r>
          </a:p>
        </p:txBody>
      </p:sp>
      <p:sp>
        <p:nvSpPr>
          <p:cNvPr id="3" name="Text Placeholder 4">
            <a:extLst>
              <a:ext uri="{FF2B5EF4-FFF2-40B4-BE49-F238E27FC236}">
                <a16:creationId xmlns:a16="http://schemas.microsoft.com/office/drawing/2014/main" id="{99C0B015-FCBA-AE4E-8226-B0BD75F13ADE}"/>
              </a:ext>
            </a:extLst>
          </p:cNvPr>
          <p:cNvSpPr txBox="1">
            <a:spLocks/>
          </p:cNvSpPr>
          <p:nvPr/>
        </p:nvSpPr>
        <p:spPr>
          <a:xfrm>
            <a:off x="429209" y="1639242"/>
            <a:ext cx="4317604" cy="47462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rPr>
              <a:t>Almost 3X larger than Napa</a:t>
            </a:r>
          </a:p>
          <a:p>
            <a:pPr marL="457200" indent="-457200">
              <a:lnSpc>
                <a:spcPct val="100000"/>
              </a:lnSpc>
              <a:buFont typeface="Arial" panose="020B0604020202020204" pitchFamily="34" charset="0"/>
              <a:buChar char="•"/>
            </a:pPr>
            <a:r>
              <a:rPr lang="en-US" dirty="0">
                <a:solidFill>
                  <a:srgbClr val="44546A"/>
                </a:solidFill>
              </a:rPr>
              <a:t>Santa Lucia Mountains to the west </a:t>
            </a:r>
          </a:p>
          <a:p>
            <a:pPr marL="457200" indent="-457200">
              <a:lnSpc>
                <a:spcPct val="100000"/>
              </a:lnSpc>
              <a:buFont typeface="Arial" panose="020B0604020202020204" pitchFamily="34" charset="0"/>
              <a:buChar char="•"/>
            </a:pPr>
            <a:r>
              <a:rPr lang="en-US" dirty="0" err="1">
                <a:solidFill>
                  <a:srgbClr val="44546A"/>
                </a:solidFill>
              </a:rPr>
              <a:t>Cholame</a:t>
            </a:r>
            <a:r>
              <a:rPr lang="en-US" dirty="0">
                <a:solidFill>
                  <a:srgbClr val="44546A"/>
                </a:solidFill>
              </a:rPr>
              <a:t> Hills to the east</a:t>
            </a:r>
          </a:p>
          <a:p>
            <a:pPr marL="457200" indent="-457200">
              <a:lnSpc>
                <a:spcPct val="100000"/>
              </a:lnSpc>
              <a:buFont typeface="Arial" panose="020B0604020202020204" pitchFamily="34" charset="0"/>
              <a:buChar char="•"/>
            </a:pPr>
            <a:r>
              <a:rPr lang="en-US" dirty="0">
                <a:solidFill>
                  <a:srgbClr val="44546A"/>
                </a:solidFill>
              </a:rPr>
              <a:t>11 nested AVAs</a:t>
            </a:r>
          </a:p>
        </p:txBody>
      </p:sp>
      <p:sp>
        <p:nvSpPr>
          <p:cNvPr id="4" name="TextBox 3">
            <a:extLst>
              <a:ext uri="{FF2B5EF4-FFF2-40B4-BE49-F238E27FC236}">
                <a16:creationId xmlns:a16="http://schemas.microsoft.com/office/drawing/2014/main" id="{37E582EE-B971-8347-9534-A77DCFD79A18}"/>
              </a:ext>
            </a:extLst>
          </p:cNvPr>
          <p:cNvSpPr txBox="1"/>
          <p:nvPr/>
        </p:nvSpPr>
        <p:spPr>
          <a:xfrm>
            <a:off x="485252" y="296833"/>
            <a:ext cx="1380865" cy="646331"/>
          </a:xfrm>
          <a:prstGeom prst="rect">
            <a:avLst/>
          </a:prstGeom>
          <a:noFill/>
        </p:spPr>
        <p:txBody>
          <a:bodyPr wrap="square" rtlCol="0" anchor="t">
            <a:spAutoFit/>
          </a:bodyPr>
          <a:lstStyle/>
          <a:p>
            <a:r>
              <a:rPr lang="en-US" sz="3600" b="0" i="0" spc="300" dirty="0">
                <a:solidFill>
                  <a:srgbClr val="44546A"/>
                </a:solidFill>
                <a:latin typeface="Proxima Nova Light" panose="02000506030000020004" pitchFamily="2" charset="0"/>
              </a:rPr>
              <a:t>MAP</a:t>
            </a:r>
            <a:endParaRPr lang="en-US" sz="3600" b="0" i="0" dirty="0">
              <a:solidFill>
                <a:srgbClr val="44546A"/>
              </a:solidFill>
              <a:latin typeface="Proxima Nova Thin" panose="02000506030000020004" pitchFamily="2" charset="77"/>
            </a:endParaRPr>
          </a:p>
        </p:txBody>
      </p:sp>
      <p:cxnSp>
        <p:nvCxnSpPr>
          <p:cNvPr id="5" name="Straight Connector 4">
            <a:extLst>
              <a:ext uri="{FF2B5EF4-FFF2-40B4-BE49-F238E27FC236}">
                <a16:creationId xmlns:a16="http://schemas.microsoft.com/office/drawing/2014/main" id="{43B105BF-D6D1-534D-98AC-00BAB66C8ED0}"/>
              </a:ext>
            </a:extLst>
          </p:cNvPr>
          <p:cNvCxnSpPr/>
          <p:nvPr/>
        </p:nvCxnSpPr>
        <p:spPr>
          <a:xfrm>
            <a:off x="1824325" y="366083"/>
            <a:ext cx="0" cy="538609"/>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D23B8436-5FA5-5F45-A33A-3BD1E98ED0C3}"/>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7" name="Picture 6">
            <a:extLst>
              <a:ext uri="{FF2B5EF4-FFF2-40B4-BE49-F238E27FC236}">
                <a16:creationId xmlns:a16="http://schemas.microsoft.com/office/drawing/2014/main" id="{8CE5A171-73EA-4362-BA81-7C13E68DCEFC}"/>
              </a:ext>
            </a:extLst>
          </p:cNvPr>
          <p:cNvPicPr>
            <a:picLocks noChangeAspect="1"/>
          </p:cNvPicPr>
          <p:nvPr/>
        </p:nvPicPr>
        <p:blipFill>
          <a:blip r:embed="rId3"/>
          <a:stretch>
            <a:fillRect/>
          </a:stretch>
        </p:blipFill>
        <p:spPr>
          <a:xfrm>
            <a:off x="11444141" y="-37709"/>
            <a:ext cx="763571" cy="621511"/>
          </a:xfrm>
          <a:prstGeom prst="rect">
            <a:avLst/>
          </a:prstGeom>
        </p:spPr>
      </p:pic>
      <p:pic>
        <p:nvPicPr>
          <p:cNvPr id="1026" name="Picture 2">
            <a:extLst>
              <a:ext uri="{FF2B5EF4-FFF2-40B4-BE49-F238E27FC236}">
                <a16:creationId xmlns:a16="http://schemas.microsoft.com/office/drawing/2014/main" id="{9877890C-4005-48EB-83F9-1C2230F5847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85474" y="1362269"/>
            <a:ext cx="6777318" cy="4518212"/>
          </a:xfrm>
          <a:prstGeom prst="rect">
            <a:avLst/>
          </a:prstGeom>
          <a:noFill/>
          <a:ln w="3810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65D6D5-35F7-49DB-90C1-E125DB85D843}"/>
              </a:ext>
            </a:extLst>
          </p:cNvPr>
          <p:cNvSpPr txBox="1"/>
          <p:nvPr/>
        </p:nvSpPr>
        <p:spPr>
          <a:xfrm>
            <a:off x="8151541" y="6099717"/>
            <a:ext cx="3780264" cy="307777"/>
          </a:xfrm>
          <a:prstGeom prst="rect">
            <a:avLst/>
          </a:prstGeom>
          <a:noFill/>
        </p:spPr>
        <p:txBody>
          <a:bodyPr wrap="square" rtlCol="0">
            <a:spAutoFit/>
          </a:bodyPr>
          <a:lstStyle/>
          <a:p>
            <a:pPr algn="ctr"/>
            <a:r>
              <a:rPr lang="en-US" sz="1400" dirty="0">
                <a:solidFill>
                  <a:schemeClr val="bg1">
                    <a:lumMod val="50000"/>
                  </a:schemeClr>
                </a:solidFill>
              </a:rPr>
              <a:t>Map courtesy of pasowine.com</a:t>
            </a:r>
          </a:p>
        </p:txBody>
      </p:sp>
    </p:spTree>
    <p:extLst>
      <p:ext uri="{BB962C8B-B14F-4D97-AF65-F5344CB8AC3E}">
        <p14:creationId xmlns:p14="http://schemas.microsoft.com/office/powerpoint/2010/main" val="21018935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on a beach&#10;&#10;Description automatically generated">
            <a:extLst>
              <a:ext uri="{FF2B5EF4-FFF2-40B4-BE49-F238E27FC236}">
                <a16:creationId xmlns:a16="http://schemas.microsoft.com/office/drawing/2014/main" id="{79037B5C-B50E-4E8B-99CC-F78558E5A3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252" y="826574"/>
            <a:ext cx="12454028" cy="3672210"/>
          </a:xfrm>
          <a:prstGeom prst="rect">
            <a:avLst/>
          </a:prstGeom>
        </p:spPr>
      </p:pic>
      <p:sp>
        <p:nvSpPr>
          <p:cNvPr id="5" name="Rectangle 4">
            <a:extLst>
              <a:ext uri="{FF2B5EF4-FFF2-40B4-BE49-F238E27FC236}">
                <a16:creationId xmlns:a16="http://schemas.microsoft.com/office/drawing/2014/main" id="{DE072AC6-BD70-4C8E-9843-5CC8E3E59D47}"/>
              </a:ext>
            </a:extLst>
          </p:cNvPr>
          <p:cNvSpPr/>
          <p:nvPr/>
        </p:nvSpPr>
        <p:spPr>
          <a:xfrm>
            <a:off x="-27309" y="4610109"/>
            <a:ext cx="12276665" cy="228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Lt"/>
            </a:endParaRPr>
          </a:p>
        </p:txBody>
      </p:sp>
      <p:cxnSp>
        <p:nvCxnSpPr>
          <p:cNvPr id="12" name="Straight Connector 11">
            <a:extLst>
              <a:ext uri="{FF2B5EF4-FFF2-40B4-BE49-F238E27FC236}">
                <a16:creationId xmlns:a16="http://schemas.microsoft.com/office/drawing/2014/main" id="{1A5F16B8-3118-A946-91D2-D7B451C6542E}"/>
              </a:ext>
            </a:extLst>
          </p:cNvPr>
          <p:cNvCxnSpPr>
            <a:cxnSpLocks/>
          </p:cNvCxnSpPr>
          <p:nvPr/>
        </p:nvCxnSpPr>
        <p:spPr>
          <a:xfrm>
            <a:off x="-27309" y="4549967"/>
            <a:ext cx="12166226" cy="0"/>
          </a:xfrm>
          <a:prstGeom prst="line">
            <a:avLst/>
          </a:prstGeom>
          <a:ln>
            <a:noFill/>
          </a:ln>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AD485790-CC05-9E44-815F-8945C2B92D20}"/>
              </a:ext>
            </a:extLst>
          </p:cNvPr>
          <p:cNvSpPr/>
          <p:nvPr/>
        </p:nvSpPr>
        <p:spPr>
          <a:xfrm>
            <a:off x="-84666" y="4434348"/>
            <a:ext cx="12361333" cy="10075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493"/>
              </a:solidFill>
            </a:endParaRPr>
          </a:p>
        </p:txBody>
      </p:sp>
      <p:sp>
        <p:nvSpPr>
          <p:cNvPr id="51" name="Rectangle: Rounded Corners 50">
            <a:extLst>
              <a:ext uri="{FF2B5EF4-FFF2-40B4-BE49-F238E27FC236}">
                <a16:creationId xmlns:a16="http://schemas.microsoft.com/office/drawing/2014/main" id="{AD600500-30A1-49D1-97FE-0A644AF24C3B}"/>
              </a:ext>
            </a:extLst>
          </p:cNvPr>
          <p:cNvSpPr/>
          <p:nvPr/>
        </p:nvSpPr>
        <p:spPr>
          <a:xfrm>
            <a:off x="1242926" y="4097079"/>
            <a:ext cx="1723263" cy="769441"/>
          </a:xfrm>
          <a:prstGeom prst="roundRect">
            <a:avLst/>
          </a:prstGeom>
          <a:solidFill>
            <a:schemeClr val="accent1">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Light"/>
              </a:rPr>
              <a:t>1800s</a:t>
            </a:r>
          </a:p>
        </p:txBody>
      </p:sp>
      <p:sp>
        <p:nvSpPr>
          <p:cNvPr id="56" name="Rectangle: Rounded Corners 55">
            <a:extLst>
              <a:ext uri="{FF2B5EF4-FFF2-40B4-BE49-F238E27FC236}">
                <a16:creationId xmlns:a16="http://schemas.microsoft.com/office/drawing/2014/main" id="{8773D0CF-F4CC-49FB-8F76-E6A4574E9CA6}"/>
              </a:ext>
            </a:extLst>
          </p:cNvPr>
          <p:cNvSpPr/>
          <p:nvPr/>
        </p:nvSpPr>
        <p:spPr>
          <a:xfrm>
            <a:off x="5234369" y="4084805"/>
            <a:ext cx="1723263" cy="812783"/>
          </a:xfrm>
          <a:prstGeom prst="roundRect">
            <a:avLst/>
          </a:prstGeom>
          <a:solidFill>
            <a:schemeClr val="accent1">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Light"/>
              </a:rPr>
              <a:t>Early to mid-1900s</a:t>
            </a:r>
          </a:p>
        </p:txBody>
      </p:sp>
      <p:sp>
        <p:nvSpPr>
          <p:cNvPr id="66" name="Rectangle: Rounded Corners 65">
            <a:extLst>
              <a:ext uri="{FF2B5EF4-FFF2-40B4-BE49-F238E27FC236}">
                <a16:creationId xmlns:a16="http://schemas.microsoft.com/office/drawing/2014/main" id="{D89D6897-56C0-46D3-B14D-D9F9F7AC8F7A}"/>
              </a:ext>
            </a:extLst>
          </p:cNvPr>
          <p:cNvSpPr/>
          <p:nvPr/>
        </p:nvSpPr>
        <p:spPr>
          <a:xfrm>
            <a:off x="9363079" y="4069142"/>
            <a:ext cx="1723263" cy="812783"/>
          </a:xfrm>
          <a:prstGeom prst="roundRect">
            <a:avLst/>
          </a:prstGeom>
          <a:solidFill>
            <a:schemeClr val="accent1">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Light"/>
              </a:rPr>
              <a:t>Later 1900s</a:t>
            </a:r>
          </a:p>
        </p:txBody>
      </p:sp>
      <p:sp>
        <p:nvSpPr>
          <p:cNvPr id="14" name="Rectangle 13">
            <a:extLst>
              <a:ext uri="{FF2B5EF4-FFF2-40B4-BE49-F238E27FC236}">
                <a16:creationId xmlns:a16="http://schemas.microsoft.com/office/drawing/2014/main" id="{42892FBE-251F-234A-8149-38F127455B2A}"/>
              </a:ext>
            </a:extLst>
          </p:cNvPr>
          <p:cNvSpPr/>
          <p:nvPr/>
        </p:nvSpPr>
        <p:spPr>
          <a:xfrm>
            <a:off x="-89601" y="-5946"/>
            <a:ext cx="12281601" cy="8309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26CDB94-1B00-524F-834E-B0E2595C897B}"/>
              </a:ext>
            </a:extLst>
          </p:cNvPr>
          <p:cNvSpPr txBox="1"/>
          <p:nvPr/>
        </p:nvSpPr>
        <p:spPr>
          <a:xfrm>
            <a:off x="-320449" y="70998"/>
            <a:ext cx="3304937" cy="677108"/>
          </a:xfrm>
          <a:prstGeom prst="rect">
            <a:avLst/>
          </a:prstGeom>
          <a:noFill/>
        </p:spPr>
        <p:txBody>
          <a:bodyPr wrap="square" rtlCol="0">
            <a:spAutoFit/>
          </a:bodyPr>
          <a:lstStyle/>
          <a:p>
            <a:pPr algn="ctr"/>
            <a:r>
              <a:rPr lang="en-US" sz="3800" spc="300" dirty="0">
                <a:solidFill>
                  <a:srgbClr val="44546A"/>
                </a:solidFill>
                <a:latin typeface="Proxima Nova Semibold"/>
              </a:rPr>
              <a:t>HISTORY</a:t>
            </a:r>
          </a:p>
        </p:txBody>
      </p:sp>
      <p:cxnSp>
        <p:nvCxnSpPr>
          <p:cNvPr id="15" name="Straight Connector 14">
            <a:extLst>
              <a:ext uri="{FF2B5EF4-FFF2-40B4-BE49-F238E27FC236}">
                <a16:creationId xmlns:a16="http://schemas.microsoft.com/office/drawing/2014/main" id="{52A5B3B8-CF0C-4BDE-9F34-A481BFDD1218}"/>
              </a:ext>
            </a:extLst>
          </p:cNvPr>
          <p:cNvCxnSpPr/>
          <p:nvPr/>
        </p:nvCxnSpPr>
        <p:spPr>
          <a:xfrm>
            <a:off x="2571377" y="113072"/>
            <a:ext cx="0" cy="538609"/>
          </a:xfrm>
          <a:prstGeom prst="line">
            <a:avLst/>
          </a:prstGeom>
          <a:ln w="19050">
            <a:solidFill>
              <a:srgbClr val="44546A"/>
            </a:solidFill>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AFD45E50-7977-4020-AC68-D8206EC12CFA}"/>
              </a:ext>
            </a:extLst>
          </p:cNvPr>
          <p:cNvSpPr txBox="1">
            <a:spLocks/>
          </p:cNvSpPr>
          <p:nvPr/>
        </p:nvSpPr>
        <p:spPr>
          <a:xfrm>
            <a:off x="2620569" y="237188"/>
            <a:ext cx="3768239" cy="6147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spc="3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chemeClr val="accent1">
                    <a:lumMod val="50000"/>
                  </a:schemeClr>
                </a:solidFill>
                <a:latin typeface="Proxima Nova" panose="02000506030000020004" pitchFamily="2" charset="0"/>
              </a:rPr>
              <a:t>Paso Robles</a:t>
            </a:r>
          </a:p>
        </p:txBody>
      </p:sp>
      <p:sp>
        <p:nvSpPr>
          <p:cNvPr id="20" name="Content Placeholder 6">
            <a:extLst>
              <a:ext uri="{FF2B5EF4-FFF2-40B4-BE49-F238E27FC236}">
                <a16:creationId xmlns:a16="http://schemas.microsoft.com/office/drawing/2014/main" id="{2B3FFA26-BE95-40C6-AFD5-56864CE6C65A}"/>
              </a:ext>
            </a:extLst>
          </p:cNvPr>
          <p:cNvSpPr txBox="1">
            <a:spLocks/>
          </p:cNvSpPr>
          <p:nvPr/>
        </p:nvSpPr>
        <p:spPr>
          <a:xfrm>
            <a:off x="8628956" y="4986835"/>
            <a:ext cx="3509962" cy="137903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en-US" dirty="0">
                <a:solidFill>
                  <a:srgbClr val="44546A"/>
                </a:solidFill>
                <a:latin typeface="Proxima Nova Light" panose="02000506030000020004" pitchFamily="2" charset="0"/>
                <a:ea typeface="MS Mincho" panose="02020609040205080304" pitchFamily="49" charset="-128"/>
                <a:cs typeface="Times New Roman" panose="02020603050405020304" pitchFamily="18" charset="0"/>
              </a:rPr>
              <a:t>1997 - Justin’s Isosceles Top 10 Wine</a:t>
            </a:r>
          </a:p>
          <a:p>
            <a:pPr marL="285750" indent="-285750">
              <a:buFont typeface="Arial" panose="020B0604020202020204" pitchFamily="34" charset="0"/>
              <a:buChar char="•"/>
              <a:defRPr/>
            </a:pPr>
            <a:r>
              <a:rPr lang="en-US" dirty="0">
                <a:solidFill>
                  <a:srgbClr val="44546A"/>
                </a:solidFill>
                <a:latin typeface="Proxima Nova Light" panose="02000506030000020004" pitchFamily="2" charset="0"/>
                <a:ea typeface="MS Mincho" panose="02020609040205080304" pitchFamily="49" charset="-128"/>
                <a:cs typeface="Times New Roman" panose="02020603050405020304" pitchFamily="18" charset="0"/>
              </a:rPr>
              <a:t>2013 – Wine Region of the Year by Wine </a:t>
            </a:r>
            <a:r>
              <a:rPr lang="en-US" dirty="0" err="1">
                <a:solidFill>
                  <a:srgbClr val="44546A"/>
                </a:solidFill>
                <a:latin typeface="Proxima Nova Light" panose="02000506030000020004" pitchFamily="2" charset="0"/>
                <a:ea typeface="MS Mincho" panose="02020609040205080304" pitchFamily="49" charset="-128"/>
                <a:cs typeface="Times New Roman" panose="02020603050405020304" pitchFamily="18" charset="0"/>
              </a:rPr>
              <a:t>Entusiast</a:t>
            </a:r>
            <a:endParaRPr lang="en-US" dirty="0">
              <a:solidFill>
                <a:srgbClr val="44546A"/>
              </a:solidFill>
              <a:latin typeface="Proxima Nova Light" panose="02000506030000020004" pitchFamily="2"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US" dirty="0">
                <a:solidFill>
                  <a:srgbClr val="44546A"/>
                </a:solidFill>
                <a:latin typeface="Proxima Nova Light" panose="02000506030000020004" pitchFamily="2" charset="0"/>
                <a:ea typeface="MS Mincho" panose="02020609040205080304" pitchFamily="49" charset="-128"/>
                <a:cs typeface="Times New Roman" panose="02020603050405020304" pitchFamily="18" charset="0"/>
              </a:rPr>
              <a:t>2014 – 11 sub-AVAs approved</a:t>
            </a:r>
          </a:p>
          <a:p>
            <a:pPr marL="285750" indent="-285750">
              <a:lnSpc>
                <a:spcPct val="100000"/>
              </a:lnSpc>
              <a:buFont typeface="Arial" panose="020B0604020202020204" pitchFamily="34" charset="0"/>
              <a:buChar char="•"/>
            </a:pPr>
            <a:endParaRPr lang="en-US" dirty="0">
              <a:solidFill>
                <a:srgbClr val="44546A"/>
              </a:solidFill>
              <a:latin typeface="Proxima Nova Light"/>
            </a:endParaRPr>
          </a:p>
        </p:txBody>
      </p:sp>
      <p:pic>
        <p:nvPicPr>
          <p:cNvPr id="24" name="Picture 23">
            <a:extLst>
              <a:ext uri="{FF2B5EF4-FFF2-40B4-BE49-F238E27FC236}">
                <a16:creationId xmlns:a16="http://schemas.microsoft.com/office/drawing/2014/main" id="{B037E071-0897-4EFA-A4A9-52F2A41AA2C2}"/>
              </a:ext>
            </a:extLst>
          </p:cNvPr>
          <p:cNvPicPr>
            <a:picLocks noChangeAspect="1"/>
          </p:cNvPicPr>
          <p:nvPr/>
        </p:nvPicPr>
        <p:blipFill>
          <a:blip r:embed="rId4"/>
          <a:stretch>
            <a:fillRect/>
          </a:stretch>
        </p:blipFill>
        <p:spPr>
          <a:xfrm>
            <a:off x="11444141" y="-37709"/>
            <a:ext cx="763571" cy="621511"/>
          </a:xfrm>
          <a:prstGeom prst="rect">
            <a:avLst/>
          </a:prstGeom>
        </p:spPr>
      </p:pic>
      <p:sp>
        <p:nvSpPr>
          <p:cNvPr id="19" name="Content Placeholder 8">
            <a:extLst>
              <a:ext uri="{FF2B5EF4-FFF2-40B4-BE49-F238E27FC236}">
                <a16:creationId xmlns:a16="http://schemas.microsoft.com/office/drawing/2014/main" id="{584734BC-35D6-48E2-AEF7-82748ED8BC7F}"/>
              </a:ext>
            </a:extLst>
          </p:cNvPr>
          <p:cNvSpPr txBox="1">
            <a:spLocks/>
          </p:cNvSpPr>
          <p:nvPr/>
        </p:nvSpPr>
        <p:spPr>
          <a:xfrm>
            <a:off x="380421" y="4986835"/>
            <a:ext cx="3448272" cy="9588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Symbol" pitchFamily="2" charset="2"/>
              <a:buNone/>
              <a:tabLst/>
              <a:defRPr sz="1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en-US" dirty="0">
                <a:solidFill>
                  <a:srgbClr val="44546A"/>
                </a:solidFill>
                <a:ea typeface="MS Mincho" panose="02020609040205080304" pitchFamily="49" charset="-128"/>
                <a:cs typeface="Times New Roman" panose="02020603050405020304" pitchFamily="18" charset="0"/>
              </a:rPr>
              <a:t>Franciscan Friars introduced grape growing</a:t>
            </a:r>
          </a:p>
          <a:p>
            <a:pPr marL="285750" indent="-285750">
              <a:buFont typeface="Arial" panose="020B0604020202020204" pitchFamily="34" charset="0"/>
              <a:buChar char="•"/>
              <a:defRPr/>
            </a:pPr>
            <a:r>
              <a:rPr lang="en-US" dirty="0">
                <a:solidFill>
                  <a:srgbClr val="44546A"/>
                </a:solidFill>
                <a:ea typeface="MS Mincho" panose="02020609040205080304" pitchFamily="49" charset="-128"/>
                <a:cs typeface="Times New Roman" panose="02020603050405020304" pitchFamily="18" charset="0"/>
              </a:rPr>
              <a:t>First winery was founded</a:t>
            </a:r>
          </a:p>
          <a:p>
            <a:pPr marL="285750" indent="-285750">
              <a:buFont typeface="Arial" panose="020B0604020202020204" pitchFamily="34" charset="0"/>
              <a:buChar char="•"/>
              <a:defRP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defRP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p:txBody>
      </p:sp>
      <p:sp>
        <p:nvSpPr>
          <p:cNvPr id="21" name="Content Placeholder 8">
            <a:extLst>
              <a:ext uri="{FF2B5EF4-FFF2-40B4-BE49-F238E27FC236}">
                <a16:creationId xmlns:a16="http://schemas.microsoft.com/office/drawing/2014/main" id="{6A0C0774-9A9E-45CC-A690-4A619769B5FA}"/>
              </a:ext>
            </a:extLst>
          </p:cNvPr>
          <p:cNvSpPr txBox="1">
            <a:spLocks/>
          </p:cNvSpPr>
          <p:nvPr/>
        </p:nvSpPr>
        <p:spPr>
          <a:xfrm>
            <a:off x="4504688" y="4986835"/>
            <a:ext cx="3448272" cy="9588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Symbol" pitchFamily="2" charset="2"/>
              <a:buNone/>
              <a:tabLst/>
              <a:defRPr sz="1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en-US" dirty="0">
                <a:solidFill>
                  <a:srgbClr val="44546A"/>
                </a:solidFill>
                <a:ea typeface="MS Mincho" panose="02020609040205080304" pitchFamily="49" charset="-128"/>
                <a:cs typeface="Times New Roman" panose="02020603050405020304" pitchFamily="18" charset="0"/>
              </a:rPr>
              <a:t>Zinfandel reigns supreme</a:t>
            </a:r>
          </a:p>
          <a:p>
            <a:pPr marL="285750" indent="-285750">
              <a:buFont typeface="Arial" panose="020B0604020202020204" pitchFamily="34" charset="0"/>
              <a:buChar char="•"/>
              <a:defRPr/>
            </a:pPr>
            <a:r>
              <a:rPr lang="en-US" dirty="0">
                <a:solidFill>
                  <a:srgbClr val="44546A"/>
                </a:solidFill>
              </a:rPr>
              <a:t>Dr. Stanley Hoffman &amp; André </a:t>
            </a:r>
            <a:r>
              <a:rPr lang="en-US" dirty="0" err="1">
                <a:solidFill>
                  <a:srgbClr val="44546A"/>
                </a:solidFill>
              </a:rPr>
              <a:t>Tchelistcheff</a:t>
            </a:r>
            <a:r>
              <a:rPr lang="en-US" dirty="0">
                <a:solidFill>
                  <a:srgbClr val="44546A"/>
                </a:solidFill>
              </a:rPr>
              <a:t>, planted region’s first Cabernet Sauvignon</a:t>
            </a:r>
          </a:p>
          <a:p>
            <a:pPr marL="285750" indent="-285750">
              <a:buFont typeface="Arial" panose="020B0604020202020204" pitchFamily="34" charset="0"/>
              <a:buChar char="•"/>
              <a:defRPr/>
            </a:pPr>
            <a:r>
              <a:rPr lang="en-US" dirty="0">
                <a:solidFill>
                  <a:srgbClr val="44546A"/>
                </a:solidFill>
                <a:ea typeface="MS Mincho" panose="02020609040205080304" pitchFamily="49" charset="-128"/>
                <a:cs typeface="Times New Roman" panose="02020603050405020304" pitchFamily="18" charset="0"/>
              </a:rPr>
              <a:t>1983 – Paso Robles AVA established</a:t>
            </a:r>
            <a:r>
              <a:rPr lang="en-US" dirty="0">
                <a:solidFill>
                  <a:srgbClr val="44546A"/>
                </a:solidFill>
              </a:rPr>
              <a:t> </a:t>
            </a:r>
            <a:endParaRPr lang="en-US" dirty="0">
              <a:solidFill>
                <a:srgbClr val="44546A"/>
              </a:solidFill>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defRP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p:txBody>
      </p:sp>
      <p:sp>
        <p:nvSpPr>
          <p:cNvPr id="22" name="Footer Placeholder 11">
            <a:extLst>
              <a:ext uri="{FF2B5EF4-FFF2-40B4-BE49-F238E27FC236}">
                <a16:creationId xmlns:a16="http://schemas.microsoft.com/office/drawing/2014/main" id="{050E163D-0367-4671-A828-740648688858}"/>
              </a:ext>
            </a:extLst>
          </p:cNvPr>
          <p:cNvSpPr txBox="1">
            <a:spLocks/>
          </p:cNvSpPr>
          <p:nvPr/>
        </p:nvSpPr>
        <p:spPr>
          <a:xfrm>
            <a:off x="-320449" y="6511435"/>
            <a:ext cx="11948058"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Photo from </a:t>
            </a:r>
            <a:r>
              <a:rPr lang="en-US" dirty="0">
                <a:solidFill>
                  <a:schemeClr val="bg2">
                    <a:lumMod val="50000"/>
                  </a:schemeClr>
                </a:solidFill>
              </a:rPr>
              <a:t>pasowine.com</a:t>
            </a:r>
            <a:r>
              <a:rPr lang="en-US" dirty="0"/>
              <a:t>				 			</a:t>
            </a:r>
            <a:r>
              <a:rPr lang="en-GB" dirty="0">
                <a:solidFill>
                  <a:schemeClr val="bg2">
                    <a:lumMod val="50000"/>
                  </a:schemeClr>
                </a:solidFill>
              </a:rPr>
              <a:t> © 2020 Napa Valley Vintners and Napa Valley Wine Academy </a:t>
            </a:r>
          </a:p>
        </p:txBody>
      </p:sp>
    </p:spTree>
    <p:extLst>
      <p:ext uri="{BB962C8B-B14F-4D97-AF65-F5344CB8AC3E}">
        <p14:creationId xmlns:p14="http://schemas.microsoft.com/office/powerpoint/2010/main" val="4226825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ree in a forest&#10;&#10;Description automatically generated">
            <a:extLst>
              <a:ext uri="{FF2B5EF4-FFF2-40B4-BE49-F238E27FC236}">
                <a16:creationId xmlns:a16="http://schemas.microsoft.com/office/drawing/2014/main" id="{880815E8-CB9F-4C2C-B8EB-00387DA6EB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474634"/>
            <a:ext cx="5650940" cy="5383365"/>
          </a:xfrm>
          <a:prstGeom prst="rect">
            <a:avLst/>
          </a:prstGeom>
        </p:spPr>
      </p:pic>
      <p:sp>
        <p:nvSpPr>
          <p:cNvPr id="2" name="Rectangle 1">
            <a:extLst>
              <a:ext uri="{FF2B5EF4-FFF2-40B4-BE49-F238E27FC236}">
                <a16:creationId xmlns:a16="http://schemas.microsoft.com/office/drawing/2014/main" id="{79687A48-E523-7C4C-93B8-22D0D21D22C8}"/>
              </a:ext>
            </a:extLst>
          </p:cNvPr>
          <p:cNvSpPr/>
          <p:nvPr/>
        </p:nvSpPr>
        <p:spPr>
          <a:xfrm>
            <a:off x="0" y="0"/>
            <a:ext cx="5650940" cy="14860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C2B983E-6AA4-5241-B81A-2CB6121EB16E}"/>
              </a:ext>
            </a:extLst>
          </p:cNvPr>
          <p:cNvSpPr txBox="1">
            <a:spLocks/>
          </p:cNvSpPr>
          <p:nvPr/>
        </p:nvSpPr>
        <p:spPr>
          <a:xfrm>
            <a:off x="265041" y="162535"/>
            <a:ext cx="1264029" cy="6592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n-US" sz="4000" b="1" cap="small" dirty="0">
              <a:solidFill>
                <a:schemeClr val="bg1"/>
              </a:solidFill>
            </a:endParaRPr>
          </a:p>
        </p:txBody>
      </p:sp>
      <p:sp>
        <p:nvSpPr>
          <p:cNvPr id="9" name="TextBox 8">
            <a:extLst>
              <a:ext uri="{FF2B5EF4-FFF2-40B4-BE49-F238E27FC236}">
                <a16:creationId xmlns:a16="http://schemas.microsoft.com/office/drawing/2014/main" id="{4286C32F-4481-E94D-98B3-EE01B2BC8A08}"/>
              </a:ext>
            </a:extLst>
          </p:cNvPr>
          <p:cNvSpPr txBox="1"/>
          <p:nvPr/>
        </p:nvSpPr>
        <p:spPr>
          <a:xfrm>
            <a:off x="192517" y="404481"/>
            <a:ext cx="2901068" cy="677108"/>
          </a:xfrm>
          <a:prstGeom prst="rect">
            <a:avLst/>
          </a:prstGeom>
          <a:noFill/>
        </p:spPr>
        <p:txBody>
          <a:bodyPr wrap="square" rtlCol="0" anchor="t">
            <a:spAutoFit/>
          </a:bodyPr>
          <a:lstStyle/>
          <a:p>
            <a:r>
              <a:rPr lang="en-US" sz="3800" b="0" i="0" dirty="0">
                <a:solidFill>
                  <a:schemeClr val="bg1">
                    <a:lumMod val="95000"/>
                  </a:schemeClr>
                </a:solidFill>
                <a:latin typeface="Proxima Nova Light" panose="02000506030000020004" pitchFamily="2" charset="0"/>
              </a:rPr>
              <a:t>FAST FACTS </a:t>
            </a:r>
          </a:p>
        </p:txBody>
      </p:sp>
      <p:cxnSp>
        <p:nvCxnSpPr>
          <p:cNvPr id="10" name="Straight Connector 9">
            <a:extLst>
              <a:ext uri="{FF2B5EF4-FFF2-40B4-BE49-F238E27FC236}">
                <a16:creationId xmlns:a16="http://schemas.microsoft.com/office/drawing/2014/main" id="{EA51B68F-CF2E-8A4E-824B-1CC70DB0AD6B}"/>
              </a:ext>
            </a:extLst>
          </p:cNvPr>
          <p:cNvCxnSpPr/>
          <p:nvPr/>
        </p:nvCxnSpPr>
        <p:spPr>
          <a:xfrm>
            <a:off x="3154201" y="482895"/>
            <a:ext cx="0" cy="538609"/>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11">
            <a:extLst>
              <a:ext uri="{FF2B5EF4-FFF2-40B4-BE49-F238E27FC236}">
                <a16:creationId xmlns:a16="http://schemas.microsoft.com/office/drawing/2014/main" id="{6AF526D0-CCD1-B14E-99A9-DB89E8647544}"/>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13" name="Title 1">
            <a:extLst>
              <a:ext uri="{FF2B5EF4-FFF2-40B4-BE49-F238E27FC236}">
                <a16:creationId xmlns:a16="http://schemas.microsoft.com/office/drawing/2014/main" id="{97579060-E377-9144-AB91-1B4187B4FE4C}"/>
              </a:ext>
            </a:extLst>
          </p:cNvPr>
          <p:cNvSpPr txBox="1">
            <a:spLocks/>
          </p:cNvSpPr>
          <p:nvPr/>
        </p:nvSpPr>
        <p:spPr>
          <a:xfrm>
            <a:off x="3282215" y="620087"/>
            <a:ext cx="2179125" cy="605881"/>
          </a:xfrm>
          <a:prstGeom prst="rect">
            <a:avLst/>
          </a:prstGeom>
        </p:spPr>
        <p:txBody>
          <a:bodyPr/>
          <a:lstStyle>
            <a:lvl1pPr algn="l" defTabSz="914400" rtl="0" eaLnBrk="1" latinLnBrk="0" hangingPunct="1">
              <a:lnSpc>
                <a:spcPct val="90000"/>
              </a:lnSpc>
              <a:spcBef>
                <a:spcPct val="0"/>
              </a:spcBef>
              <a:buNone/>
              <a:defRPr sz="2000" b="1" kern="1200" spc="300">
                <a:solidFill>
                  <a:schemeClr val="bg1"/>
                </a:solidFill>
                <a:latin typeface="+mj-lt"/>
                <a:ea typeface="+mj-ea"/>
                <a:cs typeface="+mj-cs"/>
              </a:defRPr>
            </a:lvl1pPr>
          </a:lstStyle>
          <a:p>
            <a:r>
              <a:rPr lang="en-US" i="1" dirty="0">
                <a:latin typeface="Proxima Nova" panose="02000506030000020004" pitchFamily="2" charset="0"/>
              </a:rPr>
              <a:t>Paso Robles</a:t>
            </a:r>
          </a:p>
        </p:txBody>
      </p:sp>
      <p:pic>
        <p:nvPicPr>
          <p:cNvPr id="17" name="Picture 16">
            <a:extLst>
              <a:ext uri="{FF2B5EF4-FFF2-40B4-BE49-F238E27FC236}">
                <a16:creationId xmlns:a16="http://schemas.microsoft.com/office/drawing/2014/main" id="{666DB7E1-FED6-4A9D-99F4-860AF12A1E3D}"/>
              </a:ext>
            </a:extLst>
          </p:cNvPr>
          <p:cNvPicPr>
            <a:picLocks noChangeAspect="1"/>
          </p:cNvPicPr>
          <p:nvPr/>
        </p:nvPicPr>
        <p:blipFill>
          <a:blip r:embed="rId4"/>
          <a:stretch>
            <a:fillRect/>
          </a:stretch>
        </p:blipFill>
        <p:spPr>
          <a:xfrm>
            <a:off x="11444141" y="-37709"/>
            <a:ext cx="763571" cy="621511"/>
          </a:xfrm>
          <a:prstGeom prst="rect">
            <a:avLst/>
          </a:prstGeom>
        </p:spPr>
      </p:pic>
      <p:sp>
        <p:nvSpPr>
          <p:cNvPr id="18" name="Text Placeholder 5">
            <a:extLst>
              <a:ext uri="{FF2B5EF4-FFF2-40B4-BE49-F238E27FC236}">
                <a16:creationId xmlns:a16="http://schemas.microsoft.com/office/drawing/2014/main" id="{D7C60928-C67D-4247-80F5-5C9CD71712AF}"/>
              </a:ext>
            </a:extLst>
          </p:cNvPr>
          <p:cNvSpPr txBox="1">
            <a:spLocks/>
          </p:cNvSpPr>
          <p:nvPr/>
        </p:nvSpPr>
        <p:spPr>
          <a:xfrm>
            <a:off x="6339841" y="1557283"/>
            <a:ext cx="5104301" cy="8572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46 grape varieties</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200+ wineries</a:t>
            </a:r>
          </a:p>
          <a:p>
            <a:pPr marL="914400" lvl="1" indent="-457200">
              <a:lnSpc>
                <a:spcPct val="100000"/>
              </a:lnSpc>
              <a:buFont typeface="Arial" panose="020B0604020202020204" pitchFamily="34" charset="0"/>
              <a:buChar char="•"/>
            </a:pPr>
            <a:r>
              <a:rPr lang="en-US" sz="2800" dirty="0">
                <a:solidFill>
                  <a:srgbClr val="44546A"/>
                </a:solidFill>
                <a:latin typeface="Proxima Nova Light" panose="02000506030000020004"/>
              </a:rPr>
              <a:t>Most family owned</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40,000 planted acres</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Cabernet Sauvignon is #1 grape variety</a:t>
            </a:r>
          </a:p>
          <a:p>
            <a:pPr marL="914400" lvl="1" indent="-457200">
              <a:lnSpc>
                <a:spcPct val="100000"/>
              </a:lnSpc>
              <a:buFont typeface="Arial" panose="020B0604020202020204" pitchFamily="34" charset="0"/>
              <a:buChar char="•"/>
            </a:pPr>
            <a:r>
              <a:rPr lang="en-US" sz="2800" dirty="0">
                <a:solidFill>
                  <a:srgbClr val="44546A"/>
                </a:solidFill>
                <a:latin typeface="Proxima Nova Light" panose="02000506030000020004"/>
              </a:rPr>
              <a:t>49% of production</a:t>
            </a:r>
          </a:p>
          <a:p>
            <a:pPr marL="457200" indent="-457200">
              <a:lnSpc>
                <a:spcPct val="100000"/>
              </a:lnSpc>
              <a:buFont typeface="Arial" panose="020B0604020202020204" pitchFamily="34" charset="0"/>
              <a:buChar char="•"/>
            </a:pPr>
            <a:endParaRPr lang="en-US" dirty="0">
              <a:solidFill>
                <a:srgbClr val="44546A"/>
              </a:solidFill>
              <a:latin typeface="Proxima Nova Light" panose="02000506030000020004"/>
            </a:endParaRPr>
          </a:p>
          <a:p>
            <a:pPr marL="457200" indent="-457200">
              <a:lnSpc>
                <a:spcPct val="100000"/>
              </a:lnSpc>
              <a:buFont typeface="Arial" panose="020B0604020202020204" pitchFamily="34" charset="0"/>
              <a:buChar char="•"/>
            </a:pPr>
            <a:endParaRPr lang="en-US" dirty="0">
              <a:solidFill>
                <a:srgbClr val="44546A"/>
              </a:solidFill>
              <a:latin typeface="Proxima Nova Light" panose="02000506030000020004"/>
            </a:endParaRPr>
          </a:p>
        </p:txBody>
      </p:sp>
      <p:cxnSp>
        <p:nvCxnSpPr>
          <p:cNvPr id="19" name="Straight Connector 18">
            <a:extLst>
              <a:ext uri="{FF2B5EF4-FFF2-40B4-BE49-F238E27FC236}">
                <a16:creationId xmlns:a16="http://schemas.microsoft.com/office/drawing/2014/main" id="{6E22F31B-7626-4EE4-B099-143F418B72D3}"/>
              </a:ext>
            </a:extLst>
          </p:cNvPr>
          <p:cNvCxnSpPr>
            <a:cxnSpLocks/>
          </p:cNvCxnSpPr>
          <p:nvPr/>
        </p:nvCxnSpPr>
        <p:spPr>
          <a:xfrm flipH="1">
            <a:off x="5636197" y="-48154"/>
            <a:ext cx="12058" cy="6857704"/>
          </a:xfrm>
          <a:prstGeom prst="line">
            <a:avLst/>
          </a:prstGeom>
          <a:ln w="3810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9010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E691E3C1-ED3F-CF4E-BEE6-0DFF7C840085}"/>
              </a:ext>
            </a:extLst>
          </p:cNvPr>
          <p:cNvSpPr txBox="1">
            <a:spLocks/>
          </p:cNvSpPr>
          <p:nvPr/>
        </p:nvSpPr>
        <p:spPr>
          <a:xfrm>
            <a:off x="2743598" y="594815"/>
            <a:ext cx="4286738" cy="65265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spc="3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1">
                    <a:lumMod val="50000"/>
                  </a:schemeClr>
                </a:solidFill>
                <a:latin typeface="Proxima Nova" panose="02000506030000020004" pitchFamily="2" charset="0"/>
              </a:rPr>
              <a:t>Paso Robles</a:t>
            </a:r>
          </a:p>
        </p:txBody>
      </p:sp>
      <p:sp>
        <p:nvSpPr>
          <p:cNvPr id="3" name="Text Placeholder 2">
            <a:extLst>
              <a:ext uri="{FF2B5EF4-FFF2-40B4-BE49-F238E27FC236}">
                <a16:creationId xmlns:a16="http://schemas.microsoft.com/office/drawing/2014/main" id="{B650288D-7FD4-1242-A70C-A3F9B1A5B999}"/>
              </a:ext>
            </a:extLst>
          </p:cNvPr>
          <p:cNvSpPr txBox="1">
            <a:spLocks/>
          </p:cNvSpPr>
          <p:nvPr/>
        </p:nvSpPr>
        <p:spPr>
          <a:xfrm>
            <a:off x="286787" y="1331451"/>
            <a:ext cx="4072562" cy="46535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pitchFamily="2" charset="0"/>
              </a:rPr>
              <a:t>Mediterranean</a:t>
            </a:r>
          </a:p>
          <a:p>
            <a:pPr marL="968375" lvl="1" indent="-282575">
              <a:lnSpc>
                <a:spcPct val="100000"/>
              </a:lnSpc>
            </a:pPr>
            <a:r>
              <a:rPr lang="en-US" sz="2800" dirty="0">
                <a:solidFill>
                  <a:srgbClr val="44546A"/>
                </a:solidFill>
                <a:latin typeface="Proxima Nova Light" panose="02000506030000020004" pitchFamily="2" charset="0"/>
              </a:rPr>
              <a:t>Warmer further inland</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pitchFamily="2" charset="0"/>
              </a:rPr>
              <a:t>Widest temp swings of any CA appellation</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pitchFamily="2" charset="0"/>
              </a:rPr>
              <a:t>Distinct microclimates</a:t>
            </a:r>
          </a:p>
          <a:p>
            <a:pPr marL="457200" indent="-457200">
              <a:lnSpc>
                <a:spcPct val="100000"/>
              </a:lnSpc>
              <a:buFont typeface="Arial" panose="020B0604020202020204" pitchFamily="34" charset="0"/>
              <a:buChar char="•"/>
            </a:pPr>
            <a:endParaRPr lang="en-US" dirty="0">
              <a:solidFill>
                <a:srgbClr val="44546A"/>
              </a:solidFill>
              <a:latin typeface="Proxima Nova Light" panose="02000506030000020004" pitchFamily="2" charset="0"/>
            </a:endParaRPr>
          </a:p>
        </p:txBody>
      </p:sp>
      <p:sp>
        <p:nvSpPr>
          <p:cNvPr id="4" name="TextBox 3">
            <a:extLst>
              <a:ext uri="{FF2B5EF4-FFF2-40B4-BE49-F238E27FC236}">
                <a16:creationId xmlns:a16="http://schemas.microsoft.com/office/drawing/2014/main" id="{BADBAC03-D840-E04D-9343-8E4E784C0CF1}"/>
              </a:ext>
            </a:extLst>
          </p:cNvPr>
          <p:cNvSpPr txBox="1"/>
          <p:nvPr/>
        </p:nvSpPr>
        <p:spPr>
          <a:xfrm>
            <a:off x="286787" y="404481"/>
            <a:ext cx="2901068" cy="677108"/>
          </a:xfrm>
          <a:prstGeom prst="rect">
            <a:avLst/>
          </a:prstGeom>
          <a:noFill/>
        </p:spPr>
        <p:txBody>
          <a:bodyPr wrap="square" rtlCol="0" anchor="t">
            <a:spAutoFit/>
          </a:bodyPr>
          <a:lstStyle/>
          <a:p>
            <a:r>
              <a:rPr lang="en-US" sz="3800" i="0" spc="300" dirty="0">
                <a:solidFill>
                  <a:srgbClr val="44546A"/>
                </a:solidFill>
                <a:latin typeface="Proxima Nova Light" panose="02000506030000020004" pitchFamily="2" charset="0"/>
              </a:rPr>
              <a:t>CLIMATE</a:t>
            </a:r>
          </a:p>
        </p:txBody>
      </p:sp>
      <p:cxnSp>
        <p:nvCxnSpPr>
          <p:cNvPr id="5" name="Straight Connector 4">
            <a:extLst>
              <a:ext uri="{FF2B5EF4-FFF2-40B4-BE49-F238E27FC236}">
                <a16:creationId xmlns:a16="http://schemas.microsoft.com/office/drawing/2014/main" id="{47CC349C-920C-1040-9C5C-FF9A5709D08D}"/>
              </a:ext>
            </a:extLst>
          </p:cNvPr>
          <p:cNvCxnSpPr/>
          <p:nvPr/>
        </p:nvCxnSpPr>
        <p:spPr>
          <a:xfrm>
            <a:off x="2595197" y="482895"/>
            <a:ext cx="0" cy="538609"/>
          </a:xfrm>
          <a:prstGeom prst="line">
            <a:avLst/>
          </a:prstGeom>
          <a:ln w="25400">
            <a:solidFill>
              <a:srgbClr val="44546A"/>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F46DF017-1519-8E4A-AA6B-A3894ED18B22}"/>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7" name="Picture 6">
            <a:extLst>
              <a:ext uri="{FF2B5EF4-FFF2-40B4-BE49-F238E27FC236}">
                <a16:creationId xmlns:a16="http://schemas.microsoft.com/office/drawing/2014/main" id="{5A7D308B-6EFB-455E-ACA4-269776CE66FE}"/>
              </a:ext>
            </a:extLst>
          </p:cNvPr>
          <p:cNvPicPr>
            <a:picLocks noChangeAspect="1"/>
          </p:cNvPicPr>
          <p:nvPr/>
        </p:nvPicPr>
        <p:blipFill>
          <a:blip r:embed="rId3"/>
          <a:stretch>
            <a:fillRect/>
          </a:stretch>
        </p:blipFill>
        <p:spPr>
          <a:xfrm>
            <a:off x="11444141" y="-37709"/>
            <a:ext cx="763571" cy="621511"/>
          </a:xfrm>
          <a:prstGeom prst="rect">
            <a:avLst/>
          </a:prstGeom>
        </p:spPr>
      </p:pic>
      <p:sp>
        <p:nvSpPr>
          <p:cNvPr id="10" name="TextBox 9">
            <a:extLst>
              <a:ext uri="{FF2B5EF4-FFF2-40B4-BE49-F238E27FC236}">
                <a16:creationId xmlns:a16="http://schemas.microsoft.com/office/drawing/2014/main" id="{7ACC594D-9179-480B-9756-4D79EDFE3FAA}"/>
              </a:ext>
            </a:extLst>
          </p:cNvPr>
          <p:cNvSpPr txBox="1"/>
          <p:nvPr/>
        </p:nvSpPr>
        <p:spPr>
          <a:xfrm>
            <a:off x="8044393" y="6256558"/>
            <a:ext cx="4286738" cy="307777"/>
          </a:xfrm>
          <a:prstGeom prst="rect">
            <a:avLst/>
          </a:prstGeom>
          <a:noFill/>
        </p:spPr>
        <p:txBody>
          <a:bodyPr wrap="square" rtlCol="0">
            <a:spAutoFit/>
          </a:bodyPr>
          <a:lstStyle/>
          <a:p>
            <a:pPr algn="ctr"/>
            <a:r>
              <a:rPr lang="en-US" sz="1400" dirty="0">
                <a:solidFill>
                  <a:schemeClr val="bg1">
                    <a:lumMod val="50000"/>
                  </a:schemeClr>
                </a:solidFill>
              </a:rPr>
              <a:t>Picture courtesy of sonomawine.com</a:t>
            </a:r>
          </a:p>
        </p:txBody>
      </p:sp>
      <p:pic>
        <p:nvPicPr>
          <p:cNvPr id="11" name="Picture 10" descr="A large green field with trees in the background&#10;&#10;Description automatically generated">
            <a:extLst>
              <a:ext uri="{FF2B5EF4-FFF2-40B4-BE49-F238E27FC236}">
                <a16:creationId xmlns:a16="http://schemas.microsoft.com/office/drawing/2014/main" id="{79942074-4232-4311-A94D-3FBCCD4F3C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8473" y="1225125"/>
            <a:ext cx="7290946" cy="4865914"/>
          </a:xfrm>
          <a:prstGeom prst="rect">
            <a:avLst/>
          </a:prstGeom>
          <a:ln w="38100">
            <a:solidFill>
              <a:schemeClr val="accent1">
                <a:lumMod val="50000"/>
              </a:schemeClr>
            </a:solidFill>
          </a:ln>
        </p:spPr>
      </p:pic>
    </p:spTree>
    <p:extLst>
      <p:ext uri="{BB962C8B-B14F-4D97-AF65-F5344CB8AC3E}">
        <p14:creationId xmlns:p14="http://schemas.microsoft.com/office/powerpoint/2010/main" val="12562376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000EF4A-CAE2-4092-BEF5-3AA9A9EE25A3}"/>
              </a:ext>
            </a:extLst>
          </p:cNvPr>
          <p:cNvSpPr txBox="1"/>
          <p:nvPr/>
        </p:nvSpPr>
        <p:spPr>
          <a:xfrm>
            <a:off x="425803" y="-197368"/>
            <a:ext cx="3651467" cy="167660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0" i="0" spc="300" dirty="0">
                <a:solidFill>
                  <a:srgbClr val="44546A"/>
                </a:solidFill>
                <a:latin typeface="Proxima Nova Light" panose="02000506030000020004"/>
                <a:ea typeface="+mj-ea"/>
                <a:cs typeface="+mj-cs"/>
              </a:rPr>
              <a:t>SOIL</a:t>
            </a:r>
          </a:p>
        </p:txBody>
      </p:sp>
      <p:sp>
        <p:nvSpPr>
          <p:cNvPr id="9" name="Content Placeholder 3">
            <a:extLst>
              <a:ext uri="{FF2B5EF4-FFF2-40B4-BE49-F238E27FC236}">
                <a16:creationId xmlns:a16="http://schemas.microsoft.com/office/drawing/2014/main" id="{9033D628-C4E0-47DB-9A8C-7ABE15528070}"/>
              </a:ext>
            </a:extLst>
          </p:cNvPr>
          <p:cNvSpPr txBox="1">
            <a:spLocks/>
          </p:cNvSpPr>
          <p:nvPr/>
        </p:nvSpPr>
        <p:spPr>
          <a:xfrm>
            <a:off x="425803" y="1726425"/>
            <a:ext cx="3995726" cy="3785419"/>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228600">
              <a:lnSpc>
                <a:spcPct val="100000"/>
              </a:lnSpc>
              <a:buFont typeface="Arial" panose="020B0604020202020204" pitchFamily="34" charset="0"/>
              <a:buChar char="•"/>
            </a:pPr>
            <a:r>
              <a:rPr lang="en-US" dirty="0">
                <a:solidFill>
                  <a:srgbClr val="44546A"/>
                </a:solidFill>
                <a:latin typeface="Proxima Nova Light" panose="02000506030000020004"/>
              </a:rPr>
              <a:t>Over 30 soil series</a:t>
            </a:r>
          </a:p>
          <a:p>
            <a:pPr marL="457200" indent="-228600">
              <a:lnSpc>
                <a:spcPct val="100000"/>
              </a:lnSpc>
              <a:buFont typeface="Arial" panose="020B0604020202020204" pitchFamily="34" charset="0"/>
              <a:buChar char="•"/>
            </a:pPr>
            <a:r>
              <a:rPr lang="en-US" dirty="0">
                <a:solidFill>
                  <a:srgbClr val="44546A"/>
                </a:solidFill>
                <a:latin typeface="Proxima Nova Light" panose="02000506030000020004"/>
              </a:rPr>
              <a:t>Vineyard blocks commonly contain several types</a:t>
            </a:r>
          </a:p>
          <a:p>
            <a:pPr marL="457200" indent="-228600">
              <a:lnSpc>
                <a:spcPct val="100000"/>
              </a:lnSpc>
              <a:buFont typeface="Arial" panose="020B0604020202020204" pitchFamily="34" charset="0"/>
              <a:buChar char="•"/>
            </a:pPr>
            <a:r>
              <a:rPr lang="en-US" dirty="0">
                <a:solidFill>
                  <a:srgbClr val="44546A"/>
                </a:solidFill>
                <a:latin typeface="Proxima Nova Light" panose="02000506030000020004"/>
              </a:rPr>
              <a:t>Calcareous-clay soils in the west allows for dry-framing</a:t>
            </a:r>
          </a:p>
        </p:txBody>
      </p:sp>
      <p:pic>
        <p:nvPicPr>
          <p:cNvPr id="3" name="Picture 2" descr="A giraffe standing next to a tree&#10;&#10;Description automatically generated">
            <a:extLst>
              <a:ext uri="{FF2B5EF4-FFF2-40B4-BE49-F238E27FC236}">
                <a16:creationId xmlns:a16="http://schemas.microsoft.com/office/drawing/2014/main" id="{A4BAC3DB-8FFE-42D4-A0CE-98D55CF1A1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39056" y="10"/>
            <a:ext cx="7552944" cy="6857990"/>
          </a:xfrm>
          <a:prstGeom prst="rect">
            <a:avLst/>
          </a:prstGeom>
          <a:effectLst/>
        </p:spPr>
      </p:pic>
      <p:sp>
        <p:nvSpPr>
          <p:cNvPr id="6" name="Footer Placeholder 11">
            <a:extLst>
              <a:ext uri="{FF2B5EF4-FFF2-40B4-BE49-F238E27FC236}">
                <a16:creationId xmlns:a16="http://schemas.microsoft.com/office/drawing/2014/main" id="{F46DF017-1519-8E4A-AA6B-A3894ED18B22}"/>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dirty="0">
                <a:solidFill>
                  <a:schemeClr val="bg2">
                    <a:lumMod val="50000"/>
                  </a:schemeClr>
                </a:solidFill>
              </a:rPr>
              <a:t>© 2020 Napa Valley Vintners and Napa Valley Wine Academy</a:t>
            </a:r>
            <a:endParaRPr lang="en-US">
              <a:solidFill>
                <a:schemeClr val="bg2">
                  <a:lumMod val="50000"/>
                </a:schemeClr>
              </a:solidFill>
            </a:endParaRPr>
          </a:p>
        </p:txBody>
      </p:sp>
      <p:sp>
        <p:nvSpPr>
          <p:cNvPr id="8" name="Text Placeholder 2">
            <a:extLst>
              <a:ext uri="{FF2B5EF4-FFF2-40B4-BE49-F238E27FC236}">
                <a16:creationId xmlns:a16="http://schemas.microsoft.com/office/drawing/2014/main" id="{24BECD09-02C2-4239-9EAA-D49C6B8EE3D4}"/>
              </a:ext>
            </a:extLst>
          </p:cNvPr>
          <p:cNvSpPr txBox="1">
            <a:spLocks/>
          </p:cNvSpPr>
          <p:nvPr/>
        </p:nvSpPr>
        <p:spPr>
          <a:xfrm>
            <a:off x="2048768" y="420915"/>
            <a:ext cx="3724501"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1">
                    <a:lumMod val="50000"/>
                  </a:schemeClr>
                </a:solidFill>
              </a:rPr>
              <a:t>Paso Robles</a:t>
            </a:r>
          </a:p>
        </p:txBody>
      </p:sp>
      <p:cxnSp>
        <p:nvCxnSpPr>
          <p:cNvPr id="11" name="Straight Connector 10">
            <a:extLst>
              <a:ext uri="{FF2B5EF4-FFF2-40B4-BE49-F238E27FC236}">
                <a16:creationId xmlns:a16="http://schemas.microsoft.com/office/drawing/2014/main" id="{197A561D-E0E0-439C-979C-92CA0F943881}"/>
              </a:ext>
            </a:extLst>
          </p:cNvPr>
          <p:cNvCxnSpPr/>
          <p:nvPr/>
        </p:nvCxnSpPr>
        <p:spPr>
          <a:xfrm>
            <a:off x="1928807" y="341445"/>
            <a:ext cx="0" cy="548640"/>
          </a:xfrm>
          <a:prstGeom prst="line">
            <a:avLst/>
          </a:prstGeom>
          <a:ln w="19050">
            <a:solidFill>
              <a:srgbClr val="44546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B36DBED-4352-41FB-9C7E-948C40EF7BAF}"/>
              </a:ext>
            </a:extLst>
          </p:cNvPr>
          <p:cNvPicPr>
            <a:picLocks noChangeAspect="1"/>
          </p:cNvPicPr>
          <p:nvPr/>
        </p:nvPicPr>
        <p:blipFill>
          <a:blip r:embed="rId4"/>
          <a:stretch>
            <a:fillRect/>
          </a:stretch>
        </p:blipFill>
        <p:spPr>
          <a:xfrm>
            <a:off x="11444141" y="-37709"/>
            <a:ext cx="763571" cy="621511"/>
          </a:xfrm>
          <a:prstGeom prst="rect">
            <a:avLst/>
          </a:prstGeom>
        </p:spPr>
      </p:pic>
      <p:cxnSp>
        <p:nvCxnSpPr>
          <p:cNvPr id="13" name="Straight Connector 12">
            <a:extLst>
              <a:ext uri="{FF2B5EF4-FFF2-40B4-BE49-F238E27FC236}">
                <a16:creationId xmlns:a16="http://schemas.microsoft.com/office/drawing/2014/main" id="{91EEDCA7-C242-4ED3-B071-5C2D1E72B0C7}"/>
              </a:ext>
            </a:extLst>
          </p:cNvPr>
          <p:cNvCxnSpPr>
            <a:cxnSpLocks/>
          </p:cNvCxnSpPr>
          <p:nvPr/>
        </p:nvCxnSpPr>
        <p:spPr>
          <a:xfrm flipH="1">
            <a:off x="4662725" y="-20"/>
            <a:ext cx="12058" cy="6857704"/>
          </a:xfrm>
          <a:prstGeom prst="line">
            <a:avLst/>
          </a:prstGeom>
          <a:ln w="3810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6543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erson in a garden&#10;&#10;Description automatically generated">
            <a:extLst>
              <a:ext uri="{FF2B5EF4-FFF2-40B4-BE49-F238E27FC236}">
                <a16:creationId xmlns:a16="http://schemas.microsoft.com/office/drawing/2014/main" id="{546207CA-388D-45E4-AC3B-4A9408488B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
            <a:ext cx="12192001" cy="4086588"/>
          </a:xfrm>
          <a:prstGeom prst="rect">
            <a:avLst/>
          </a:prstGeom>
        </p:spPr>
      </p:pic>
      <p:sp>
        <p:nvSpPr>
          <p:cNvPr id="5" name="TextBox 4">
            <a:extLst>
              <a:ext uri="{FF2B5EF4-FFF2-40B4-BE49-F238E27FC236}">
                <a16:creationId xmlns:a16="http://schemas.microsoft.com/office/drawing/2014/main" id="{3E3F5442-337E-424F-A478-9D0CB3614733}"/>
              </a:ext>
            </a:extLst>
          </p:cNvPr>
          <p:cNvSpPr txBox="1"/>
          <p:nvPr/>
        </p:nvSpPr>
        <p:spPr>
          <a:xfrm>
            <a:off x="880942" y="3993863"/>
            <a:ext cx="5021782" cy="150993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0" i="0" spc="300" dirty="0">
                <a:solidFill>
                  <a:srgbClr val="44546A"/>
                </a:solidFill>
                <a:latin typeface="Proxima Nova Light" panose="02000506030000020004"/>
                <a:ea typeface="+mj-ea"/>
                <a:cs typeface="+mj-cs"/>
              </a:rPr>
              <a:t>GRAPEGROWING</a:t>
            </a:r>
          </a:p>
        </p:txBody>
      </p:sp>
      <p:sp>
        <p:nvSpPr>
          <p:cNvPr id="12" name="Text Placeholder 2">
            <a:extLst>
              <a:ext uri="{FF2B5EF4-FFF2-40B4-BE49-F238E27FC236}">
                <a16:creationId xmlns:a16="http://schemas.microsoft.com/office/drawing/2014/main" id="{E3391E89-4CA4-4EE8-87F7-566D2BEF58A2}"/>
              </a:ext>
            </a:extLst>
          </p:cNvPr>
          <p:cNvSpPr txBox="1">
            <a:spLocks/>
          </p:cNvSpPr>
          <p:nvPr/>
        </p:nvSpPr>
        <p:spPr>
          <a:xfrm>
            <a:off x="4832936" y="4226454"/>
            <a:ext cx="7191322" cy="225168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228600">
              <a:lnSpc>
                <a:spcPct val="100000"/>
              </a:lnSpc>
              <a:buFont typeface="Arial" panose="020B0604020202020204" pitchFamily="34" charset="0"/>
              <a:buChar char="•"/>
            </a:pPr>
            <a:r>
              <a:rPr lang="en-US" sz="1800" dirty="0">
                <a:solidFill>
                  <a:srgbClr val="44546A"/>
                </a:solidFill>
                <a:latin typeface="Proxima Nova Light" panose="02000506030000020004"/>
              </a:rPr>
              <a:t>Optimal growing conditions for premium /ultra-premium Cabernet Sauvignon</a:t>
            </a:r>
          </a:p>
          <a:p>
            <a:pPr marL="457200" indent="-228600">
              <a:lnSpc>
                <a:spcPct val="100000"/>
              </a:lnSpc>
              <a:buFont typeface="Arial" panose="020B0604020202020204" pitchFamily="34" charset="0"/>
              <a:buChar char="•"/>
            </a:pPr>
            <a:r>
              <a:rPr lang="en-US" sz="1800" dirty="0">
                <a:solidFill>
                  <a:srgbClr val="44546A"/>
                </a:solidFill>
                <a:latin typeface="Proxima Nova Light" panose="02000506030000020004"/>
              </a:rPr>
              <a:t>Rolling hills east of the Salinas River </a:t>
            </a:r>
          </a:p>
          <a:p>
            <a:pPr marL="457200" indent="-228600">
              <a:lnSpc>
                <a:spcPct val="100000"/>
              </a:lnSpc>
              <a:buFont typeface="Arial" panose="020B0604020202020204" pitchFamily="34" charset="0"/>
              <a:buChar char="•"/>
            </a:pPr>
            <a:r>
              <a:rPr lang="en-US" sz="1800" dirty="0">
                <a:solidFill>
                  <a:srgbClr val="44546A"/>
                </a:solidFill>
                <a:latin typeface="Proxima Nova Light" panose="02000506030000020004"/>
              </a:rPr>
              <a:t>Steeper hillsides west of the Salinas River</a:t>
            </a:r>
          </a:p>
          <a:p>
            <a:pPr marL="457200" indent="-228600">
              <a:lnSpc>
                <a:spcPct val="100000"/>
              </a:lnSpc>
              <a:buFont typeface="Arial" panose="020B0604020202020204" pitchFamily="34" charset="0"/>
              <a:buChar char="•"/>
            </a:pPr>
            <a:r>
              <a:rPr lang="en-US" sz="1800" dirty="0">
                <a:solidFill>
                  <a:srgbClr val="44546A"/>
                </a:solidFill>
                <a:latin typeface="Proxima Nova Light" panose="02000506030000020004"/>
              </a:rPr>
              <a:t>Ranks 3</a:t>
            </a:r>
            <a:r>
              <a:rPr lang="en-US" sz="1800" baseline="30000" dirty="0">
                <a:solidFill>
                  <a:srgbClr val="44546A"/>
                </a:solidFill>
                <a:latin typeface="Proxima Nova Light" panose="02000506030000020004"/>
              </a:rPr>
              <a:t>rd</a:t>
            </a:r>
            <a:r>
              <a:rPr lang="en-US" sz="1800" dirty="0">
                <a:solidFill>
                  <a:srgbClr val="44546A"/>
                </a:solidFill>
                <a:latin typeface="Proxima Nova Light" panose="02000506030000020004"/>
              </a:rPr>
              <a:t> in acreage behind Sonoma and Monterey</a:t>
            </a:r>
          </a:p>
        </p:txBody>
      </p:sp>
      <p:sp>
        <p:nvSpPr>
          <p:cNvPr id="2" name="Content Placeholder 3">
            <a:extLst>
              <a:ext uri="{FF2B5EF4-FFF2-40B4-BE49-F238E27FC236}">
                <a16:creationId xmlns:a16="http://schemas.microsoft.com/office/drawing/2014/main" id="{9D6E2E50-BD5B-FE43-B20B-498B958A6226}"/>
              </a:ext>
            </a:extLst>
          </p:cNvPr>
          <p:cNvSpPr txBox="1">
            <a:spLocks/>
          </p:cNvSpPr>
          <p:nvPr/>
        </p:nvSpPr>
        <p:spPr>
          <a:xfrm>
            <a:off x="4681335" y="1318800"/>
            <a:ext cx="7114425" cy="526351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en-US" dirty="0">
              <a:solidFill>
                <a:schemeClr val="tx2">
                  <a:lumMod val="60000"/>
                  <a:lumOff val="40000"/>
                </a:schemeClr>
              </a:solidFill>
              <a:latin typeface="Proxima Nova Light" panose="02000506030000020004" pitchFamily="2" charset="0"/>
            </a:endParaRPr>
          </a:p>
        </p:txBody>
      </p:sp>
      <p:sp>
        <p:nvSpPr>
          <p:cNvPr id="3" name="Text Placeholder 2">
            <a:extLst>
              <a:ext uri="{FF2B5EF4-FFF2-40B4-BE49-F238E27FC236}">
                <a16:creationId xmlns:a16="http://schemas.microsoft.com/office/drawing/2014/main" id="{8BE769F2-450A-7B41-A87C-37868262B990}"/>
              </a:ext>
            </a:extLst>
          </p:cNvPr>
          <p:cNvSpPr txBox="1">
            <a:spLocks/>
          </p:cNvSpPr>
          <p:nvPr/>
        </p:nvSpPr>
        <p:spPr>
          <a:xfrm>
            <a:off x="9918854" y="583691"/>
            <a:ext cx="2612886"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chemeClr val="tx2">
                    <a:lumMod val="50000"/>
                  </a:schemeClr>
                </a:solidFill>
              </a:rPr>
              <a:t>Paso Robles</a:t>
            </a:r>
          </a:p>
        </p:txBody>
      </p:sp>
      <p:cxnSp>
        <p:nvCxnSpPr>
          <p:cNvPr id="6" name="Straight Connector 5">
            <a:extLst>
              <a:ext uri="{FF2B5EF4-FFF2-40B4-BE49-F238E27FC236}">
                <a16:creationId xmlns:a16="http://schemas.microsoft.com/office/drawing/2014/main" id="{C49408F7-55F1-234C-B810-786754AF19E5}"/>
              </a:ext>
            </a:extLst>
          </p:cNvPr>
          <p:cNvCxnSpPr/>
          <p:nvPr/>
        </p:nvCxnSpPr>
        <p:spPr>
          <a:xfrm>
            <a:off x="9798892" y="437194"/>
            <a:ext cx="0" cy="54864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11">
            <a:extLst>
              <a:ext uri="{FF2B5EF4-FFF2-40B4-BE49-F238E27FC236}">
                <a16:creationId xmlns:a16="http://schemas.microsoft.com/office/drawing/2014/main" id="{452F2528-F6F1-3645-987F-57C319E74276}"/>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dirty="0">
                <a:solidFill>
                  <a:schemeClr val="bg2">
                    <a:lumMod val="50000"/>
                  </a:schemeClr>
                </a:solidFill>
              </a:rPr>
              <a:t>© 2020 Napa Valley Vintners and Napa Valley Wine Academy</a:t>
            </a:r>
            <a:endParaRPr lang="en-US">
              <a:solidFill>
                <a:schemeClr val="bg2">
                  <a:lumMod val="50000"/>
                </a:schemeClr>
              </a:solidFill>
            </a:endParaRPr>
          </a:p>
        </p:txBody>
      </p:sp>
      <p:sp>
        <p:nvSpPr>
          <p:cNvPr id="13" name="Text Placeholder 9">
            <a:extLst>
              <a:ext uri="{FF2B5EF4-FFF2-40B4-BE49-F238E27FC236}">
                <a16:creationId xmlns:a16="http://schemas.microsoft.com/office/drawing/2014/main" id="{96280606-1DA1-4057-BC2A-5E778990B09D}"/>
              </a:ext>
            </a:extLst>
          </p:cNvPr>
          <p:cNvSpPr txBox="1">
            <a:spLocks/>
          </p:cNvSpPr>
          <p:nvPr/>
        </p:nvSpPr>
        <p:spPr>
          <a:xfrm>
            <a:off x="2412157" y="5187521"/>
            <a:ext cx="4286738" cy="65265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spc="3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1">
                    <a:lumMod val="50000"/>
                  </a:schemeClr>
                </a:solidFill>
                <a:latin typeface="Proxima Nova" panose="02000506030000020004" pitchFamily="2" charset="0"/>
              </a:rPr>
              <a:t>Paso Robles</a:t>
            </a:r>
          </a:p>
        </p:txBody>
      </p:sp>
      <p:cxnSp>
        <p:nvCxnSpPr>
          <p:cNvPr id="14" name="Straight Connector 13">
            <a:extLst>
              <a:ext uri="{FF2B5EF4-FFF2-40B4-BE49-F238E27FC236}">
                <a16:creationId xmlns:a16="http://schemas.microsoft.com/office/drawing/2014/main" id="{8CB13971-80FD-4F6D-B7D7-82407CCE1050}"/>
              </a:ext>
            </a:extLst>
          </p:cNvPr>
          <p:cNvCxnSpPr/>
          <p:nvPr/>
        </p:nvCxnSpPr>
        <p:spPr>
          <a:xfrm>
            <a:off x="4757135" y="4442598"/>
            <a:ext cx="0" cy="5386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FEBB037-28E9-4DFF-8CD1-5F9735BB3580}"/>
              </a:ext>
            </a:extLst>
          </p:cNvPr>
          <p:cNvPicPr>
            <a:picLocks noChangeAspect="1"/>
          </p:cNvPicPr>
          <p:nvPr/>
        </p:nvPicPr>
        <p:blipFill>
          <a:blip r:embed="rId4"/>
          <a:stretch>
            <a:fillRect/>
          </a:stretch>
        </p:blipFill>
        <p:spPr>
          <a:xfrm>
            <a:off x="11444141" y="-37709"/>
            <a:ext cx="763571" cy="621511"/>
          </a:xfrm>
          <a:prstGeom prst="rect">
            <a:avLst/>
          </a:prstGeom>
        </p:spPr>
      </p:pic>
    </p:spTree>
    <p:extLst>
      <p:ext uri="{BB962C8B-B14F-4D97-AF65-F5344CB8AC3E}">
        <p14:creationId xmlns:p14="http://schemas.microsoft.com/office/powerpoint/2010/main" val="4234207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89B92A-2864-4024-98B7-4A993A806872}"/>
              </a:ext>
            </a:extLst>
          </p:cNvPr>
          <p:cNvSpPr>
            <a:spLocks noGrp="1"/>
          </p:cNvSpPr>
          <p:nvPr>
            <p:ph type="title"/>
          </p:nvPr>
        </p:nvSpPr>
        <p:spPr>
          <a:xfrm>
            <a:off x="5" y="372140"/>
            <a:ext cx="7664924" cy="1070194"/>
          </a:xfrm>
        </p:spPr>
        <p:txBody>
          <a:bodyPr>
            <a:normAutofit fontScale="90000"/>
          </a:bodyPr>
          <a:lstStyle/>
          <a:p>
            <a:pPr algn="r"/>
            <a:r>
              <a:rPr lang="en-US" sz="3600" spc="300" dirty="0">
                <a:solidFill>
                  <a:srgbClr val="44546A"/>
                </a:solidFill>
                <a:latin typeface="Proxima Nova Light" panose="02000506030000020004"/>
              </a:rPr>
              <a:t>PRODUCTION RULES/LABEL LAWS</a:t>
            </a:r>
          </a:p>
        </p:txBody>
      </p:sp>
      <p:sp>
        <p:nvSpPr>
          <p:cNvPr id="8" name="Content Placeholder 7">
            <a:extLst>
              <a:ext uri="{FF2B5EF4-FFF2-40B4-BE49-F238E27FC236}">
                <a16:creationId xmlns:a16="http://schemas.microsoft.com/office/drawing/2014/main" id="{BF609765-AF48-4BC9-9813-248475F91E6A}"/>
              </a:ext>
            </a:extLst>
          </p:cNvPr>
          <p:cNvSpPr>
            <a:spLocks noGrp="1"/>
          </p:cNvSpPr>
          <p:nvPr>
            <p:ph idx="1"/>
          </p:nvPr>
        </p:nvSpPr>
        <p:spPr>
          <a:xfrm>
            <a:off x="5104712" y="1442334"/>
            <a:ext cx="6050968" cy="4930246"/>
          </a:xfrm>
        </p:spPr>
        <p:txBody>
          <a:bodyPr anchor="ctr">
            <a:noAutofit/>
          </a:bodyPr>
          <a:lstStyle/>
          <a:p>
            <a:pPr marL="0" indent="0" algn="ctr">
              <a:buNone/>
            </a:pPr>
            <a:endParaRPr lang="en-US" b="1" i="1" dirty="0">
              <a:solidFill>
                <a:srgbClr val="44546A"/>
              </a:solidFill>
              <a:latin typeface="Proxima Nova Light"/>
            </a:endParaRPr>
          </a:p>
          <a:p>
            <a:pPr marL="339725" indent="-339725"/>
            <a:r>
              <a:rPr lang="en-US" dirty="0">
                <a:solidFill>
                  <a:srgbClr val="44546A"/>
                </a:solidFill>
              </a:rPr>
              <a:t>Rules, with some exceptions</a:t>
            </a:r>
          </a:p>
          <a:p>
            <a:pPr marL="862013" lvl="1" indent="-287338"/>
            <a:r>
              <a:rPr lang="en-US" sz="2800" dirty="0">
                <a:solidFill>
                  <a:srgbClr val="44546A"/>
                </a:solidFill>
              </a:rPr>
              <a:t>75% grape variety</a:t>
            </a:r>
          </a:p>
          <a:p>
            <a:pPr marL="862013" lvl="1" indent="-287338"/>
            <a:r>
              <a:rPr lang="en-US" sz="2800" dirty="0">
                <a:solidFill>
                  <a:srgbClr val="44546A"/>
                </a:solidFill>
              </a:rPr>
              <a:t>State = 100%</a:t>
            </a:r>
          </a:p>
          <a:p>
            <a:pPr marL="862013" lvl="1" indent="-287338"/>
            <a:r>
              <a:rPr lang="en-US" sz="2800" dirty="0">
                <a:solidFill>
                  <a:srgbClr val="44546A"/>
                </a:solidFill>
              </a:rPr>
              <a:t>County = 75%</a:t>
            </a:r>
          </a:p>
          <a:p>
            <a:pPr marL="862013" lvl="1" indent="-287338"/>
            <a:r>
              <a:rPr lang="en-US" sz="2800" dirty="0">
                <a:solidFill>
                  <a:srgbClr val="44546A"/>
                </a:solidFill>
              </a:rPr>
              <a:t>AVA = 85%</a:t>
            </a:r>
          </a:p>
          <a:p>
            <a:pPr marL="862013" lvl="1" indent="-287338"/>
            <a:r>
              <a:rPr lang="en-US" sz="2800" dirty="0">
                <a:solidFill>
                  <a:srgbClr val="44546A"/>
                </a:solidFill>
              </a:rPr>
              <a:t>Vineyard = 95%</a:t>
            </a:r>
          </a:p>
          <a:p>
            <a:r>
              <a:rPr lang="en-US" b="1" dirty="0"/>
              <a:t>Labels MUST say Paso Robles if also labeled with an AVA entirely within the Paso Robles AVA - 2007</a:t>
            </a:r>
            <a:endParaRPr lang="en-US" b="1" dirty="0">
              <a:solidFill>
                <a:srgbClr val="44546A"/>
              </a:solidFill>
              <a:latin typeface="Proxima Nova Light"/>
            </a:endParaRPr>
          </a:p>
        </p:txBody>
      </p:sp>
      <p:pic>
        <p:nvPicPr>
          <p:cNvPr id="6" name="Picture 5">
            <a:extLst>
              <a:ext uri="{FF2B5EF4-FFF2-40B4-BE49-F238E27FC236}">
                <a16:creationId xmlns:a16="http://schemas.microsoft.com/office/drawing/2014/main" id="{18F30711-A709-419C-BE2C-F51E0E964FB5}"/>
              </a:ext>
            </a:extLst>
          </p:cNvPr>
          <p:cNvPicPr>
            <a:picLocks noChangeAspect="1"/>
          </p:cNvPicPr>
          <p:nvPr/>
        </p:nvPicPr>
        <p:blipFill>
          <a:blip r:embed="rId3"/>
          <a:stretch>
            <a:fillRect/>
          </a:stretch>
        </p:blipFill>
        <p:spPr>
          <a:xfrm>
            <a:off x="11444141" y="-37709"/>
            <a:ext cx="763571" cy="621511"/>
          </a:xfrm>
          <a:prstGeom prst="rect">
            <a:avLst/>
          </a:prstGeom>
        </p:spPr>
      </p:pic>
      <p:sp>
        <p:nvSpPr>
          <p:cNvPr id="7" name="Text Placeholder 2">
            <a:extLst>
              <a:ext uri="{FF2B5EF4-FFF2-40B4-BE49-F238E27FC236}">
                <a16:creationId xmlns:a16="http://schemas.microsoft.com/office/drawing/2014/main" id="{4941EAE0-301B-4C13-8338-B81C24D07916}"/>
              </a:ext>
            </a:extLst>
          </p:cNvPr>
          <p:cNvSpPr txBox="1">
            <a:spLocks/>
          </p:cNvSpPr>
          <p:nvPr/>
        </p:nvSpPr>
        <p:spPr>
          <a:xfrm>
            <a:off x="7989034" y="473140"/>
            <a:ext cx="2612886"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1">
                    <a:lumMod val="50000"/>
                  </a:schemeClr>
                </a:solidFill>
              </a:rPr>
              <a:t>Paso Robles</a:t>
            </a:r>
          </a:p>
        </p:txBody>
      </p:sp>
      <p:cxnSp>
        <p:nvCxnSpPr>
          <p:cNvPr id="11" name="Straight Connector 10">
            <a:extLst>
              <a:ext uri="{FF2B5EF4-FFF2-40B4-BE49-F238E27FC236}">
                <a16:creationId xmlns:a16="http://schemas.microsoft.com/office/drawing/2014/main" id="{7C510269-2E28-481E-A6A8-661BA60E9319}"/>
              </a:ext>
            </a:extLst>
          </p:cNvPr>
          <p:cNvCxnSpPr/>
          <p:nvPr/>
        </p:nvCxnSpPr>
        <p:spPr>
          <a:xfrm>
            <a:off x="7772232" y="372140"/>
            <a:ext cx="0" cy="54864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9F7CEA2-7FD0-4CCE-A74C-440CDAB047D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1307939" y="1662445"/>
            <a:ext cx="3278370" cy="4278969"/>
          </a:xfrm>
          <a:prstGeom prst="rect">
            <a:avLst/>
          </a:prstGeom>
          <a:ln>
            <a:solidFill>
              <a:schemeClr val="tx1"/>
            </a:solidFill>
          </a:ln>
        </p:spPr>
      </p:pic>
    </p:spTree>
    <p:extLst>
      <p:ext uri="{BB962C8B-B14F-4D97-AF65-F5344CB8AC3E}">
        <p14:creationId xmlns:p14="http://schemas.microsoft.com/office/powerpoint/2010/main" val="18556947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8D2362B-D629-48CD-B86F-02B21EF038F3}"/>
              </a:ext>
            </a:extLst>
          </p:cNvPr>
          <p:cNvSpPr txBox="1">
            <a:spLocks/>
          </p:cNvSpPr>
          <p:nvPr/>
        </p:nvSpPr>
        <p:spPr>
          <a:xfrm>
            <a:off x="-44209" y="3122987"/>
            <a:ext cx="12236209" cy="117924"/>
          </a:xfrm>
          <a:prstGeom prst="rect">
            <a:avLst/>
          </a:prstGeom>
          <a:solidFill>
            <a:schemeClr val="accent1">
              <a:lumMod val="75000"/>
            </a:schemeClr>
          </a:solid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spcBef>
                <a:spcPts val="600"/>
              </a:spcBef>
              <a:spcAft>
                <a:spcPts val="600"/>
              </a:spcAft>
              <a:buClr>
                <a:schemeClr val="bg1">
                  <a:lumMod val="50000"/>
                </a:schemeClr>
              </a:buClr>
              <a:buFont typeface="Arial" panose="020B0604020202020204" pitchFamily="34" charset="0"/>
              <a:buChar char="•"/>
            </a:pPr>
            <a:endParaRPr lang="en-GB" sz="2800" dirty="0">
              <a:solidFill>
                <a:schemeClr val="bg2">
                  <a:lumMod val="50000"/>
                </a:schemeClr>
              </a:solidFill>
              <a:latin typeface="+mn-lt"/>
            </a:endParaRPr>
          </a:p>
        </p:txBody>
      </p:sp>
      <p:sp>
        <p:nvSpPr>
          <p:cNvPr id="16" name="Rectangle 15">
            <a:extLst>
              <a:ext uri="{FF2B5EF4-FFF2-40B4-BE49-F238E27FC236}">
                <a16:creationId xmlns:a16="http://schemas.microsoft.com/office/drawing/2014/main" id="{830D06CE-5E40-4378-9A31-695A24E5E822}"/>
              </a:ext>
            </a:extLst>
          </p:cNvPr>
          <p:cNvSpPr/>
          <p:nvPr/>
        </p:nvSpPr>
        <p:spPr>
          <a:xfrm>
            <a:off x="6870308" y="6567318"/>
            <a:ext cx="6548972" cy="2906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2">
                    <a:lumMod val="50000"/>
                  </a:schemeClr>
                </a:solidFill>
                <a:latin typeface="Proxima Nova Light"/>
              </a:rPr>
              <a:t>© 2020 Napa Valley Vintners and Napa Valley Wine Academy</a:t>
            </a:r>
            <a:endParaRPr lang="en-US" sz="1100" dirty="0">
              <a:solidFill>
                <a:schemeClr val="bg2">
                  <a:lumMod val="50000"/>
                </a:schemeClr>
              </a:solidFill>
              <a:latin typeface="Proxima Nova Light"/>
            </a:endParaRPr>
          </a:p>
        </p:txBody>
      </p:sp>
      <p:sp>
        <p:nvSpPr>
          <p:cNvPr id="11" name="Title 1">
            <a:extLst>
              <a:ext uri="{FF2B5EF4-FFF2-40B4-BE49-F238E27FC236}">
                <a16:creationId xmlns:a16="http://schemas.microsoft.com/office/drawing/2014/main" id="{D39370F9-BDDF-4D88-982F-4131711A57C9}"/>
              </a:ext>
            </a:extLst>
          </p:cNvPr>
          <p:cNvSpPr txBox="1">
            <a:spLocks/>
          </p:cNvSpPr>
          <p:nvPr/>
        </p:nvSpPr>
        <p:spPr>
          <a:xfrm>
            <a:off x="3106167" y="381966"/>
            <a:ext cx="8940780" cy="1018572"/>
          </a:xfrm>
          <a:prstGeom prst="rect">
            <a:avLst/>
          </a:prstGeom>
          <a:no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solidFill>
                <a:schemeClr val="bg1"/>
              </a:solidFill>
            </a:endParaRPr>
          </a:p>
        </p:txBody>
      </p:sp>
      <p:pic>
        <p:nvPicPr>
          <p:cNvPr id="5" name="Picture 4" descr="A picture containing food, drawing&#10;&#10;Description automatically generated">
            <a:extLst>
              <a:ext uri="{FF2B5EF4-FFF2-40B4-BE49-F238E27FC236}">
                <a16:creationId xmlns:a16="http://schemas.microsoft.com/office/drawing/2014/main" id="{92A88CA1-9AE9-534C-B97C-755725C102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10" y="0"/>
            <a:ext cx="7787674" cy="3122987"/>
          </a:xfrm>
          <a:prstGeom prst="rect">
            <a:avLst/>
          </a:prstGeom>
        </p:spPr>
      </p:pic>
      <p:sp>
        <p:nvSpPr>
          <p:cNvPr id="6" name="Text Placeholder 2">
            <a:extLst>
              <a:ext uri="{FF2B5EF4-FFF2-40B4-BE49-F238E27FC236}">
                <a16:creationId xmlns:a16="http://schemas.microsoft.com/office/drawing/2014/main" id="{8637F85E-3390-4D1E-8714-9775C51A07B6}"/>
              </a:ext>
            </a:extLst>
          </p:cNvPr>
          <p:cNvSpPr txBox="1">
            <a:spLocks/>
          </p:cNvSpPr>
          <p:nvPr/>
        </p:nvSpPr>
        <p:spPr>
          <a:xfrm>
            <a:off x="9748430" y="1187477"/>
            <a:ext cx="2378899" cy="6842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i="0" kern="1200" spc="300">
                <a:solidFill>
                  <a:schemeClr val="tx1"/>
                </a:solidFill>
                <a:latin typeface="Proxima Nova" panose="02000506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spc="300">
                <a:solidFill>
                  <a:schemeClr val="tx1"/>
                </a:solidFill>
                <a:latin typeface="Proxima Nova" panose="0200050603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spc="3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1">
                    <a:lumMod val="75000"/>
                  </a:schemeClr>
                </a:solidFill>
              </a:rPr>
              <a:t>Paso Robles</a:t>
            </a:r>
          </a:p>
        </p:txBody>
      </p:sp>
      <p:sp>
        <p:nvSpPr>
          <p:cNvPr id="7" name="Rectangle 6">
            <a:extLst>
              <a:ext uri="{FF2B5EF4-FFF2-40B4-BE49-F238E27FC236}">
                <a16:creationId xmlns:a16="http://schemas.microsoft.com/office/drawing/2014/main" id="{E6FB39A2-D07C-4B3E-9E6D-0EB312808DC2}"/>
              </a:ext>
            </a:extLst>
          </p:cNvPr>
          <p:cNvSpPr/>
          <p:nvPr/>
        </p:nvSpPr>
        <p:spPr>
          <a:xfrm>
            <a:off x="7812518" y="1054748"/>
            <a:ext cx="2332276" cy="646331"/>
          </a:xfrm>
          <a:prstGeom prst="rect">
            <a:avLst/>
          </a:prstGeom>
        </p:spPr>
        <p:txBody>
          <a:bodyPr wrap="square">
            <a:spAutoFit/>
          </a:bodyPr>
          <a:lstStyle/>
          <a:p>
            <a:pPr algn="l"/>
            <a:r>
              <a:rPr lang="en-US" sz="3600" b="0" i="0" spc="300" dirty="0">
                <a:solidFill>
                  <a:srgbClr val="44546A"/>
                </a:solidFill>
                <a:latin typeface="Proxima Nova Thin" panose="02000506030000020004" pitchFamily="2" charset="77"/>
              </a:rPr>
              <a:t>STYLE</a:t>
            </a:r>
          </a:p>
        </p:txBody>
      </p:sp>
      <p:cxnSp>
        <p:nvCxnSpPr>
          <p:cNvPr id="8" name="Straight Connector 7">
            <a:extLst>
              <a:ext uri="{FF2B5EF4-FFF2-40B4-BE49-F238E27FC236}">
                <a16:creationId xmlns:a16="http://schemas.microsoft.com/office/drawing/2014/main" id="{3116F853-1A08-4248-82A5-CCB1364FF5E4}"/>
              </a:ext>
            </a:extLst>
          </p:cNvPr>
          <p:cNvCxnSpPr/>
          <p:nvPr/>
        </p:nvCxnSpPr>
        <p:spPr>
          <a:xfrm>
            <a:off x="9594089" y="1015559"/>
            <a:ext cx="0" cy="822960"/>
          </a:xfrm>
          <a:prstGeom prst="line">
            <a:avLst/>
          </a:prstGeom>
          <a:ln w="25400">
            <a:solidFill>
              <a:srgbClr val="44546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065FAEC-F22D-4242-BBC9-768EE49D0D5F}"/>
              </a:ext>
            </a:extLst>
          </p:cNvPr>
          <p:cNvPicPr>
            <a:picLocks noChangeAspect="1"/>
          </p:cNvPicPr>
          <p:nvPr/>
        </p:nvPicPr>
        <p:blipFill>
          <a:blip r:embed="rId4"/>
          <a:stretch>
            <a:fillRect/>
          </a:stretch>
        </p:blipFill>
        <p:spPr>
          <a:xfrm>
            <a:off x="11444141" y="-37709"/>
            <a:ext cx="763571" cy="621511"/>
          </a:xfrm>
          <a:prstGeom prst="rect">
            <a:avLst/>
          </a:prstGeom>
        </p:spPr>
      </p:pic>
      <p:sp>
        <p:nvSpPr>
          <p:cNvPr id="14" name="Text Placeholder 2">
            <a:extLst>
              <a:ext uri="{FF2B5EF4-FFF2-40B4-BE49-F238E27FC236}">
                <a16:creationId xmlns:a16="http://schemas.microsoft.com/office/drawing/2014/main" id="{19237841-2087-4A9D-8E80-624E3A88DA92}"/>
              </a:ext>
            </a:extLst>
          </p:cNvPr>
          <p:cNvSpPr txBox="1">
            <a:spLocks/>
          </p:cNvSpPr>
          <p:nvPr/>
        </p:nvSpPr>
        <p:spPr>
          <a:xfrm>
            <a:off x="6614160" y="3617090"/>
            <a:ext cx="5252719" cy="362472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dirty="0">
                <a:solidFill>
                  <a:srgbClr val="44546A"/>
                </a:solidFill>
                <a:latin typeface="Proxima Nova Light" panose="02000506030000020004" pitchFamily="2" charset="0"/>
              </a:rPr>
              <a:t>Paso Robles Cabernet Sauvignon</a:t>
            </a:r>
          </a:p>
          <a:p>
            <a:pPr marL="457200" indent="-457200">
              <a:buFont typeface="Arial" panose="020B0604020202020204" pitchFamily="34" charset="0"/>
              <a:buChar char="•"/>
            </a:pPr>
            <a:r>
              <a:rPr lang="en-US" sz="1600" dirty="0">
                <a:solidFill>
                  <a:srgbClr val="44546A"/>
                </a:solidFill>
                <a:latin typeface="Proxima Nova Light" panose="02000506030000020004" pitchFamily="2" charset="0"/>
              </a:rPr>
              <a:t>Ripe, balanced and fresh from long hangtime</a:t>
            </a:r>
          </a:p>
          <a:p>
            <a:pPr marL="457200" indent="-457200">
              <a:buFont typeface="Arial" panose="020B0604020202020204" pitchFamily="34" charset="0"/>
              <a:buChar char="•"/>
            </a:pPr>
            <a:r>
              <a:rPr lang="en-US" sz="1600" dirty="0">
                <a:solidFill>
                  <a:srgbClr val="44546A"/>
                </a:solidFill>
                <a:latin typeface="Proxima Nova Light" panose="02000506030000020004" pitchFamily="2" charset="0"/>
              </a:rPr>
              <a:t>Intense and concentrated with fruit-forward aromas and flavors</a:t>
            </a:r>
          </a:p>
          <a:p>
            <a:pPr marL="457200" indent="-457200">
              <a:buFont typeface="Arial" panose="020B0604020202020204" pitchFamily="34" charset="0"/>
              <a:buChar char="•"/>
            </a:pPr>
            <a:r>
              <a:rPr lang="en-US" sz="1600" dirty="0">
                <a:solidFill>
                  <a:srgbClr val="44546A"/>
                </a:solidFill>
                <a:latin typeface="Proxima Nova Light" panose="02000506030000020004" pitchFamily="2" charset="0"/>
              </a:rPr>
              <a:t>Similar to Napa but with riper, softer tannins, warming alcohol</a:t>
            </a:r>
          </a:p>
        </p:txBody>
      </p:sp>
      <p:sp>
        <p:nvSpPr>
          <p:cNvPr id="12" name="Content Placeholder 3">
            <a:extLst>
              <a:ext uri="{FF2B5EF4-FFF2-40B4-BE49-F238E27FC236}">
                <a16:creationId xmlns:a16="http://schemas.microsoft.com/office/drawing/2014/main" id="{0CAECCCA-E315-4C12-BE3B-661437A8B9F8}"/>
              </a:ext>
            </a:extLst>
          </p:cNvPr>
          <p:cNvSpPr txBox="1">
            <a:spLocks/>
          </p:cNvSpPr>
          <p:nvPr/>
        </p:nvSpPr>
        <p:spPr>
          <a:xfrm>
            <a:off x="325121" y="3594139"/>
            <a:ext cx="5445760" cy="302699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200"/>
              </a:spcBef>
              <a:spcAft>
                <a:spcPts val="500"/>
              </a:spcAft>
            </a:pPr>
            <a:r>
              <a:rPr lang="en-US" sz="1800" b="1" dirty="0">
                <a:solidFill>
                  <a:srgbClr val="44546A"/>
                </a:solidFill>
                <a:latin typeface="Proxima Nova Light" panose="02000506030000020004"/>
              </a:rPr>
              <a:t>Napa Valley Cabernet Sauvignon</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Deeply colored; high, fine-grained tannins; bright acidity; full-bodied</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Generous use of new oak – baking spices and toast</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Powerful, rich, blackberry, black cherry, ripe plum</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Great aging potential</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Single varietal or blended</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Valley vs. mountainside sourcing</a:t>
            </a:r>
          </a:p>
        </p:txBody>
      </p:sp>
      <p:cxnSp>
        <p:nvCxnSpPr>
          <p:cNvPr id="17" name="Straight Connector 16">
            <a:extLst>
              <a:ext uri="{FF2B5EF4-FFF2-40B4-BE49-F238E27FC236}">
                <a16:creationId xmlns:a16="http://schemas.microsoft.com/office/drawing/2014/main" id="{B52328EF-0259-408A-AFCD-A93E29EE7246}"/>
              </a:ext>
            </a:extLst>
          </p:cNvPr>
          <p:cNvCxnSpPr>
            <a:cxnSpLocks/>
          </p:cNvCxnSpPr>
          <p:nvPr/>
        </p:nvCxnSpPr>
        <p:spPr>
          <a:xfrm>
            <a:off x="6155779" y="3594139"/>
            <a:ext cx="0" cy="2705497"/>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080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C3B8A-4D8C-BC4B-A12F-A84E40865F7A}"/>
              </a:ext>
            </a:extLst>
          </p:cNvPr>
          <p:cNvSpPr txBox="1">
            <a:spLocks/>
          </p:cNvSpPr>
          <p:nvPr/>
        </p:nvSpPr>
        <p:spPr>
          <a:xfrm>
            <a:off x="2032212" y="472459"/>
            <a:ext cx="3340354" cy="485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i="1" dirty="0">
                <a:solidFill>
                  <a:schemeClr val="accent3">
                    <a:lumMod val="75000"/>
                  </a:schemeClr>
                </a:solidFill>
                <a:latin typeface="Proxima Nova" panose="02000506030000020004" pitchFamily="2" charset="0"/>
              </a:rPr>
              <a:t>Washington State</a:t>
            </a:r>
          </a:p>
        </p:txBody>
      </p:sp>
      <p:sp>
        <p:nvSpPr>
          <p:cNvPr id="3" name="Text Placeholder 4">
            <a:extLst>
              <a:ext uri="{FF2B5EF4-FFF2-40B4-BE49-F238E27FC236}">
                <a16:creationId xmlns:a16="http://schemas.microsoft.com/office/drawing/2014/main" id="{99C0B015-FCBA-AE4E-8226-B0BD75F13ADE}"/>
              </a:ext>
            </a:extLst>
          </p:cNvPr>
          <p:cNvSpPr txBox="1">
            <a:spLocks/>
          </p:cNvSpPr>
          <p:nvPr/>
        </p:nvSpPr>
        <p:spPr>
          <a:xfrm>
            <a:off x="485252" y="1562450"/>
            <a:ext cx="4723356" cy="47462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95% of vineyards east of Cascade Mountains</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Columbia Valley is largest AVA</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Yakima Valley was 1</a:t>
            </a:r>
            <a:r>
              <a:rPr lang="en-US" baseline="30000" dirty="0">
                <a:solidFill>
                  <a:srgbClr val="44546A"/>
                </a:solidFill>
                <a:latin typeface="Proxima Nova Light" panose="02000506030000020004"/>
              </a:rPr>
              <a:t>st</a:t>
            </a:r>
            <a:r>
              <a:rPr lang="en-US" dirty="0">
                <a:solidFill>
                  <a:srgbClr val="44546A"/>
                </a:solidFill>
                <a:latin typeface="Proxima Nova Light" panose="02000506030000020004"/>
              </a:rPr>
              <a:t> AVA</a:t>
            </a:r>
          </a:p>
          <a:p>
            <a:pPr marL="457200" indent="-457200">
              <a:lnSpc>
                <a:spcPct val="100000"/>
              </a:lnSpc>
              <a:buFont typeface="Arial" panose="020B0604020202020204" pitchFamily="34" charset="0"/>
              <a:buChar char="•"/>
            </a:pPr>
            <a:endParaRPr lang="en-US" dirty="0">
              <a:solidFill>
                <a:srgbClr val="44546A"/>
              </a:solidFill>
              <a:latin typeface="Proxima Nova Light" panose="02000506030000020004"/>
            </a:endParaRPr>
          </a:p>
        </p:txBody>
      </p:sp>
      <p:sp>
        <p:nvSpPr>
          <p:cNvPr id="4" name="TextBox 3">
            <a:extLst>
              <a:ext uri="{FF2B5EF4-FFF2-40B4-BE49-F238E27FC236}">
                <a16:creationId xmlns:a16="http://schemas.microsoft.com/office/drawing/2014/main" id="{37E582EE-B971-8347-9534-A77DCFD79A18}"/>
              </a:ext>
            </a:extLst>
          </p:cNvPr>
          <p:cNvSpPr txBox="1"/>
          <p:nvPr/>
        </p:nvSpPr>
        <p:spPr>
          <a:xfrm>
            <a:off x="485252" y="263442"/>
            <a:ext cx="1380865" cy="646331"/>
          </a:xfrm>
          <a:prstGeom prst="rect">
            <a:avLst/>
          </a:prstGeom>
          <a:noFill/>
        </p:spPr>
        <p:txBody>
          <a:bodyPr wrap="square" rtlCol="0" anchor="t">
            <a:spAutoFit/>
          </a:bodyPr>
          <a:lstStyle/>
          <a:p>
            <a:r>
              <a:rPr lang="en-US" sz="3600" b="0" i="0" spc="300" dirty="0">
                <a:solidFill>
                  <a:srgbClr val="44546A"/>
                </a:solidFill>
                <a:latin typeface="Proxima Nova Light" panose="02000506030000020004" pitchFamily="2" charset="0"/>
              </a:rPr>
              <a:t>MAP</a:t>
            </a:r>
            <a:endParaRPr lang="en-US" sz="3600" b="0" i="0" dirty="0">
              <a:solidFill>
                <a:srgbClr val="44546A"/>
              </a:solidFill>
              <a:latin typeface="Proxima Nova Thin" panose="02000506030000020004" pitchFamily="2" charset="77"/>
            </a:endParaRPr>
          </a:p>
        </p:txBody>
      </p:sp>
      <p:cxnSp>
        <p:nvCxnSpPr>
          <p:cNvPr id="5" name="Straight Connector 4">
            <a:extLst>
              <a:ext uri="{FF2B5EF4-FFF2-40B4-BE49-F238E27FC236}">
                <a16:creationId xmlns:a16="http://schemas.microsoft.com/office/drawing/2014/main" id="{43B105BF-D6D1-534D-98AC-00BAB66C8ED0}"/>
              </a:ext>
            </a:extLst>
          </p:cNvPr>
          <p:cNvCxnSpPr/>
          <p:nvPr/>
        </p:nvCxnSpPr>
        <p:spPr>
          <a:xfrm>
            <a:off x="1824325" y="366083"/>
            <a:ext cx="0" cy="538609"/>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D23B8436-5FA5-5F45-A33A-3BD1E98ED0C3}"/>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8" name="TextBox 7">
            <a:extLst>
              <a:ext uri="{FF2B5EF4-FFF2-40B4-BE49-F238E27FC236}">
                <a16:creationId xmlns:a16="http://schemas.microsoft.com/office/drawing/2014/main" id="{F0456E92-A041-4C6E-9CA3-42D88F999A6F}"/>
              </a:ext>
            </a:extLst>
          </p:cNvPr>
          <p:cNvSpPr txBox="1"/>
          <p:nvPr/>
        </p:nvSpPr>
        <p:spPr>
          <a:xfrm>
            <a:off x="7394277" y="6284626"/>
            <a:ext cx="4983480" cy="276999"/>
          </a:xfrm>
          <a:prstGeom prst="rect">
            <a:avLst/>
          </a:prstGeom>
          <a:noFill/>
        </p:spPr>
        <p:txBody>
          <a:bodyPr wrap="square" rtlCol="0">
            <a:spAutoFit/>
          </a:bodyPr>
          <a:lstStyle/>
          <a:p>
            <a:pPr algn="ctr"/>
            <a:r>
              <a:rPr lang="en-US" sz="1200" dirty="0">
                <a:solidFill>
                  <a:schemeClr val="bg1">
                    <a:lumMod val="50000"/>
                  </a:schemeClr>
                </a:solidFill>
              </a:rPr>
              <a:t>Map and data sourced from washingtonwine.org</a:t>
            </a:r>
          </a:p>
        </p:txBody>
      </p:sp>
      <p:pic>
        <p:nvPicPr>
          <p:cNvPr id="9" name="Picture 8">
            <a:extLst>
              <a:ext uri="{FF2B5EF4-FFF2-40B4-BE49-F238E27FC236}">
                <a16:creationId xmlns:a16="http://schemas.microsoft.com/office/drawing/2014/main" id="{85E11E7E-EF46-4894-B21F-30DD58473C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6527" y="1327907"/>
            <a:ext cx="6340221" cy="4359317"/>
          </a:xfrm>
          <a:prstGeom prst="rect">
            <a:avLst/>
          </a:prstGeom>
          <a:solidFill>
            <a:schemeClr val="accent3">
              <a:lumMod val="75000"/>
            </a:schemeClr>
          </a:solidFill>
          <a:ln w="38100">
            <a:solidFill>
              <a:schemeClr val="bg1">
                <a:lumMod val="50000"/>
              </a:schemeClr>
            </a:solidFill>
          </a:ln>
        </p:spPr>
      </p:pic>
      <p:pic>
        <p:nvPicPr>
          <p:cNvPr id="10" name="Picture 9">
            <a:extLst>
              <a:ext uri="{FF2B5EF4-FFF2-40B4-BE49-F238E27FC236}">
                <a16:creationId xmlns:a16="http://schemas.microsoft.com/office/drawing/2014/main" id="{ECE0C1A7-0D87-4249-AA83-51F1FF157E1F}"/>
              </a:ext>
            </a:extLst>
          </p:cNvPr>
          <p:cNvPicPr>
            <a:picLocks noChangeAspect="1"/>
          </p:cNvPicPr>
          <p:nvPr/>
        </p:nvPicPr>
        <p:blipFill>
          <a:blip r:embed="rId4"/>
          <a:stretch>
            <a:fillRect/>
          </a:stretch>
        </p:blipFill>
        <p:spPr>
          <a:xfrm>
            <a:off x="11444141" y="-37709"/>
            <a:ext cx="763571" cy="621511"/>
          </a:xfrm>
          <a:prstGeom prst="rect">
            <a:avLst/>
          </a:prstGeom>
        </p:spPr>
      </p:pic>
    </p:spTree>
    <p:extLst>
      <p:ext uri="{BB962C8B-B14F-4D97-AF65-F5344CB8AC3E}">
        <p14:creationId xmlns:p14="http://schemas.microsoft.com/office/powerpoint/2010/main" val="3652869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lass of red wine&#10;&#10;Description automatically generated">
            <a:extLst>
              <a:ext uri="{FF2B5EF4-FFF2-40B4-BE49-F238E27FC236}">
                <a16:creationId xmlns:a16="http://schemas.microsoft.com/office/drawing/2014/main" id="{D50BFD59-A12A-E74F-8B4E-C12B7D5E10E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219214" cy="6858000"/>
          </a:xfrm>
          <a:prstGeom prst="rect">
            <a:avLst/>
          </a:prstGeom>
        </p:spPr>
      </p:pic>
      <p:sp>
        <p:nvSpPr>
          <p:cNvPr id="11" name="Rectangle 10">
            <a:extLst>
              <a:ext uri="{FF2B5EF4-FFF2-40B4-BE49-F238E27FC236}">
                <a16:creationId xmlns:a16="http://schemas.microsoft.com/office/drawing/2014/main" id="{12661C6B-796B-DF4E-ABBC-E0C83C19DD41}"/>
              </a:ext>
            </a:extLst>
          </p:cNvPr>
          <p:cNvSpPr/>
          <p:nvPr/>
        </p:nvSpPr>
        <p:spPr>
          <a:xfrm>
            <a:off x="2476638" y="0"/>
            <a:ext cx="4801823" cy="68580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2E2E5F7-D9D4-4943-9531-788336C8D257}"/>
              </a:ext>
            </a:extLst>
          </p:cNvPr>
          <p:cNvSpPr txBox="1"/>
          <p:nvPr/>
        </p:nvSpPr>
        <p:spPr>
          <a:xfrm>
            <a:off x="2542493" y="2038623"/>
            <a:ext cx="4801823" cy="1569660"/>
          </a:xfrm>
          <a:prstGeom prst="rect">
            <a:avLst/>
          </a:prstGeom>
          <a:noFill/>
        </p:spPr>
        <p:txBody>
          <a:bodyPr wrap="square" rtlCol="0">
            <a:spAutoFit/>
          </a:bodyPr>
          <a:lstStyle/>
          <a:p>
            <a:pPr algn="ctr"/>
            <a:r>
              <a:rPr lang="en-US" sz="4800" b="1" spc="300" dirty="0">
                <a:solidFill>
                  <a:schemeClr val="bg1"/>
                </a:solidFill>
                <a:latin typeface="Proxima Nova Semibold" panose="02000506030000020004"/>
              </a:rPr>
              <a:t>CABERNET SAUVIGNON</a:t>
            </a:r>
          </a:p>
        </p:txBody>
      </p:sp>
      <p:sp>
        <p:nvSpPr>
          <p:cNvPr id="16" name="TextBox 15">
            <a:extLst>
              <a:ext uri="{FF2B5EF4-FFF2-40B4-BE49-F238E27FC236}">
                <a16:creationId xmlns:a16="http://schemas.microsoft.com/office/drawing/2014/main" id="{EE388CD4-2713-274D-84C9-941F7DC58454}"/>
              </a:ext>
            </a:extLst>
          </p:cNvPr>
          <p:cNvSpPr txBox="1"/>
          <p:nvPr/>
        </p:nvSpPr>
        <p:spPr>
          <a:xfrm>
            <a:off x="2542493" y="3242104"/>
            <a:ext cx="4814705" cy="1938992"/>
          </a:xfrm>
          <a:prstGeom prst="rect">
            <a:avLst/>
          </a:prstGeom>
          <a:noFill/>
        </p:spPr>
        <p:txBody>
          <a:bodyPr wrap="square" rtlCol="0">
            <a:spAutoFit/>
          </a:bodyPr>
          <a:lstStyle/>
          <a:p>
            <a:pPr algn="ctr"/>
            <a:endParaRPr lang="en-US" sz="4000" i="1" spc="300" dirty="0">
              <a:solidFill>
                <a:schemeClr val="tx1">
                  <a:lumMod val="75000"/>
                  <a:lumOff val="25000"/>
                </a:schemeClr>
              </a:solidFill>
              <a:latin typeface="Proxima Nova Light"/>
            </a:endParaRPr>
          </a:p>
          <a:p>
            <a:pPr algn="ctr"/>
            <a:r>
              <a:rPr lang="en-US" sz="4000" i="1" spc="300" dirty="0">
                <a:solidFill>
                  <a:schemeClr val="bg1"/>
                </a:solidFill>
                <a:latin typeface="Proxima Nova Light"/>
              </a:rPr>
              <a:t>It’s all in the Family</a:t>
            </a:r>
          </a:p>
        </p:txBody>
      </p:sp>
    </p:spTree>
    <p:extLst>
      <p:ext uri="{BB962C8B-B14F-4D97-AF65-F5344CB8AC3E}">
        <p14:creationId xmlns:p14="http://schemas.microsoft.com/office/powerpoint/2010/main" val="3882076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072AC6-BD70-4C8E-9843-5CC8E3E59D47}"/>
              </a:ext>
            </a:extLst>
          </p:cNvPr>
          <p:cNvSpPr/>
          <p:nvPr/>
        </p:nvSpPr>
        <p:spPr>
          <a:xfrm>
            <a:off x="4565347" y="-622"/>
            <a:ext cx="7626653" cy="685862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56DFACD5-C237-4545-817B-05DE68E76215}"/>
              </a:ext>
            </a:extLst>
          </p:cNvPr>
          <p:cNvCxnSpPr>
            <a:cxnSpLocks/>
          </p:cNvCxnSpPr>
          <p:nvPr/>
        </p:nvCxnSpPr>
        <p:spPr>
          <a:xfrm flipH="1">
            <a:off x="5546545" y="-20"/>
            <a:ext cx="12058" cy="6857704"/>
          </a:xfrm>
          <a:prstGeom prst="line">
            <a:avLst/>
          </a:prstGeom>
          <a:ln w="76200">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6" name="Rectangle: Rounded Corners 55">
            <a:extLst>
              <a:ext uri="{FF2B5EF4-FFF2-40B4-BE49-F238E27FC236}">
                <a16:creationId xmlns:a16="http://schemas.microsoft.com/office/drawing/2014/main" id="{8773D0CF-F4CC-49FB-8F76-E6A4574E9CA6}"/>
              </a:ext>
            </a:extLst>
          </p:cNvPr>
          <p:cNvSpPr/>
          <p:nvPr/>
        </p:nvSpPr>
        <p:spPr>
          <a:xfrm>
            <a:off x="6951339" y="1563560"/>
            <a:ext cx="4070464" cy="3539118"/>
          </a:xfrm>
          <a:prstGeom prst="roundRect">
            <a:avLst/>
          </a:prstGeom>
          <a:solidFill>
            <a:schemeClr val="accent2">
              <a:lumMod val="60000"/>
              <a:lumOff val="4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dirty="0">
                <a:solidFill>
                  <a:prstClr val="white"/>
                </a:solidFill>
              </a:rPr>
              <a:t>What famous winemaker helped guide and mentor Washington’s modern winemaking?</a:t>
            </a:r>
          </a:p>
          <a:p>
            <a:pPr algn="ctr"/>
            <a:endParaRPr lang="en-US" dirty="0">
              <a:solidFill>
                <a:prstClr val="white"/>
              </a:solidFill>
            </a:endParaRPr>
          </a:p>
        </p:txBody>
      </p:sp>
      <p:sp>
        <p:nvSpPr>
          <p:cNvPr id="16" name="Rectangle 15">
            <a:extLst>
              <a:ext uri="{FF2B5EF4-FFF2-40B4-BE49-F238E27FC236}">
                <a16:creationId xmlns:a16="http://schemas.microsoft.com/office/drawing/2014/main" id="{7A45DB45-3B88-469E-A2FA-041A7E15B768}"/>
              </a:ext>
            </a:extLst>
          </p:cNvPr>
          <p:cNvSpPr/>
          <p:nvPr/>
        </p:nvSpPr>
        <p:spPr>
          <a:xfrm>
            <a:off x="7262192" y="6576096"/>
            <a:ext cx="5450896" cy="281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bg2">
                    <a:lumMod val="50000"/>
                  </a:schemeClr>
                </a:solidFill>
              </a:rPr>
              <a:t>© 2020 Napa Valley Vintners and Napa Valley Wine Academy</a:t>
            </a:r>
            <a:endParaRPr lang="en-US" sz="1200">
              <a:solidFill>
                <a:schemeClr val="bg2">
                  <a:lumMod val="50000"/>
                </a:schemeClr>
              </a:solidFill>
            </a:endParaRPr>
          </a:p>
        </p:txBody>
      </p:sp>
      <p:pic>
        <p:nvPicPr>
          <p:cNvPr id="2" name="Picture 1">
            <a:extLst>
              <a:ext uri="{FF2B5EF4-FFF2-40B4-BE49-F238E27FC236}">
                <a16:creationId xmlns:a16="http://schemas.microsoft.com/office/drawing/2014/main" id="{47A75C09-B740-4921-AF8B-46D8C515F781}"/>
              </a:ext>
            </a:extLst>
          </p:cNvPr>
          <p:cNvPicPr>
            <a:picLocks noChangeAspect="1"/>
          </p:cNvPicPr>
          <p:nvPr/>
        </p:nvPicPr>
        <p:blipFill rotWithShape="1">
          <a:blip r:embed="rId3"/>
          <a:srcRect l="40007"/>
          <a:stretch/>
        </p:blipFill>
        <p:spPr>
          <a:xfrm>
            <a:off x="0" y="10958"/>
            <a:ext cx="5508402" cy="6858000"/>
          </a:xfrm>
          <a:prstGeom prst="rect">
            <a:avLst/>
          </a:prstGeom>
        </p:spPr>
      </p:pic>
    </p:spTree>
    <p:extLst>
      <p:ext uri="{BB962C8B-B14F-4D97-AF65-F5344CB8AC3E}">
        <p14:creationId xmlns:p14="http://schemas.microsoft.com/office/powerpoint/2010/main" val="1482978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itting on a table&#10;&#10;Description automatically generated">
            <a:extLst>
              <a:ext uri="{FF2B5EF4-FFF2-40B4-BE49-F238E27FC236}">
                <a16:creationId xmlns:a16="http://schemas.microsoft.com/office/drawing/2014/main" id="{58A70C1D-D813-4356-9F84-72B730515F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643" r="9394" b="-2"/>
          <a:stretch/>
        </p:blipFill>
        <p:spPr>
          <a:xfrm>
            <a:off x="0" y="0"/>
            <a:ext cx="4819475" cy="6858000"/>
          </a:xfrm>
          <a:prstGeom prst="rect">
            <a:avLst/>
          </a:prstGeom>
        </p:spPr>
      </p:pic>
      <p:pic>
        <p:nvPicPr>
          <p:cNvPr id="4" name="Picture 3">
            <a:extLst>
              <a:ext uri="{FF2B5EF4-FFF2-40B4-BE49-F238E27FC236}">
                <a16:creationId xmlns:a16="http://schemas.microsoft.com/office/drawing/2014/main" id="{990DFD19-B28F-4C4D-96AE-35381CEC7CA2}"/>
              </a:ext>
            </a:extLst>
          </p:cNvPr>
          <p:cNvPicPr>
            <a:picLocks noChangeAspect="1"/>
          </p:cNvPicPr>
          <p:nvPr/>
        </p:nvPicPr>
        <p:blipFill rotWithShape="1">
          <a:blip r:embed="rId4"/>
          <a:srcRect l="14341" r="-1" b="-1"/>
          <a:stretch/>
        </p:blipFill>
        <p:spPr>
          <a:xfrm>
            <a:off x="4772525" y="0"/>
            <a:ext cx="7832658" cy="6858000"/>
          </a:xfrm>
          <a:prstGeom prst="rect">
            <a:avLst/>
          </a:prstGeom>
        </p:spPr>
      </p:pic>
    </p:spTree>
    <p:extLst>
      <p:ext uri="{BB962C8B-B14F-4D97-AF65-F5344CB8AC3E}">
        <p14:creationId xmlns:p14="http://schemas.microsoft.com/office/powerpoint/2010/main" val="2234016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of grass&#10;&#10;Description automatically generated">
            <a:extLst>
              <a:ext uri="{FF2B5EF4-FFF2-40B4-BE49-F238E27FC236}">
                <a16:creationId xmlns:a16="http://schemas.microsoft.com/office/drawing/2014/main" id="{0CE9790A-09AE-46A5-A85E-B104D050D0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666" y="798079"/>
            <a:ext cx="12361333" cy="3704148"/>
          </a:xfrm>
          <a:prstGeom prst="rect">
            <a:avLst/>
          </a:prstGeom>
        </p:spPr>
      </p:pic>
      <p:sp>
        <p:nvSpPr>
          <p:cNvPr id="5" name="Rectangle 4">
            <a:extLst>
              <a:ext uri="{FF2B5EF4-FFF2-40B4-BE49-F238E27FC236}">
                <a16:creationId xmlns:a16="http://schemas.microsoft.com/office/drawing/2014/main" id="{DE072AC6-BD70-4C8E-9843-5CC8E3E59D47}"/>
              </a:ext>
            </a:extLst>
          </p:cNvPr>
          <p:cNvSpPr/>
          <p:nvPr/>
        </p:nvSpPr>
        <p:spPr>
          <a:xfrm>
            <a:off x="-90180" y="4588900"/>
            <a:ext cx="12276665" cy="228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Lt"/>
            </a:endParaRPr>
          </a:p>
        </p:txBody>
      </p:sp>
      <p:cxnSp>
        <p:nvCxnSpPr>
          <p:cNvPr id="12" name="Straight Connector 11">
            <a:extLst>
              <a:ext uri="{FF2B5EF4-FFF2-40B4-BE49-F238E27FC236}">
                <a16:creationId xmlns:a16="http://schemas.microsoft.com/office/drawing/2014/main" id="{1A5F16B8-3118-A946-91D2-D7B451C6542E}"/>
              </a:ext>
            </a:extLst>
          </p:cNvPr>
          <p:cNvCxnSpPr>
            <a:cxnSpLocks/>
          </p:cNvCxnSpPr>
          <p:nvPr/>
        </p:nvCxnSpPr>
        <p:spPr>
          <a:xfrm>
            <a:off x="-27309" y="4549967"/>
            <a:ext cx="12166226" cy="0"/>
          </a:xfrm>
          <a:prstGeom prst="line">
            <a:avLst/>
          </a:prstGeom>
          <a:ln>
            <a:noFill/>
          </a:ln>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AD485790-CC05-9E44-815F-8945C2B92D20}"/>
              </a:ext>
            </a:extLst>
          </p:cNvPr>
          <p:cNvSpPr/>
          <p:nvPr/>
        </p:nvSpPr>
        <p:spPr>
          <a:xfrm>
            <a:off x="-84666" y="4434348"/>
            <a:ext cx="12361333" cy="10075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493"/>
              </a:solidFill>
            </a:endParaRPr>
          </a:p>
        </p:txBody>
      </p:sp>
      <p:sp>
        <p:nvSpPr>
          <p:cNvPr id="51" name="Rectangle: Rounded Corners 50">
            <a:extLst>
              <a:ext uri="{FF2B5EF4-FFF2-40B4-BE49-F238E27FC236}">
                <a16:creationId xmlns:a16="http://schemas.microsoft.com/office/drawing/2014/main" id="{AD600500-30A1-49D1-97FE-0A644AF24C3B}"/>
              </a:ext>
            </a:extLst>
          </p:cNvPr>
          <p:cNvSpPr/>
          <p:nvPr/>
        </p:nvSpPr>
        <p:spPr>
          <a:xfrm>
            <a:off x="1242926" y="4097079"/>
            <a:ext cx="1723263" cy="769441"/>
          </a:xfrm>
          <a:prstGeom prst="roundRect">
            <a:avLst/>
          </a:prstGeom>
          <a:solidFill>
            <a:schemeClr val="accent5">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a:rPr>
              <a:t>1800s</a:t>
            </a:r>
          </a:p>
        </p:txBody>
      </p:sp>
      <p:sp>
        <p:nvSpPr>
          <p:cNvPr id="56" name="Rectangle: Rounded Corners 55">
            <a:extLst>
              <a:ext uri="{FF2B5EF4-FFF2-40B4-BE49-F238E27FC236}">
                <a16:creationId xmlns:a16="http://schemas.microsoft.com/office/drawing/2014/main" id="{8773D0CF-F4CC-49FB-8F76-E6A4574E9CA6}"/>
              </a:ext>
            </a:extLst>
          </p:cNvPr>
          <p:cNvSpPr/>
          <p:nvPr/>
        </p:nvSpPr>
        <p:spPr>
          <a:xfrm>
            <a:off x="5234369" y="4084805"/>
            <a:ext cx="1723263" cy="812783"/>
          </a:xfrm>
          <a:prstGeom prst="roundRect">
            <a:avLst/>
          </a:prstGeom>
          <a:solidFill>
            <a:schemeClr val="accent5">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a:rPr>
              <a:t>Early to mid-1900s</a:t>
            </a:r>
          </a:p>
        </p:txBody>
      </p:sp>
      <p:sp>
        <p:nvSpPr>
          <p:cNvPr id="66" name="Rectangle: Rounded Corners 65">
            <a:extLst>
              <a:ext uri="{FF2B5EF4-FFF2-40B4-BE49-F238E27FC236}">
                <a16:creationId xmlns:a16="http://schemas.microsoft.com/office/drawing/2014/main" id="{D89D6897-56C0-46D3-B14D-D9F9F7AC8F7A}"/>
              </a:ext>
            </a:extLst>
          </p:cNvPr>
          <p:cNvSpPr/>
          <p:nvPr/>
        </p:nvSpPr>
        <p:spPr>
          <a:xfrm>
            <a:off x="9363079" y="4069142"/>
            <a:ext cx="1723263" cy="812783"/>
          </a:xfrm>
          <a:prstGeom prst="roundRect">
            <a:avLst/>
          </a:prstGeom>
          <a:solidFill>
            <a:schemeClr val="accent5">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a:rPr>
              <a:t>Later 1900s - Today</a:t>
            </a:r>
          </a:p>
        </p:txBody>
      </p:sp>
      <p:sp>
        <p:nvSpPr>
          <p:cNvPr id="14" name="Rectangle 13">
            <a:extLst>
              <a:ext uri="{FF2B5EF4-FFF2-40B4-BE49-F238E27FC236}">
                <a16:creationId xmlns:a16="http://schemas.microsoft.com/office/drawing/2014/main" id="{42892FBE-251F-234A-8149-38F127455B2A}"/>
              </a:ext>
            </a:extLst>
          </p:cNvPr>
          <p:cNvSpPr/>
          <p:nvPr/>
        </p:nvSpPr>
        <p:spPr>
          <a:xfrm>
            <a:off x="-89601" y="-5946"/>
            <a:ext cx="12281601" cy="8309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75000"/>
                </a:schemeClr>
              </a:solidFill>
            </a:endParaRPr>
          </a:p>
        </p:txBody>
      </p:sp>
      <p:sp>
        <p:nvSpPr>
          <p:cNvPr id="9" name="TextBox 8">
            <a:extLst>
              <a:ext uri="{FF2B5EF4-FFF2-40B4-BE49-F238E27FC236}">
                <a16:creationId xmlns:a16="http://schemas.microsoft.com/office/drawing/2014/main" id="{E26CDB94-1B00-524F-834E-B0E2595C897B}"/>
              </a:ext>
            </a:extLst>
          </p:cNvPr>
          <p:cNvSpPr txBox="1"/>
          <p:nvPr/>
        </p:nvSpPr>
        <p:spPr>
          <a:xfrm>
            <a:off x="-320449" y="70998"/>
            <a:ext cx="3304937" cy="677108"/>
          </a:xfrm>
          <a:prstGeom prst="rect">
            <a:avLst/>
          </a:prstGeom>
          <a:noFill/>
        </p:spPr>
        <p:txBody>
          <a:bodyPr wrap="square" rtlCol="0">
            <a:spAutoFit/>
          </a:bodyPr>
          <a:lstStyle/>
          <a:p>
            <a:pPr algn="ctr"/>
            <a:r>
              <a:rPr lang="en-US" sz="3800" spc="300" dirty="0">
                <a:solidFill>
                  <a:srgbClr val="44546A"/>
                </a:solidFill>
              </a:rPr>
              <a:t>HISTORY</a:t>
            </a:r>
          </a:p>
        </p:txBody>
      </p:sp>
      <p:cxnSp>
        <p:nvCxnSpPr>
          <p:cNvPr id="15" name="Straight Connector 14">
            <a:extLst>
              <a:ext uri="{FF2B5EF4-FFF2-40B4-BE49-F238E27FC236}">
                <a16:creationId xmlns:a16="http://schemas.microsoft.com/office/drawing/2014/main" id="{52A5B3B8-CF0C-4BDE-9F34-A481BFDD1218}"/>
              </a:ext>
            </a:extLst>
          </p:cNvPr>
          <p:cNvCxnSpPr/>
          <p:nvPr/>
        </p:nvCxnSpPr>
        <p:spPr>
          <a:xfrm>
            <a:off x="2469777" y="113072"/>
            <a:ext cx="0" cy="538609"/>
          </a:xfrm>
          <a:prstGeom prst="line">
            <a:avLst/>
          </a:prstGeom>
          <a:ln w="19050">
            <a:solidFill>
              <a:srgbClr val="44546A"/>
            </a:solidFill>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AFD45E50-7977-4020-AC68-D8206EC12CFA}"/>
              </a:ext>
            </a:extLst>
          </p:cNvPr>
          <p:cNvSpPr txBox="1">
            <a:spLocks/>
          </p:cNvSpPr>
          <p:nvPr/>
        </p:nvSpPr>
        <p:spPr>
          <a:xfrm>
            <a:off x="2620569" y="237188"/>
            <a:ext cx="3768239" cy="6147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spc="3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5">
                    <a:lumMod val="75000"/>
                  </a:schemeClr>
                </a:solidFill>
                <a:latin typeface="Proxima Nova" panose="02000506030000020004" pitchFamily="2" charset="0"/>
              </a:rPr>
              <a:t>Washington State</a:t>
            </a:r>
          </a:p>
        </p:txBody>
      </p:sp>
      <p:sp>
        <p:nvSpPr>
          <p:cNvPr id="20" name="Content Placeholder 6">
            <a:extLst>
              <a:ext uri="{FF2B5EF4-FFF2-40B4-BE49-F238E27FC236}">
                <a16:creationId xmlns:a16="http://schemas.microsoft.com/office/drawing/2014/main" id="{2B3FFA26-BE95-40C6-AFD5-56864CE6C65A}"/>
              </a:ext>
            </a:extLst>
          </p:cNvPr>
          <p:cNvSpPr txBox="1">
            <a:spLocks/>
          </p:cNvSpPr>
          <p:nvPr/>
        </p:nvSpPr>
        <p:spPr>
          <a:xfrm>
            <a:off x="8628955" y="4963685"/>
            <a:ext cx="3509962" cy="137903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en-US" dirty="0">
                <a:solidFill>
                  <a:srgbClr val="44546A"/>
                </a:solidFill>
                <a:latin typeface="Proxima Nova Light" panose="02000506030000020004" pitchFamily="2" charset="0"/>
                <a:ea typeface="MS Mincho" panose="02020609040205080304" pitchFamily="49" charset="-128"/>
                <a:cs typeface="Times New Roman" panose="02020603050405020304" pitchFamily="18" charset="0"/>
              </a:rPr>
              <a:t>Rapid growth</a:t>
            </a:r>
          </a:p>
          <a:p>
            <a:pPr marL="285750" indent="-285750">
              <a:buFont typeface="Arial" panose="020B0604020202020204" pitchFamily="34" charset="0"/>
              <a:buChar char="•"/>
              <a:defRPr/>
            </a:pPr>
            <a:r>
              <a:rPr lang="en-US" dirty="0">
                <a:solidFill>
                  <a:srgbClr val="44546A"/>
                </a:solidFill>
                <a:latin typeface="Proxima Nova Light" panose="02000506030000020004" pitchFamily="2" charset="0"/>
                <a:ea typeface="MS Mincho" panose="02020609040205080304" pitchFamily="49" charset="-128"/>
                <a:cs typeface="Times New Roman" panose="02020603050405020304" pitchFamily="18" charset="0"/>
              </a:rPr>
              <a:t>1987 Washington State Wine Commission </a:t>
            </a:r>
          </a:p>
          <a:p>
            <a:pPr marL="285750" indent="-285750">
              <a:buFont typeface="Arial" panose="020B0604020202020204" pitchFamily="34" charset="0"/>
              <a:buChar char="•"/>
              <a:defRPr/>
            </a:pPr>
            <a:r>
              <a:rPr lang="en-US" dirty="0">
                <a:solidFill>
                  <a:srgbClr val="44546A"/>
                </a:solidFill>
                <a:latin typeface="Proxima Nova Light" panose="02000506030000020004" pitchFamily="2" charset="0"/>
                <a:ea typeface="MS Mincho" panose="02020609040205080304" pitchFamily="49" charset="-128"/>
                <a:cs typeface="Times New Roman" panose="02020603050405020304" pitchFamily="18" charset="0"/>
              </a:rPr>
              <a:t>2003 investment by Washington Wine Institute</a:t>
            </a:r>
          </a:p>
          <a:p>
            <a:pPr marL="285750" indent="-285750">
              <a:lnSpc>
                <a:spcPct val="100000"/>
              </a:lnSpc>
              <a:buFont typeface="Arial" panose="020B0604020202020204" pitchFamily="34" charset="0"/>
              <a:buChar char="•"/>
            </a:pPr>
            <a:endParaRPr lang="en-US" dirty="0">
              <a:solidFill>
                <a:srgbClr val="44546A"/>
              </a:solidFill>
              <a:latin typeface="Proxima Nova Light"/>
            </a:endParaRPr>
          </a:p>
        </p:txBody>
      </p:sp>
      <p:pic>
        <p:nvPicPr>
          <p:cNvPr id="24" name="Picture 23">
            <a:extLst>
              <a:ext uri="{FF2B5EF4-FFF2-40B4-BE49-F238E27FC236}">
                <a16:creationId xmlns:a16="http://schemas.microsoft.com/office/drawing/2014/main" id="{B037E071-0897-4EFA-A4A9-52F2A41AA2C2}"/>
              </a:ext>
            </a:extLst>
          </p:cNvPr>
          <p:cNvPicPr>
            <a:picLocks noChangeAspect="1"/>
          </p:cNvPicPr>
          <p:nvPr/>
        </p:nvPicPr>
        <p:blipFill>
          <a:blip r:embed="rId4"/>
          <a:stretch>
            <a:fillRect/>
          </a:stretch>
        </p:blipFill>
        <p:spPr>
          <a:xfrm>
            <a:off x="11444141" y="-37709"/>
            <a:ext cx="763571" cy="621511"/>
          </a:xfrm>
          <a:prstGeom prst="rect">
            <a:avLst/>
          </a:prstGeom>
        </p:spPr>
      </p:pic>
      <p:sp>
        <p:nvSpPr>
          <p:cNvPr id="19" name="Content Placeholder 8">
            <a:extLst>
              <a:ext uri="{FF2B5EF4-FFF2-40B4-BE49-F238E27FC236}">
                <a16:creationId xmlns:a16="http://schemas.microsoft.com/office/drawing/2014/main" id="{584734BC-35D6-48E2-AEF7-82748ED8BC7F}"/>
              </a:ext>
            </a:extLst>
          </p:cNvPr>
          <p:cNvSpPr txBox="1">
            <a:spLocks/>
          </p:cNvSpPr>
          <p:nvPr/>
        </p:nvSpPr>
        <p:spPr>
          <a:xfrm>
            <a:off x="380421" y="4963685"/>
            <a:ext cx="3620740" cy="9588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Symbol" pitchFamily="2" charset="2"/>
              <a:buNone/>
              <a:tabLst/>
              <a:defRPr sz="1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en-US" dirty="0">
                <a:solidFill>
                  <a:srgbClr val="44546A"/>
                </a:solidFill>
                <a:ea typeface="MS Mincho" panose="02020609040205080304" pitchFamily="49" charset="-128"/>
                <a:cs typeface="Times New Roman" panose="02020603050405020304" pitchFamily="18" charset="0"/>
              </a:rPr>
              <a:t>1</a:t>
            </a:r>
            <a:r>
              <a:rPr lang="en-US" baseline="30000" dirty="0">
                <a:solidFill>
                  <a:srgbClr val="44546A"/>
                </a:solidFill>
                <a:ea typeface="MS Mincho" panose="02020609040205080304" pitchFamily="49" charset="-128"/>
                <a:cs typeface="Times New Roman" panose="02020603050405020304" pitchFamily="18" charset="0"/>
              </a:rPr>
              <a:t>st</a:t>
            </a:r>
            <a:r>
              <a:rPr lang="en-US" dirty="0">
                <a:solidFill>
                  <a:srgbClr val="44546A"/>
                </a:solidFill>
                <a:ea typeface="MS Mincho" panose="02020609040205080304" pitchFamily="49" charset="-128"/>
                <a:cs typeface="Times New Roman" panose="02020603050405020304" pitchFamily="18" charset="0"/>
              </a:rPr>
              <a:t> grapes planted in 1825</a:t>
            </a:r>
          </a:p>
          <a:p>
            <a:pPr marL="285750" indent="-285750">
              <a:buFont typeface="Arial" panose="020B0604020202020204" pitchFamily="34" charset="0"/>
              <a:buChar char="•"/>
              <a:defRPr/>
            </a:pPr>
            <a:r>
              <a:rPr lang="en-US" dirty="0">
                <a:solidFill>
                  <a:srgbClr val="44546A"/>
                </a:solidFill>
                <a:ea typeface="MS Mincho" panose="02020609040205080304" pitchFamily="49" charset="-128"/>
                <a:cs typeface="Times New Roman" panose="02020603050405020304" pitchFamily="18" charset="0"/>
              </a:rPr>
              <a:t>Irrigation began in eastern WA in 1903 unlocking grape growing potential</a:t>
            </a:r>
          </a:p>
          <a:p>
            <a:pPr marL="285750" indent="-285750">
              <a:buFont typeface="Arial" panose="020B0604020202020204" pitchFamily="34" charset="0"/>
              <a:buChar char="•"/>
              <a:defRP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defRP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p:txBody>
      </p:sp>
      <p:sp>
        <p:nvSpPr>
          <p:cNvPr id="21" name="Content Placeholder 8">
            <a:extLst>
              <a:ext uri="{FF2B5EF4-FFF2-40B4-BE49-F238E27FC236}">
                <a16:creationId xmlns:a16="http://schemas.microsoft.com/office/drawing/2014/main" id="{6A0C0774-9A9E-45CC-A690-4A619769B5FA}"/>
              </a:ext>
            </a:extLst>
          </p:cNvPr>
          <p:cNvSpPr txBox="1">
            <a:spLocks/>
          </p:cNvSpPr>
          <p:nvPr/>
        </p:nvSpPr>
        <p:spPr>
          <a:xfrm>
            <a:off x="4504688" y="4963685"/>
            <a:ext cx="3620740" cy="9588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Symbol" pitchFamily="2" charset="2"/>
              <a:buNone/>
              <a:tabLst/>
              <a:defRPr sz="1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en-US" dirty="0">
                <a:solidFill>
                  <a:srgbClr val="44546A"/>
                </a:solidFill>
                <a:ea typeface="MS Mincho" panose="02020609040205080304" pitchFamily="49" charset="-128"/>
                <a:cs typeface="Times New Roman" panose="02020603050405020304" pitchFamily="18" charset="0"/>
              </a:rPr>
              <a:t>Rapid growth until Prohibition</a:t>
            </a:r>
          </a:p>
          <a:p>
            <a:pPr marL="285750" indent="-285750">
              <a:buFont typeface="Arial" panose="020B0604020202020204" pitchFamily="34" charset="0"/>
              <a:buChar char="•"/>
              <a:defRPr/>
            </a:pPr>
            <a:r>
              <a:rPr lang="en-US" dirty="0">
                <a:solidFill>
                  <a:srgbClr val="44546A"/>
                </a:solidFill>
                <a:ea typeface="MS Mincho" panose="02020609040205080304" pitchFamily="49" charset="-128"/>
                <a:cs typeface="Times New Roman" panose="02020603050405020304" pitchFamily="18" charset="0"/>
              </a:rPr>
              <a:t>Commercial-scale began 1960s</a:t>
            </a:r>
          </a:p>
          <a:p>
            <a:pPr marL="285750" indent="-285750">
              <a:buFont typeface="Arial" panose="020B0604020202020204" pitchFamily="34" charset="0"/>
              <a:buChar char="•"/>
              <a:defRPr/>
            </a:pPr>
            <a:r>
              <a:rPr lang="en-US" dirty="0">
                <a:solidFill>
                  <a:srgbClr val="44546A"/>
                </a:solidFill>
              </a:rPr>
              <a:t>Andre Tchelistcheff mentored modern winemaking in WA</a:t>
            </a:r>
            <a:endParaRPr lang="en-US" dirty="0">
              <a:solidFill>
                <a:srgbClr val="44546A"/>
              </a:solidFill>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defRP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p:txBody>
      </p:sp>
      <p:sp>
        <p:nvSpPr>
          <p:cNvPr id="29" name="Footer Placeholder 11">
            <a:extLst>
              <a:ext uri="{FF2B5EF4-FFF2-40B4-BE49-F238E27FC236}">
                <a16:creationId xmlns:a16="http://schemas.microsoft.com/office/drawing/2014/main" id="{2CA98E0D-4AD9-429B-A838-77217F94DCC3}"/>
              </a:ext>
            </a:extLst>
          </p:cNvPr>
          <p:cNvSpPr txBox="1">
            <a:spLocks/>
          </p:cNvSpPr>
          <p:nvPr/>
        </p:nvSpPr>
        <p:spPr>
          <a:xfrm>
            <a:off x="-320449" y="6511435"/>
            <a:ext cx="11948058"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Photo from </a:t>
            </a:r>
            <a:r>
              <a:rPr lang="en-US" dirty="0">
                <a:solidFill>
                  <a:schemeClr val="bg2">
                    <a:lumMod val="50000"/>
                  </a:schemeClr>
                </a:solidFill>
              </a:rPr>
              <a:t>pasowine.com</a:t>
            </a:r>
            <a:r>
              <a:rPr lang="en-US" dirty="0"/>
              <a:t>				 			</a:t>
            </a:r>
            <a:r>
              <a:rPr lang="en-GB" dirty="0">
                <a:solidFill>
                  <a:schemeClr val="bg2">
                    <a:lumMod val="50000"/>
                  </a:schemeClr>
                </a:solidFill>
              </a:rPr>
              <a:t> © 2020 Napa Valley Vintners and Napa Valley Wine Academy </a:t>
            </a:r>
          </a:p>
        </p:txBody>
      </p:sp>
    </p:spTree>
    <p:extLst>
      <p:ext uri="{BB962C8B-B14F-4D97-AF65-F5344CB8AC3E}">
        <p14:creationId xmlns:p14="http://schemas.microsoft.com/office/powerpoint/2010/main" val="3270303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grassy hill&#10;&#10;Description automatically generated">
            <a:extLst>
              <a:ext uri="{FF2B5EF4-FFF2-40B4-BE49-F238E27FC236}">
                <a16:creationId xmlns:a16="http://schemas.microsoft.com/office/drawing/2014/main" id="{E2B2ACD0-9B7E-4BF7-8929-BC0B3773F7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5232401" cy="7670870"/>
          </a:xfrm>
          <a:prstGeom prst="rect">
            <a:avLst/>
          </a:prstGeom>
        </p:spPr>
      </p:pic>
      <p:sp>
        <p:nvSpPr>
          <p:cNvPr id="2" name="Rectangle 1">
            <a:extLst>
              <a:ext uri="{FF2B5EF4-FFF2-40B4-BE49-F238E27FC236}">
                <a16:creationId xmlns:a16="http://schemas.microsoft.com/office/drawing/2014/main" id="{79687A48-E523-7C4C-93B8-22D0D21D22C8}"/>
              </a:ext>
            </a:extLst>
          </p:cNvPr>
          <p:cNvSpPr/>
          <p:nvPr/>
        </p:nvSpPr>
        <p:spPr>
          <a:xfrm>
            <a:off x="0" y="0"/>
            <a:ext cx="5232400" cy="148608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4546A"/>
              </a:solidFill>
            </a:endParaRPr>
          </a:p>
        </p:txBody>
      </p:sp>
      <p:sp>
        <p:nvSpPr>
          <p:cNvPr id="6" name="Title 1">
            <a:extLst>
              <a:ext uri="{FF2B5EF4-FFF2-40B4-BE49-F238E27FC236}">
                <a16:creationId xmlns:a16="http://schemas.microsoft.com/office/drawing/2014/main" id="{6C2B983E-6AA4-5241-B81A-2CB6121EB16E}"/>
              </a:ext>
            </a:extLst>
          </p:cNvPr>
          <p:cNvSpPr txBox="1">
            <a:spLocks/>
          </p:cNvSpPr>
          <p:nvPr/>
        </p:nvSpPr>
        <p:spPr>
          <a:xfrm>
            <a:off x="265041" y="162535"/>
            <a:ext cx="1264029" cy="6592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n-US" sz="4000" b="1" cap="small" dirty="0">
              <a:solidFill>
                <a:schemeClr val="bg1"/>
              </a:solidFill>
            </a:endParaRPr>
          </a:p>
        </p:txBody>
      </p:sp>
      <p:sp>
        <p:nvSpPr>
          <p:cNvPr id="9" name="TextBox 8">
            <a:extLst>
              <a:ext uri="{FF2B5EF4-FFF2-40B4-BE49-F238E27FC236}">
                <a16:creationId xmlns:a16="http://schemas.microsoft.com/office/drawing/2014/main" id="{4286C32F-4481-E94D-98B3-EE01B2BC8A08}"/>
              </a:ext>
            </a:extLst>
          </p:cNvPr>
          <p:cNvSpPr txBox="1"/>
          <p:nvPr/>
        </p:nvSpPr>
        <p:spPr>
          <a:xfrm>
            <a:off x="111237" y="404481"/>
            <a:ext cx="2901068" cy="646331"/>
          </a:xfrm>
          <a:prstGeom prst="rect">
            <a:avLst/>
          </a:prstGeom>
          <a:noFill/>
        </p:spPr>
        <p:txBody>
          <a:bodyPr wrap="square" rtlCol="0" anchor="t">
            <a:spAutoFit/>
          </a:bodyPr>
          <a:lstStyle/>
          <a:p>
            <a:r>
              <a:rPr lang="en-US" sz="3600" b="0" i="0" dirty="0">
                <a:solidFill>
                  <a:schemeClr val="bg1">
                    <a:lumMod val="95000"/>
                  </a:schemeClr>
                </a:solidFill>
                <a:latin typeface="Proxima Nova Light" panose="02000506030000020004" pitchFamily="2" charset="0"/>
              </a:rPr>
              <a:t>FAST FACTS </a:t>
            </a:r>
          </a:p>
        </p:txBody>
      </p:sp>
      <p:cxnSp>
        <p:nvCxnSpPr>
          <p:cNvPr id="10" name="Straight Connector 9">
            <a:extLst>
              <a:ext uri="{FF2B5EF4-FFF2-40B4-BE49-F238E27FC236}">
                <a16:creationId xmlns:a16="http://schemas.microsoft.com/office/drawing/2014/main" id="{EA51B68F-CF2E-8A4E-824B-1CC70DB0AD6B}"/>
              </a:ext>
            </a:extLst>
          </p:cNvPr>
          <p:cNvCxnSpPr/>
          <p:nvPr/>
        </p:nvCxnSpPr>
        <p:spPr>
          <a:xfrm>
            <a:off x="2991641" y="482895"/>
            <a:ext cx="0" cy="538609"/>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11">
            <a:extLst>
              <a:ext uri="{FF2B5EF4-FFF2-40B4-BE49-F238E27FC236}">
                <a16:creationId xmlns:a16="http://schemas.microsoft.com/office/drawing/2014/main" id="{6AF526D0-CCD1-B14E-99A9-DB89E8647544}"/>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13" name="Title 1">
            <a:extLst>
              <a:ext uri="{FF2B5EF4-FFF2-40B4-BE49-F238E27FC236}">
                <a16:creationId xmlns:a16="http://schemas.microsoft.com/office/drawing/2014/main" id="{97579060-E377-9144-AB91-1B4187B4FE4C}"/>
              </a:ext>
            </a:extLst>
          </p:cNvPr>
          <p:cNvSpPr txBox="1">
            <a:spLocks/>
          </p:cNvSpPr>
          <p:nvPr/>
        </p:nvSpPr>
        <p:spPr>
          <a:xfrm>
            <a:off x="3068855" y="499397"/>
            <a:ext cx="2368709" cy="605881"/>
          </a:xfrm>
          <a:prstGeom prst="rect">
            <a:avLst/>
          </a:prstGeom>
        </p:spPr>
        <p:txBody>
          <a:bodyPr/>
          <a:lstStyle>
            <a:lvl1pPr algn="l" defTabSz="914400" rtl="0" eaLnBrk="1" latinLnBrk="0" hangingPunct="1">
              <a:lnSpc>
                <a:spcPct val="90000"/>
              </a:lnSpc>
              <a:spcBef>
                <a:spcPct val="0"/>
              </a:spcBef>
              <a:buNone/>
              <a:defRPr sz="2000" b="1" kern="1200" spc="300">
                <a:solidFill>
                  <a:schemeClr val="bg1"/>
                </a:solidFill>
                <a:latin typeface="+mj-lt"/>
                <a:ea typeface="+mj-ea"/>
                <a:cs typeface="+mj-cs"/>
              </a:defRPr>
            </a:lvl1pPr>
          </a:lstStyle>
          <a:p>
            <a:r>
              <a:rPr lang="en-US" i="1" spc="0" dirty="0">
                <a:solidFill>
                  <a:schemeClr val="bg2"/>
                </a:solidFill>
                <a:latin typeface="Proxima Nova" panose="02000506030000020004" pitchFamily="2" charset="0"/>
              </a:rPr>
              <a:t>Washington State</a:t>
            </a:r>
          </a:p>
        </p:txBody>
      </p:sp>
      <p:sp>
        <p:nvSpPr>
          <p:cNvPr id="14" name="Text Placeholder 5">
            <a:extLst>
              <a:ext uri="{FF2B5EF4-FFF2-40B4-BE49-F238E27FC236}">
                <a16:creationId xmlns:a16="http://schemas.microsoft.com/office/drawing/2014/main" id="{FBD8DC54-C443-944F-884D-767C675FCCB1}"/>
              </a:ext>
            </a:extLst>
          </p:cNvPr>
          <p:cNvSpPr txBox="1">
            <a:spLocks/>
          </p:cNvSpPr>
          <p:nvPr/>
        </p:nvSpPr>
        <p:spPr>
          <a:xfrm>
            <a:off x="5963920" y="780626"/>
            <a:ext cx="5938923" cy="458705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2</a:t>
            </a:r>
            <a:r>
              <a:rPr lang="en-US" baseline="30000" dirty="0">
                <a:solidFill>
                  <a:srgbClr val="44546A"/>
                </a:solidFill>
                <a:latin typeface="Proxima Nova Light" panose="02000506030000020004"/>
              </a:rPr>
              <a:t>nd</a:t>
            </a:r>
            <a:r>
              <a:rPr lang="en-US" dirty="0">
                <a:solidFill>
                  <a:srgbClr val="44546A"/>
                </a:solidFill>
                <a:latin typeface="Proxima Nova Light" panose="02000506030000020004"/>
              </a:rPr>
              <a:t> largest premium wine producer in US</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5% of total US production</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14 AVAs</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70+ varieties planed</a:t>
            </a:r>
          </a:p>
          <a:p>
            <a:pPr marL="914400" lvl="1" indent="-457200">
              <a:lnSpc>
                <a:spcPct val="100000"/>
              </a:lnSpc>
              <a:buFont typeface="Arial" panose="020B0604020202020204" pitchFamily="34" charset="0"/>
              <a:buChar char="•"/>
            </a:pPr>
            <a:r>
              <a:rPr lang="en-US" sz="2800" dirty="0">
                <a:solidFill>
                  <a:srgbClr val="44546A"/>
                </a:solidFill>
                <a:latin typeface="Proxima Nova Light" panose="02000506030000020004"/>
              </a:rPr>
              <a:t>59% red wine</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Cabernet Sauvignon is #1 </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60,000+ acres planted</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1/3 planted to Cabernet Sauvignon </a:t>
            </a:r>
          </a:p>
          <a:p>
            <a:pPr marL="457200" indent="-457200">
              <a:lnSpc>
                <a:spcPct val="100000"/>
              </a:lnSpc>
              <a:buFont typeface="Arial" panose="020B0604020202020204" pitchFamily="34" charset="0"/>
              <a:buChar char="•"/>
            </a:pPr>
            <a:endParaRPr lang="en-US" dirty="0">
              <a:solidFill>
                <a:srgbClr val="44546A"/>
              </a:solidFill>
              <a:latin typeface="Proxima Nova Light" panose="02000506030000020004"/>
            </a:endParaRPr>
          </a:p>
          <a:p>
            <a:pPr marL="457200" indent="-457200">
              <a:lnSpc>
                <a:spcPct val="100000"/>
              </a:lnSpc>
              <a:buFont typeface="Arial" panose="020B0604020202020204" pitchFamily="34" charset="0"/>
              <a:buChar char="•"/>
            </a:pPr>
            <a:endParaRPr lang="en-US" dirty="0">
              <a:solidFill>
                <a:srgbClr val="44546A"/>
              </a:solidFill>
              <a:latin typeface="Proxima Nova Light" panose="02000506030000020004"/>
            </a:endParaRPr>
          </a:p>
        </p:txBody>
      </p:sp>
      <p:pic>
        <p:nvPicPr>
          <p:cNvPr id="17" name="Picture 16">
            <a:extLst>
              <a:ext uri="{FF2B5EF4-FFF2-40B4-BE49-F238E27FC236}">
                <a16:creationId xmlns:a16="http://schemas.microsoft.com/office/drawing/2014/main" id="{FBB5C50C-D0B7-154B-A565-AE0551D42FFF}"/>
              </a:ext>
            </a:extLst>
          </p:cNvPr>
          <p:cNvPicPr>
            <a:picLocks noChangeAspect="1"/>
          </p:cNvPicPr>
          <p:nvPr/>
        </p:nvPicPr>
        <p:blipFill>
          <a:blip r:embed="rId4"/>
          <a:stretch>
            <a:fillRect/>
          </a:stretch>
        </p:blipFill>
        <p:spPr>
          <a:xfrm>
            <a:off x="11444141" y="-37709"/>
            <a:ext cx="763571" cy="621511"/>
          </a:xfrm>
          <a:prstGeom prst="rect">
            <a:avLst/>
          </a:prstGeom>
        </p:spPr>
      </p:pic>
      <p:cxnSp>
        <p:nvCxnSpPr>
          <p:cNvPr id="18" name="Straight Connector 17">
            <a:extLst>
              <a:ext uri="{FF2B5EF4-FFF2-40B4-BE49-F238E27FC236}">
                <a16:creationId xmlns:a16="http://schemas.microsoft.com/office/drawing/2014/main" id="{3D608E87-D0BC-4219-A9D0-F9429C66E4DE}"/>
              </a:ext>
            </a:extLst>
          </p:cNvPr>
          <p:cNvCxnSpPr>
            <a:cxnSpLocks/>
          </p:cNvCxnSpPr>
          <p:nvPr/>
        </p:nvCxnSpPr>
        <p:spPr>
          <a:xfrm flipH="1">
            <a:off x="5237488" y="-20"/>
            <a:ext cx="12058" cy="6857704"/>
          </a:xfrm>
          <a:prstGeom prst="line">
            <a:avLst/>
          </a:prstGeom>
          <a:ln w="381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6843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E691E3C1-ED3F-CF4E-BEE6-0DFF7C840085}"/>
              </a:ext>
            </a:extLst>
          </p:cNvPr>
          <p:cNvSpPr txBox="1">
            <a:spLocks/>
          </p:cNvSpPr>
          <p:nvPr/>
        </p:nvSpPr>
        <p:spPr>
          <a:xfrm>
            <a:off x="3029260" y="574485"/>
            <a:ext cx="4286738" cy="65265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spc="3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5">
                    <a:lumMod val="75000"/>
                  </a:schemeClr>
                </a:solidFill>
                <a:latin typeface="Proxima Nova" panose="02000506030000020004" pitchFamily="2" charset="0"/>
              </a:rPr>
              <a:t>Washington State</a:t>
            </a:r>
          </a:p>
        </p:txBody>
      </p:sp>
      <p:sp>
        <p:nvSpPr>
          <p:cNvPr id="3" name="Text Placeholder 2">
            <a:extLst>
              <a:ext uri="{FF2B5EF4-FFF2-40B4-BE49-F238E27FC236}">
                <a16:creationId xmlns:a16="http://schemas.microsoft.com/office/drawing/2014/main" id="{B650288D-7FD4-1242-A70C-A3F9B1A5B999}"/>
              </a:ext>
            </a:extLst>
          </p:cNvPr>
          <p:cNvSpPr txBox="1">
            <a:spLocks/>
          </p:cNvSpPr>
          <p:nvPr/>
        </p:nvSpPr>
        <p:spPr>
          <a:xfrm>
            <a:off x="281822" y="1309359"/>
            <a:ext cx="5288990" cy="50328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pitchFamily="2" charset="0"/>
              </a:rPr>
              <a:t>Continental</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pitchFamily="2" charset="0"/>
              </a:rPr>
              <a:t>Northernly latitude</a:t>
            </a:r>
          </a:p>
          <a:p>
            <a:pPr marL="1143000" lvl="1" indent="-457200">
              <a:lnSpc>
                <a:spcPct val="100000"/>
              </a:lnSpc>
            </a:pPr>
            <a:r>
              <a:rPr lang="en-US" dirty="0">
                <a:solidFill>
                  <a:srgbClr val="44546A"/>
                </a:solidFill>
                <a:latin typeface="Proxima Nova Light" panose="02000506030000020004" pitchFamily="2" charset="0"/>
              </a:rPr>
              <a:t>Short season</a:t>
            </a:r>
          </a:p>
          <a:p>
            <a:pPr marL="1143000" lvl="1" indent="-457200">
              <a:lnSpc>
                <a:spcPct val="100000"/>
              </a:lnSpc>
            </a:pPr>
            <a:r>
              <a:rPr lang="en-US" dirty="0">
                <a:solidFill>
                  <a:srgbClr val="44546A"/>
                </a:solidFill>
                <a:latin typeface="Proxima Nova Light" panose="02000506030000020004" pitchFamily="2" charset="0"/>
              </a:rPr>
              <a:t>1 hour more sun per day than Napa</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pitchFamily="2" charset="0"/>
              </a:rPr>
              <a:t>Vineyards east of Cascades</a:t>
            </a:r>
          </a:p>
          <a:p>
            <a:pPr marL="1143000" lvl="1" indent="-457200">
              <a:lnSpc>
                <a:spcPct val="100000"/>
              </a:lnSpc>
            </a:pPr>
            <a:r>
              <a:rPr lang="en-US" dirty="0">
                <a:solidFill>
                  <a:srgbClr val="44546A"/>
                </a:solidFill>
                <a:latin typeface="Proxima Nova Light" panose="02000506030000020004" pitchFamily="2" charset="0"/>
              </a:rPr>
              <a:t>Dry, continental climate</a:t>
            </a:r>
          </a:p>
          <a:p>
            <a:pPr marL="1143000" lvl="1" indent="-457200">
              <a:lnSpc>
                <a:spcPct val="100000"/>
              </a:lnSpc>
            </a:pPr>
            <a:r>
              <a:rPr lang="en-US" dirty="0">
                <a:solidFill>
                  <a:srgbClr val="44546A"/>
                </a:solidFill>
                <a:latin typeface="Proxima Nova Light" panose="02000506030000020004" pitchFamily="2" charset="0"/>
              </a:rPr>
              <a:t>Diurnal swings</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pitchFamily="2" charset="0"/>
              </a:rPr>
              <a:t>Winter freeze</a:t>
            </a:r>
          </a:p>
        </p:txBody>
      </p:sp>
      <p:sp>
        <p:nvSpPr>
          <p:cNvPr id="4" name="TextBox 3">
            <a:extLst>
              <a:ext uri="{FF2B5EF4-FFF2-40B4-BE49-F238E27FC236}">
                <a16:creationId xmlns:a16="http://schemas.microsoft.com/office/drawing/2014/main" id="{BADBAC03-D840-E04D-9343-8E4E784C0CF1}"/>
              </a:ext>
            </a:extLst>
          </p:cNvPr>
          <p:cNvSpPr txBox="1"/>
          <p:nvPr/>
        </p:nvSpPr>
        <p:spPr>
          <a:xfrm>
            <a:off x="286787" y="404481"/>
            <a:ext cx="2901068" cy="677108"/>
          </a:xfrm>
          <a:prstGeom prst="rect">
            <a:avLst/>
          </a:prstGeom>
          <a:noFill/>
        </p:spPr>
        <p:txBody>
          <a:bodyPr wrap="square" rtlCol="0" anchor="t">
            <a:spAutoFit/>
          </a:bodyPr>
          <a:lstStyle/>
          <a:p>
            <a:r>
              <a:rPr lang="en-US" sz="3800" i="0" spc="300" dirty="0">
                <a:solidFill>
                  <a:srgbClr val="44546A"/>
                </a:solidFill>
                <a:latin typeface="Proxima Nova Light" panose="02000506030000020004" pitchFamily="2" charset="0"/>
              </a:rPr>
              <a:t>CLIMATE</a:t>
            </a:r>
          </a:p>
        </p:txBody>
      </p:sp>
      <p:cxnSp>
        <p:nvCxnSpPr>
          <p:cNvPr id="5" name="Straight Connector 4">
            <a:extLst>
              <a:ext uri="{FF2B5EF4-FFF2-40B4-BE49-F238E27FC236}">
                <a16:creationId xmlns:a16="http://schemas.microsoft.com/office/drawing/2014/main" id="{47CC349C-920C-1040-9C5C-FF9A5709D08D}"/>
              </a:ext>
            </a:extLst>
          </p:cNvPr>
          <p:cNvCxnSpPr/>
          <p:nvPr/>
        </p:nvCxnSpPr>
        <p:spPr>
          <a:xfrm>
            <a:off x="2839037" y="482895"/>
            <a:ext cx="0" cy="5386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F46DF017-1519-8E4A-AA6B-A3894ED18B22}"/>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8" name="Picture 7">
            <a:extLst>
              <a:ext uri="{FF2B5EF4-FFF2-40B4-BE49-F238E27FC236}">
                <a16:creationId xmlns:a16="http://schemas.microsoft.com/office/drawing/2014/main" id="{D8454793-7B7B-40C3-BCF5-2292885BBF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66062" y="1310907"/>
            <a:ext cx="6327076" cy="4359104"/>
          </a:xfrm>
          <a:prstGeom prst="rect">
            <a:avLst/>
          </a:prstGeom>
          <a:ln w="38100">
            <a:solidFill>
              <a:schemeClr val="accent5">
                <a:lumMod val="75000"/>
              </a:schemeClr>
            </a:solidFill>
          </a:ln>
        </p:spPr>
      </p:pic>
      <p:pic>
        <p:nvPicPr>
          <p:cNvPr id="9" name="Picture 8">
            <a:extLst>
              <a:ext uri="{FF2B5EF4-FFF2-40B4-BE49-F238E27FC236}">
                <a16:creationId xmlns:a16="http://schemas.microsoft.com/office/drawing/2014/main" id="{28435000-C721-4594-80B8-D5AC9152406D}"/>
              </a:ext>
            </a:extLst>
          </p:cNvPr>
          <p:cNvPicPr>
            <a:picLocks noChangeAspect="1"/>
          </p:cNvPicPr>
          <p:nvPr/>
        </p:nvPicPr>
        <p:blipFill>
          <a:blip r:embed="rId4"/>
          <a:stretch>
            <a:fillRect/>
          </a:stretch>
        </p:blipFill>
        <p:spPr>
          <a:xfrm>
            <a:off x="11444141" y="-37709"/>
            <a:ext cx="763571" cy="621511"/>
          </a:xfrm>
          <a:prstGeom prst="rect">
            <a:avLst/>
          </a:prstGeom>
        </p:spPr>
      </p:pic>
      <p:sp>
        <p:nvSpPr>
          <p:cNvPr id="10" name="TextBox 9">
            <a:extLst>
              <a:ext uri="{FF2B5EF4-FFF2-40B4-BE49-F238E27FC236}">
                <a16:creationId xmlns:a16="http://schemas.microsoft.com/office/drawing/2014/main" id="{DE0753F7-B28C-44DC-8730-C0148F83DCAF}"/>
              </a:ext>
            </a:extLst>
          </p:cNvPr>
          <p:cNvSpPr txBox="1"/>
          <p:nvPr/>
        </p:nvSpPr>
        <p:spPr>
          <a:xfrm>
            <a:off x="7894007" y="6284626"/>
            <a:ext cx="4983480" cy="276999"/>
          </a:xfrm>
          <a:prstGeom prst="rect">
            <a:avLst/>
          </a:prstGeom>
          <a:noFill/>
        </p:spPr>
        <p:txBody>
          <a:bodyPr wrap="square" rtlCol="0">
            <a:spAutoFit/>
          </a:bodyPr>
          <a:lstStyle/>
          <a:p>
            <a:pPr algn="ctr"/>
            <a:r>
              <a:rPr lang="en-US" sz="1200" dirty="0">
                <a:solidFill>
                  <a:schemeClr val="bg1">
                    <a:lumMod val="50000"/>
                  </a:schemeClr>
                </a:solidFill>
              </a:rPr>
              <a:t>Map and data sourced from washingtonwine.org</a:t>
            </a:r>
          </a:p>
        </p:txBody>
      </p:sp>
    </p:spTree>
    <p:extLst>
      <p:ext uri="{BB962C8B-B14F-4D97-AF65-F5344CB8AC3E}">
        <p14:creationId xmlns:p14="http://schemas.microsoft.com/office/powerpoint/2010/main" val="8169317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000EF4A-CAE2-4092-BEF5-3AA9A9EE25A3}"/>
              </a:ext>
            </a:extLst>
          </p:cNvPr>
          <p:cNvSpPr txBox="1"/>
          <p:nvPr/>
        </p:nvSpPr>
        <p:spPr>
          <a:xfrm>
            <a:off x="809422" y="-186807"/>
            <a:ext cx="6586491" cy="167660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800" b="0" i="0" spc="300" dirty="0">
                <a:solidFill>
                  <a:srgbClr val="44546A"/>
                </a:solidFill>
                <a:latin typeface="Proxima Nova Light" panose="02000506030000020004"/>
                <a:ea typeface="+mj-ea"/>
                <a:cs typeface="+mj-cs"/>
              </a:rPr>
              <a:t>SOIL</a:t>
            </a:r>
          </a:p>
        </p:txBody>
      </p:sp>
      <p:sp>
        <p:nvSpPr>
          <p:cNvPr id="9" name="Content Placeholder 3">
            <a:extLst>
              <a:ext uri="{FF2B5EF4-FFF2-40B4-BE49-F238E27FC236}">
                <a16:creationId xmlns:a16="http://schemas.microsoft.com/office/drawing/2014/main" id="{9033D628-C4E0-47DB-9A8C-7ABE15528070}"/>
              </a:ext>
            </a:extLst>
          </p:cNvPr>
          <p:cNvSpPr txBox="1">
            <a:spLocks/>
          </p:cNvSpPr>
          <p:nvPr/>
        </p:nvSpPr>
        <p:spPr>
          <a:xfrm>
            <a:off x="512479" y="1391424"/>
            <a:ext cx="6275859" cy="3785419"/>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228600">
              <a:lnSpc>
                <a:spcPct val="110000"/>
              </a:lnSpc>
              <a:buFont typeface="Arial" panose="020B0604020202020204" pitchFamily="34" charset="0"/>
              <a:buChar char="•"/>
            </a:pPr>
            <a:r>
              <a:rPr lang="en-US" dirty="0">
                <a:solidFill>
                  <a:srgbClr val="44546A"/>
                </a:solidFill>
                <a:latin typeface="Proxima Nova Light" panose="02000506030000020004"/>
              </a:rPr>
              <a:t>Missoula Floods</a:t>
            </a:r>
          </a:p>
          <a:p>
            <a:pPr marL="1143000" lvl="1">
              <a:lnSpc>
                <a:spcPct val="110000"/>
              </a:lnSpc>
            </a:pPr>
            <a:r>
              <a:rPr lang="en-US" sz="2800" dirty="0">
                <a:solidFill>
                  <a:srgbClr val="44546A"/>
                </a:solidFill>
                <a:latin typeface="Proxima Nova Light" panose="02000506030000020004"/>
              </a:rPr>
              <a:t>Massive reoccurring floods at the end of the ice age</a:t>
            </a:r>
          </a:p>
          <a:p>
            <a:pPr marL="1143000" lvl="1">
              <a:lnSpc>
                <a:spcPct val="110000"/>
              </a:lnSpc>
            </a:pPr>
            <a:r>
              <a:rPr lang="en-US" sz="2800" dirty="0">
                <a:solidFill>
                  <a:srgbClr val="44546A"/>
                </a:solidFill>
                <a:latin typeface="Proxima Nova Light" panose="02000506030000020004"/>
              </a:rPr>
              <a:t>Bedrock is basalt overlaid by sediments</a:t>
            </a:r>
          </a:p>
          <a:p>
            <a:pPr marL="457200" indent="-228600">
              <a:lnSpc>
                <a:spcPct val="110000"/>
              </a:lnSpc>
              <a:buFont typeface="Arial" panose="020B0604020202020204" pitchFamily="34" charset="0"/>
              <a:buChar char="•"/>
            </a:pPr>
            <a:r>
              <a:rPr lang="en-US" dirty="0">
                <a:solidFill>
                  <a:srgbClr val="44546A"/>
                </a:solidFill>
                <a:latin typeface="Proxima Nova Light" panose="02000506030000020004"/>
              </a:rPr>
              <a:t>Eastern Washington</a:t>
            </a:r>
          </a:p>
          <a:p>
            <a:pPr marL="1143000" lvl="1">
              <a:lnSpc>
                <a:spcPct val="110000"/>
              </a:lnSpc>
            </a:pPr>
            <a:r>
              <a:rPr lang="en-US" sz="2800" dirty="0">
                <a:solidFill>
                  <a:srgbClr val="44546A"/>
                </a:solidFill>
                <a:latin typeface="Proxima Nova Light" panose="02000506030000020004"/>
              </a:rPr>
              <a:t>Poor nitrogen content</a:t>
            </a:r>
          </a:p>
          <a:p>
            <a:pPr marL="1143000" lvl="1">
              <a:lnSpc>
                <a:spcPct val="110000"/>
              </a:lnSpc>
            </a:pPr>
            <a:r>
              <a:rPr lang="en-US" sz="2800" dirty="0">
                <a:solidFill>
                  <a:srgbClr val="44546A"/>
                </a:solidFill>
                <a:latin typeface="Proxima Nova Light" panose="02000506030000020004"/>
              </a:rPr>
              <a:t>Excellent drainage</a:t>
            </a:r>
          </a:p>
        </p:txBody>
      </p:sp>
      <p:pic>
        <p:nvPicPr>
          <p:cNvPr id="4" name="Picture 3" descr="A pile of fruit on a rock&#10;&#10;Description automatically generated">
            <a:extLst>
              <a:ext uri="{FF2B5EF4-FFF2-40B4-BE49-F238E27FC236}">
                <a16:creationId xmlns:a16="http://schemas.microsoft.com/office/drawing/2014/main" id="{A7E90F9E-6DA6-424A-AA39-45163EA362F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6408" y="10"/>
            <a:ext cx="4635591" cy="6857990"/>
          </a:xfrm>
          <a:prstGeom prst="rect">
            <a:avLst/>
          </a:prstGeom>
          <a:effectLst/>
        </p:spPr>
      </p:pic>
      <p:sp>
        <p:nvSpPr>
          <p:cNvPr id="6" name="Footer Placeholder 11">
            <a:extLst>
              <a:ext uri="{FF2B5EF4-FFF2-40B4-BE49-F238E27FC236}">
                <a16:creationId xmlns:a16="http://schemas.microsoft.com/office/drawing/2014/main" id="{F46DF017-1519-8E4A-AA6B-A3894ED18B22}"/>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dirty="0">
                <a:solidFill>
                  <a:schemeClr val="bg2">
                    <a:lumMod val="50000"/>
                  </a:schemeClr>
                </a:solidFill>
              </a:rPr>
              <a:t>© 2020 Napa Valley Vintners and Napa Valley Wine Academy</a:t>
            </a:r>
            <a:endParaRPr lang="en-US">
              <a:solidFill>
                <a:schemeClr val="bg2">
                  <a:lumMod val="50000"/>
                </a:schemeClr>
              </a:solidFill>
            </a:endParaRPr>
          </a:p>
        </p:txBody>
      </p:sp>
      <p:sp>
        <p:nvSpPr>
          <p:cNvPr id="8" name="Text Placeholder 2">
            <a:extLst>
              <a:ext uri="{FF2B5EF4-FFF2-40B4-BE49-F238E27FC236}">
                <a16:creationId xmlns:a16="http://schemas.microsoft.com/office/drawing/2014/main" id="{24BECD09-02C2-4239-9EAA-D49C6B8EE3D4}"/>
              </a:ext>
            </a:extLst>
          </p:cNvPr>
          <p:cNvSpPr txBox="1">
            <a:spLocks/>
          </p:cNvSpPr>
          <p:nvPr/>
        </p:nvSpPr>
        <p:spPr>
          <a:xfrm>
            <a:off x="2371497" y="460990"/>
            <a:ext cx="3724501"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5">
                    <a:lumMod val="75000"/>
                  </a:schemeClr>
                </a:solidFill>
                <a:latin typeface="Proxima Nova Light" panose="02000506030000020004"/>
              </a:rPr>
              <a:t>Washington State</a:t>
            </a:r>
          </a:p>
        </p:txBody>
      </p:sp>
      <p:cxnSp>
        <p:nvCxnSpPr>
          <p:cNvPr id="11" name="Straight Connector 10">
            <a:extLst>
              <a:ext uri="{FF2B5EF4-FFF2-40B4-BE49-F238E27FC236}">
                <a16:creationId xmlns:a16="http://schemas.microsoft.com/office/drawing/2014/main" id="{197A561D-E0E0-439C-979C-92CA0F943881}"/>
              </a:ext>
            </a:extLst>
          </p:cNvPr>
          <p:cNvCxnSpPr/>
          <p:nvPr/>
        </p:nvCxnSpPr>
        <p:spPr>
          <a:xfrm>
            <a:off x="2251536" y="325644"/>
            <a:ext cx="0" cy="5486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56FDBB-4253-40C8-B9EE-783E7D291B9E}"/>
              </a:ext>
            </a:extLst>
          </p:cNvPr>
          <p:cNvCxnSpPr>
            <a:cxnSpLocks/>
          </p:cNvCxnSpPr>
          <p:nvPr/>
        </p:nvCxnSpPr>
        <p:spPr>
          <a:xfrm flipH="1">
            <a:off x="7541246" y="-20"/>
            <a:ext cx="12058" cy="6857704"/>
          </a:xfrm>
          <a:prstGeom prst="line">
            <a:avLst/>
          </a:prstGeom>
          <a:ln w="381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224CBA38-C0A3-471D-81C6-63694D4F3227}"/>
              </a:ext>
            </a:extLst>
          </p:cNvPr>
          <p:cNvPicPr>
            <a:picLocks noChangeAspect="1"/>
          </p:cNvPicPr>
          <p:nvPr/>
        </p:nvPicPr>
        <p:blipFill>
          <a:blip r:embed="rId4"/>
          <a:stretch>
            <a:fillRect/>
          </a:stretch>
        </p:blipFill>
        <p:spPr>
          <a:xfrm>
            <a:off x="11444141" y="-37709"/>
            <a:ext cx="763571" cy="621511"/>
          </a:xfrm>
          <a:prstGeom prst="rect">
            <a:avLst/>
          </a:prstGeom>
        </p:spPr>
      </p:pic>
    </p:spTree>
    <p:extLst>
      <p:ext uri="{BB962C8B-B14F-4D97-AF65-F5344CB8AC3E}">
        <p14:creationId xmlns:p14="http://schemas.microsoft.com/office/powerpoint/2010/main" val="26333173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field of grass&#10;&#10;Description automatically generated">
            <a:extLst>
              <a:ext uri="{FF2B5EF4-FFF2-40B4-BE49-F238E27FC236}">
                <a16:creationId xmlns:a16="http://schemas.microsoft.com/office/drawing/2014/main" id="{F6976A45-3722-412D-8581-865ABED729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10" y="-1"/>
            <a:ext cx="4896094" cy="6858001"/>
          </a:xfrm>
          <a:prstGeom prst="rect">
            <a:avLst/>
          </a:prstGeom>
        </p:spPr>
      </p:pic>
      <p:sp>
        <p:nvSpPr>
          <p:cNvPr id="2" name="Content Placeholder 3">
            <a:extLst>
              <a:ext uri="{FF2B5EF4-FFF2-40B4-BE49-F238E27FC236}">
                <a16:creationId xmlns:a16="http://schemas.microsoft.com/office/drawing/2014/main" id="{9D6E2E50-BD5B-FE43-B20B-498B958A6226}"/>
              </a:ext>
            </a:extLst>
          </p:cNvPr>
          <p:cNvSpPr txBox="1">
            <a:spLocks/>
          </p:cNvSpPr>
          <p:nvPr/>
        </p:nvSpPr>
        <p:spPr>
          <a:xfrm>
            <a:off x="5362055" y="1546034"/>
            <a:ext cx="6301624" cy="526351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en-US" dirty="0">
                <a:solidFill>
                  <a:srgbClr val="44546A"/>
                </a:solidFill>
                <a:latin typeface="Proxima Nova Light" panose="02000506030000020004" pitchFamily="2" charset="0"/>
              </a:rPr>
              <a:t>Planted on own rootstock</a:t>
            </a:r>
          </a:p>
          <a:p>
            <a:pPr marL="342900" indent="-342900">
              <a:lnSpc>
                <a:spcPct val="100000"/>
              </a:lnSpc>
              <a:buFont typeface="Arial" panose="020B0604020202020204" pitchFamily="34" charset="0"/>
              <a:buChar char="•"/>
            </a:pPr>
            <a:r>
              <a:rPr lang="en-US" dirty="0">
                <a:solidFill>
                  <a:srgbClr val="44546A"/>
                </a:solidFill>
                <a:latin typeface="Proxima Nova Light" panose="02000506030000020004" pitchFamily="2" charset="0"/>
              </a:rPr>
              <a:t>Dry conditions and winter freeze </a:t>
            </a:r>
          </a:p>
          <a:p>
            <a:pPr marL="342900" indent="-342900">
              <a:lnSpc>
                <a:spcPct val="100000"/>
              </a:lnSpc>
              <a:buFont typeface="Arial" panose="020B0604020202020204" pitchFamily="34" charset="0"/>
              <a:buChar char="•"/>
            </a:pPr>
            <a:r>
              <a:rPr lang="en-US" dirty="0">
                <a:solidFill>
                  <a:srgbClr val="44546A"/>
                </a:solidFill>
                <a:latin typeface="Proxima Nova Light" panose="02000506030000020004" pitchFamily="2" charset="0"/>
              </a:rPr>
              <a:t>Lack of nutrients require fertilizing</a:t>
            </a:r>
          </a:p>
          <a:p>
            <a:pPr marL="342900" indent="-342900">
              <a:lnSpc>
                <a:spcPct val="100000"/>
              </a:lnSpc>
              <a:buFont typeface="Arial" panose="020B0604020202020204" pitchFamily="34" charset="0"/>
              <a:buChar char="•"/>
            </a:pPr>
            <a:r>
              <a:rPr lang="en-US" dirty="0">
                <a:solidFill>
                  <a:srgbClr val="44546A"/>
                </a:solidFill>
                <a:latin typeface="Proxima Nova Light" panose="02000506030000020004" pitchFamily="2" charset="0"/>
              </a:rPr>
              <a:t>Low rainfall requires irrigation</a:t>
            </a:r>
          </a:p>
          <a:p>
            <a:pPr marL="342900" indent="-342900">
              <a:lnSpc>
                <a:spcPct val="100000"/>
              </a:lnSpc>
              <a:buFont typeface="Arial" panose="020B0604020202020204" pitchFamily="34" charset="0"/>
              <a:buChar char="•"/>
            </a:pPr>
            <a:r>
              <a:rPr lang="en-US" dirty="0">
                <a:solidFill>
                  <a:srgbClr val="44546A"/>
                </a:solidFill>
                <a:latin typeface="Proxima Nova Light" panose="02000506030000020004" pitchFamily="2" charset="0"/>
              </a:rPr>
              <a:t>Cabernet Sauvignon requires long hang time to reduce green flavors</a:t>
            </a:r>
          </a:p>
          <a:p>
            <a:pPr marL="342900" indent="-342900">
              <a:lnSpc>
                <a:spcPct val="100000"/>
              </a:lnSpc>
              <a:buFont typeface="Arial" panose="020B0604020202020204" pitchFamily="34" charset="0"/>
              <a:buChar char="•"/>
            </a:pPr>
            <a:r>
              <a:rPr lang="en-US" dirty="0">
                <a:solidFill>
                  <a:srgbClr val="44546A"/>
                </a:solidFill>
                <a:latin typeface="Proxima Nova Light" panose="02000506030000020004" pitchFamily="2" charset="0"/>
              </a:rPr>
              <a:t>Harvest before winter freeze</a:t>
            </a:r>
          </a:p>
        </p:txBody>
      </p:sp>
      <p:sp>
        <p:nvSpPr>
          <p:cNvPr id="3" name="Text Placeholder 2">
            <a:extLst>
              <a:ext uri="{FF2B5EF4-FFF2-40B4-BE49-F238E27FC236}">
                <a16:creationId xmlns:a16="http://schemas.microsoft.com/office/drawing/2014/main" id="{8BE769F2-450A-7B41-A87C-37868262B990}"/>
              </a:ext>
            </a:extLst>
          </p:cNvPr>
          <p:cNvSpPr txBox="1">
            <a:spLocks/>
          </p:cNvSpPr>
          <p:nvPr/>
        </p:nvSpPr>
        <p:spPr>
          <a:xfrm>
            <a:off x="9594826" y="460039"/>
            <a:ext cx="2429429"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5">
                    <a:lumMod val="75000"/>
                  </a:schemeClr>
                </a:solidFill>
              </a:rPr>
              <a:t>Washington State</a:t>
            </a:r>
          </a:p>
        </p:txBody>
      </p:sp>
      <p:sp>
        <p:nvSpPr>
          <p:cNvPr id="5" name="TextBox 4">
            <a:extLst>
              <a:ext uri="{FF2B5EF4-FFF2-40B4-BE49-F238E27FC236}">
                <a16:creationId xmlns:a16="http://schemas.microsoft.com/office/drawing/2014/main" id="{3E3F5442-337E-424F-A478-9D0CB3614733}"/>
              </a:ext>
            </a:extLst>
          </p:cNvPr>
          <p:cNvSpPr txBox="1"/>
          <p:nvPr/>
        </p:nvSpPr>
        <p:spPr>
          <a:xfrm>
            <a:off x="5077575" y="386255"/>
            <a:ext cx="4343388" cy="646331"/>
          </a:xfrm>
          <a:prstGeom prst="rect">
            <a:avLst/>
          </a:prstGeom>
          <a:noFill/>
        </p:spPr>
        <p:txBody>
          <a:bodyPr wrap="square" rtlCol="0" anchor="t">
            <a:spAutoFit/>
          </a:bodyPr>
          <a:lstStyle/>
          <a:p>
            <a:r>
              <a:rPr lang="en-US" sz="3600" b="0" i="0" spc="300" dirty="0">
                <a:solidFill>
                  <a:schemeClr val="tx2">
                    <a:lumMod val="75000"/>
                  </a:schemeClr>
                </a:solidFill>
                <a:latin typeface="Proxima Nova Light" panose="02000506030000020004" pitchFamily="2" charset="0"/>
              </a:rPr>
              <a:t>GRAPEGROWING</a:t>
            </a:r>
          </a:p>
        </p:txBody>
      </p:sp>
      <p:cxnSp>
        <p:nvCxnSpPr>
          <p:cNvPr id="6" name="Straight Connector 5">
            <a:extLst>
              <a:ext uri="{FF2B5EF4-FFF2-40B4-BE49-F238E27FC236}">
                <a16:creationId xmlns:a16="http://schemas.microsoft.com/office/drawing/2014/main" id="{C49408F7-55F1-234C-B810-786754AF19E5}"/>
              </a:ext>
            </a:extLst>
          </p:cNvPr>
          <p:cNvCxnSpPr/>
          <p:nvPr/>
        </p:nvCxnSpPr>
        <p:spPr>
          <a:xfrm>
            <a:off x="9459152" y="466651"/>
            <a:ext cx="0" cy="54864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B32331F-BA42-584A-BA0D-529E735EF1A9}"/>
              </a:ext>
            </a:extLst>
          </p:cNvPr>
          <p:cNvCxnSpPr/>
          <p:nvPr/>
        </p:nvCxnSpPr>
        <p:spPr>
          <a:xfrm>
            <a:off x="4831523" y="0"/>
            <a:ext cx="0" cy="68580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11">
            <a:extLst>
              <a:ext uri="{FF2B5EF4-FFF2-40B4-BE49-F238E27FC236}">
                <a16:creationId xmlns:a16="http://schemas.microsoft.com/office/drawing/2014/main" id="{452F2528-F6F1-3645-987F-57C319E74276}"/>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10" name="Picture 9">
            <a:extLst>
              <a:ext uri="{FF2B5EF4-FFF2-40B4-BE49-F238E27FC236}">
                <a16:creationId xmlns:a16="http://schemas.microsoft.com/office/drawing/2014/main" id="{5E99E6D8-0A56-419B-ACD9-AC56AE61D568}"/>
              </a:ext>
            </a:extLst>
          </p:cNvPr>
          <p:cNvPicPr>
            <a:picLocks noChangeAspect="1"/>
          </p:cNvPicPr>
          <p:nvPr/>
        </p:nvPicPr>
        <p:blipFill>
          <a:blip r:embed="rId4"/>
          <a:stretch>
            <a:fillRect/>
          </a:stretch>
        </p:blipFill>
        <p:spPr>
          <a:xfrm>
            <a:off x="11444141" y="-37709"/>
            <a:ext cx="763571" cy="621511"/>
          </a:xfrm>
          <a:prstGeom prst="rect">
            <a:avLst/>
          </a:prstGeom>
        </p:spPr>
      </p:pic>
    </p:spTree>
    <p:extLst>
      <p:ext uri="{BB962C8B-B14F-4D97-AF65-F5344CB8AC3E}">
        <p14:creationId xmlns:p14="http://schemas.microsoft.com/office/powerpoint/2010/main" val="42648194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89B92A-2864-4024-98B7-4A993A806872}"/>
              </a:ext>
            </a:extLst>
          </p:cNvPr>
          <p:cNvSpPr>
            <a:spLocks noGrp="1"/>
          </p:cNvSpPr>
          <p:nvPr>
            <p:ph type="title"/>
          </p:nvPr>
        </p:nvSpPr>
        <p:spPr>
          <a:xfrm>
            <a:off x="-680715" y="599964"/>
            <a:ext cx="8199114" cy="1291643"/>
          </a:xfrm>
        </p:spPr>
        <p:txBody>
          <a:bodyPr>
            <a:normAutofit/>
          </a:bodyPr>
          <a:lstStyle/>
          <a:p>
            <a:pPr algn="r"/>
            <a:r>
              <a:rPr lang="en-US" sz="3200" spc="300" dirty="0">
                <a:solidFill>
                  <a:srgbClr val="44546A"/>
                </a:solidFill>
                <a:latin typeface="Proxima Nova Semibold"/>
              </a:rPr>
              <a:t>PRODUCTION RULES/LABEL LAWS</a:t>
            </a:r>
          </a:p>
        </p:txBody>
      </p:sp>
      <p:sp>
        <p:nvSpPr>
          <p:cNvPr id="8" name="Content Placeholder 7">
            <a:extLst>
              <a:ext uri="{FF2B5EF4-FFF2-40B4-BE49-F238E27FC236}">
                <a16:creationId xmlns:a16="http://schemas.microsoft.com/office/drawing/2014/main" id="{BF609765-AF48-4BC9-9813-248475F91E6A}"/>
              </a:ext>
            </a:extLst>
          </p:cNvPr>
          <p:cNvSpPr>
            <a:spLocks noGrp="1"/>
          </p:cNvSpPr>
          <p:nvPr>
            <p:ph idx="1"/>
          </p:nvPr>
        </p:nvSpPr>
        <p:spPr>
          <a:xfrm>
            <a:off x="4819654" y="1474629"/>
            <a:ext cx="7067535" cy="4930246"/>
          </a:xfrm>
        </p:spPr>
        <p:txBody>
          <a:bodyPr anchor="ctr">
            <a:normAutofit/>
          </a:bodyPr>
          <a:lstStyle/>
          <a:p>
            <a:pPr marL="0" indent="0">
              <a:lnSpc>
                <a:spcPct val="100000"/>
              </a:lnSpc>
              <a:buNone/>
            </a:pPr>
            <a:r>
              <a:rPr lang="en-US" dirty="0">
                <a:solidFill>
                  <a:srgbClr val="44546A"/>
                </a:solidFill>
              </a:rPr>
              <a:t>Label Rules</a:t>
            </a:r>
          </a:p>
          <a:p>
            <a:pPr marL="274320" indent="-274320">
              <a:lnSpc>
                <a:spcPct val="100000"/>
              </a:lnSpc>
            </a:pPr>
            <a:r>
              <a:rPr lang="en-US" dirty="0">
                <a:solidFill>
                  <a:srgbClr val="44546A"/>
                </a:solidFill>
              </a:rPr>
              <a:t>Washington = 95% grown in Washington</a:t>
            </a:r>
          </a:p>
          <a:p>
            <a:pPr marL="274320" indent="-274320">
              <a:lnSpc>
                <a:spcPct val="100000"/>
              </a:lnSpc>
            </a:pPr>
            <a:r>
              <a:rPr lang="en-US" dirty="0">
                <a:solidFill>
                  <a:srgbClr val="44546A"/>
                </a:solidFill>
              </a:rPr>
              <a:t>Washington &amp; AVA wholly within Washington = 95% grown in Washington</a:t>
            </a:r>
          </a:p>
          <a:p>
            <a:pPr marL="274320" indent="-274320">
              <a:lnSpc>
                <a:spcPct val="100000"/>
              </a:lnSpc>
            </a:pPr>
            <a:r>
              <a:rPr lang="en-US" dirty="0">
                <a:solidFill>
                  <a:srgbClr val="44546A"/>
                </a:solidFill>
              </a:rPr>
              <a:t>Washington &amp; adjoining AVA = 95% grown in the AVA or in Washington</a:t>
            </a:r>
          </a:p>
          <a:p>
            <a:pPr marL="0" indent="0">
              <a:lnSpc>
                <a:spcPct val="100000"/>
              </a:lnSpc>
              <a:buNone/>
            </a:pPr>
            <a:endParaRPr lang="en-US" dirty="0">
              <a:solidFill>
                <a:srgbClr val="44546A"/>
              </a:solidFill>
              <a:latin typeface="Proxima Nova Light"/>
            </a:endParaRPr>
          </a:p>
        </p:txBody>
      </p:sp>
      <p:pic>
        <p:nvPicPr>
          <p:cNvPr id="6" name="Picture 5">
            <a:extLst>
              <a:ext uri="{FF2B5EF4-FFF2-40B4-BE49-F238E27FC236}">
                <a16:creationId xmlns:a16="http://schemas.microsoft.com/office/drawing/2014/main" id="{18F30711-A709-419C-BE2C-F51E0E964FB5}"/>
              </a:ext>
            </a:extLst>
          </p:cNvPr>
          <p:cNvPicPr>
            <a:picLocks noChangeAspect="1"/>
          </p:cNvPicPr>
          <p:nvPr/>
        </p:nvPicPr>
        <p:blipFill>
          <a:blip r:embed="rId3"/>
          <a:stretch>
            <a:fillRect/>
          </a:stretch>
        </p:blipFill>
        <p:spPr>
          <a:xfrm>
            <a:off x="11444141" y="-37709"/>
            <a:ext cx="763571" cy="621511"/>
          </a:xfrm>
          <a:prstGeom prst="rect">
            <a:avLst/>
          </a:prstGeom>
        </p:spPr>
      </p:pic>
      <p:sp>
        <p:nvSpPr>
          <p:cNvPr id="7" name="Text Placeholder 2">
            <a:extLst>
              <a:ext uri="{FF2B5EF4-FFF2-40B4-BE49-F238E27FC236}">
                <a16:creationId xmlns:a16="http://schemas.microsoft.com/office/drawing/2014/main" id="{4941EAE0-301B-4C13-8338-B81C24D07916}"/>
              </a:ext>
            </a:extLst>
          </p:cNvPr>
          <p:cNvSpPr txBox="1">
            <a:spLocks/>
          </p:cNvSpPr>
          <p:nvPr/>
        </p:nvSpPr>
        <p:spPr>
          <a:xfrm>
            <a:off x="8000273" y="684471"/>
            <a:ext cx="3130729"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5">
                    <a:lumMod val="75000"/>
                  </a:schemeClr>
                </a:solidFill>
              </a:rPr>
              <a:t>Washington State</a:t>
            </a:r>
          </a:p>
        </p:txBody>
      </p:sp>
      <p:cxnSp>
        <p:nvCxnSpPr>
          <p:cNvPr id="11" name="Straight Connector 10">
            <a:extLst>
              <a:ext uri="{FF2B5EF4-FFF2-40B4-BE49-F238E27FC236}">
                <a16:creationId xmlns:a16="http://schemas.microsoft.com/office/drawing/2014/main" id="{7C510269-2E28-481E-A6A8-661BA60E9319}"/>
              </a:ext>
            </a:extLst>
          </p:cNvPr>
          <p:cNvCxnSpPr/>
          <p:nvPr/>
        </p:nvCxnSpPr>
        <p:spPr>
          <a:xfrm>
            <a:off x="7626176" y="583802"/>
            <a:ext cx="0" cy="5486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8194" name="Picture 2">
            <a:extLst>
              <a:ext uri="{FF2B5EF4-FFF2-40B4-BE49-F238E27FC236}">
                <a16:creationId xmlns:a16="http://schemas.microsoft.com/office/drawing/2014/main" id="{0D3AB5F8-02F3-45EA-9733-AD9FA45C55A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8207" y="1574800"/>
            <a:ext cx="3823349" cy="449072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00FAE7A-D8FE-4739-AB4B-4D8E82CE0D9E}"/>
              </a:ext>
            </a:extLst>
          </p:cNvPr>
          <p:cNvSpPr/>
          <p:nvPr/>
        </p:nvSpPr>
        <p:spPr>
          <a:xfrm>
            <a:off x="1264862" y="3497946"/>
            <a:ext cx="2484178" cy="728613"/>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1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8D2362B-D629-48CD-B86F-02B21EF038F3}"/>
              </a:ext>
            </a:extLst>
          </p:cNvPr>
          <p:cNvSpPr txBox="1">
            <a:spLocks/>
          </p:cNvSpPr>
          <p:nvPr/>
        </p:nvSpPr>
        <p:spPr>
          <a:xfrm>
            <a:off x="-44209" y="3122987"/>
            <a:ext cx="12236209" cy="117924"/>
          </a:xfrm>
          <a:prstGeom prst="rect">
            <a:avLst/>
          </a:prstGeom>
          <a:solidFill>
            <a:srgbClr val="353F4F"/>
          </a:solidFill>
          <a:ln>
            <a:solidFill>
              <a:schemeClr val="accent3">
                <a:lumMod val="75000"/>
              </a:schemeClr>
            </a:solidFill>
          </a:ln>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spcBef>
                <a:spcPts val="600"/>
              </a:spcBef>
              <a:spcAft>
                <a:spcPts val="600"/>
              </a:spcAft>
              <a:buClr>
                <a:schemeClr val="bg1">
                  <a:lumMod val="50000"/>
                </a:schemeClr>
              </a:buClr>
              <a:buFont typeface="Arial" panose="020B0604020202020204" pitchFamily="34" charset="0"/>
              <a:buChar char="•"/>
            </a:pPr>
            <a:endParaRPr lang="en-GB" sz="2800" dirty="0">
              <a:solidFill>
                <a:schemeClr val="bg2">
                  <a:lumMod val="50000"/>
                </a:schemeClr>
              </a:solidFill>
              <a:latin typeface="+mn-lt"/>
            </a:endParaRPr>
          </a:p>
        </p:txBody>
      </p:sp>
      <p:sp>
        <p:nvSpPr>
          <p:cNvPr id="16" name="Rectangle 15">
            <a:extLst>
              <a:ext uri="{FF2B5EF4-FFF2-40B4-BE49-F238E27FC236}">
                <a16:creationId xmlns:a16="http://schemas.microsoft.com/office/drawing/2014/main" id="{830D06CE-5E40-4378-9A31-695A24E5E822}"/>
              </a:ext>
            </a:extLst>
          </p:cNvPr>
          <p:cNvSpPr/>
          <p:nvPr/>
        </p:nvSpPr>
        <p:spPr>
          <a:xfrm>
            <a:off x="6870308" y="6567318"/>
            <a:ext cx="6548972" cy="2906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2">
                    <a:lumMod val="50000"/>
                  </a:schemeClr>
                </a:solidFill>
                <a:latin typeface="Proxima Nova Light"/>
              </a:rPr>
              <a:t>© 2020 Napa Valley Vintners and Napa Valley Wine Academy</a:t>
            </a:r>
            <a:endParaRPr lang="en-US" sz="1100" dirty="0">
              <a:solidFill>
                <a:schemeClr val="bg2">
                  <a:lumMod val="50000"/>
                </a:schemeClr>
              </a:solidFill>
              <a:latin typeface="Proxima Nova Light"/>
            </a:endParaRPr>
          </a:p>
        </p:txBody>
      </p:sp>
      <p:sp>
        <p:nvSpPr>
          <p:cNvPr id="11" name="Title 1">
            <a:extLst>
              <a:ext uri="{FF2B5EF4-FFF2-40B4-BE49-F238E27FC236}">
                <a16:creationId xmlns:a16="http://schemas.microsoft.com/office/drawing/2014/main" id="{D39370F9-BDDF-4D88-982F-4131711A57C9}"/>
              </a:ext>
            </a:extLst>
          </p:cNvPr>
          <p:cNvSpPr txBox="1">
            <a:spLocks/>
          </p:cNvSpPr>
          <p:nvPr/>
        </p:nvSpPr>
        <p:spPr>
          <a:xfrm>
            <a:off x="3106167" y="381966"/>
            <a:ext cx="8940780" cy="1018572"/>
          </a:xfrm>
          <a:prstGeom prst="rect">
            <a:avLst/>
          </a:prstGeom>
          <a:no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solidFill>
                <a:schemeClr val="accent5">
                  <a:lumMod val="75000"/>
                </a:schemeClr>
              </a:solidFill>
            </a:endParaRPr>
          </a:p>
        </p:txBody>
      </p:sp>
      <p:pic>
        <p:nvPicPr>
          <p:cNvPr id="5" name="Picture 4" descr="A picture containing food, drawing&#10;&#10;Description automatically generated">
            <a:extLst>
              <a:ext uri="{FF2B5EF4-FFF2-40B4-BE49-F238E27FC236}">
                <a16:creationId xmlns:a16="http://schemas.microsoft.com/office/drawing/2014/main" id="{92A88CA1-9AE9-534C-B97C-755725C102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10" y="0"/>
            <a:ext cx="7787674" cy="3122987"/>
          </a:xfrm>
          <a:prstGeom prst="rect">
            <a:avLst/>
          </a:prstGeom>
        </p:spPr>
      </p:pic>
      <p:sp>
        <p:nvSpPr>
          <p:cNvPr id="6" name="Text Placeholder 2">
            <a:extLst>
              <a:ext uri="{FF2B5EF4-FFF2-40B4-BE49-F238E27FC236}">
                <a16:creationId xmlns:a16="http://schemas.microsoft.com/office/drawing/2014/main" id="{8637F85E-3390-4D1E-8714-9775C51A07B6}"/>
              </a:ext>
            </a:extLst>
          </p:cNvPr>
          <p:cNvSpPr txBox="1">
            <a:spLocks/>
          </p:cNvSpPr>
          <p:nvPr/>
        </p:nvSpPr>
        <p:spPr>
          <a:xfrm>
            <a:off x="9748430" y="1136677"/>
            <a:ext cx="2378899" cy="6842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i="0" kern="1200" spc="300">
                <a:solidFill>
                  <a:schemeClr val="tx1"/>
                </a:solidFill>
                <a:latin typeface="Proxima Nova" panose="02000506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spc="300">
                <a:solidFill>
                  <a:schemeClr val="tx1"/>
                </a:solidFill>
                <a:latin typeface="Proxima Nova" panose="0200050603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spc="3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44546A"/>
                </a:solidFill>
              </a:rPr>
              <a:t>Washington State</a:t>
            </a:r>
          </a:p>
        </p:txBody>
      </p:sp>
      <p:sp>
        <p:nvSpPr>
          <p:cNvPr id="7" name="Rectangle 6">
            <a:extLst>
              <a:ext uri="{FF2B5EF4-FFF2-40B4-BE49-F238E27FC236}">
                <a16:creationId xmlns:a16="http://schemas.microsoft.com/office/drawing/2014/main" id="{E6FB39A2-D07C-4B3E-9E6D-0EB312808DC2}"/>
              </a:ext>
            </a:extLst>
          </p:cNvPr>
          <p:cNvSpPr/>
          <p:nvPr/>
        </p:nvSpPr>
        <p:spPr>
          <a:xfrm>
            <a:off x="7812518" y="1054748"/>
            <a:ext cx="2332276" cy="646331"/>
          </a:xfrm>
          <a:prstGeom prst="rect">
            <a:avLst/>
          </a:prstGeom>
        </p:spPr>
        <p:txBody>
          <a:bodyPr wrap="square">
            <a:spAutoFit/>
          </a:bodyPr>
          <a:lstStyle/>
          <a:p>
            <a:pPr algn="l"/>
            <a:r>
              <a:rPr lang="en-US" sz="3600" b="0" i="0" spc="300" dirty="0">
                <a:solidFill>
                  <a:srgbClr val="44546A"/>
                </a:solidFill>
                <a:latin typeface="Proxima Nova Thin" panose="02000506030000020004" pitchFamily="2" charset="77"/>
              </a:rPr>
              <a:t>STYLE</a:t>
            </a:r>
          </a:p>
        </p:txBody>
      </p:sp>
      <p:cxnSp>
        <p:nvCxnSpPr>
          <p:cNvPr id="8" name="Straight Connector 7">
            <a:extLst>
              <a:ext uri="{FF2B5EF4-FFF2-40B4-BE49-F238E27FC236}">
                <a16:creationId xmlns:a16="http://schemas.microsoft.com/office/drawing/2014/main" id="{3116F853-1A08-4248-82A5-CCB1364FF5E4}"/>
              </a:ext>
            </a:extLst>
          </p:cNvPr>
          <p:cNvCxnSpPr/>
          <p:nvPr/>
        </p:nvCxnSpPr>
        <p:spPr>
          <a:xfrm>
            <a:off x="9594089" y="1015559"/>
            <a:ext cx="0" cy="822960"/>
          </a:xfrm>
          <a:prstGeom prst="line">
            <a:avLst/>
          </a:prstGeom>
          <a:ln w="25400">
            <a:solidFill>
              <a:srgbClr val="44546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065FAEC-F22D-4242-BBC9-768EE49D0D5F}"/>
              </a:ext>
            </a:extLst>
          </p:cNvPr>
          <p:cNvPicPr>
            <a:picLocks noChangeAspect="1"/>
          </p:cNvPicPr>
          <p:nvPr/>
        </p:nvPicPr>
        <p:blipFill>
          <a:blip r:embed="rId4"/>
          <a:stretch>
            <a:fillRect/>
          </a:stretch>
        </p:blipFill>
        <p:spPr>
          <a:xfrm>
            <a:off x="11444141" y="-37709"/>
            <a:ext cx="763571" cy="621511"/>
          </a:xfrm>
          <a:prstGeom prst="rect">
            <a:avLst/>
          </a:prstGeom>
        </p:spPr>
      </p:pic>
      <p:sp>
        <p:nvSpPr>
          <p:cNvPr id="12" name="Content Placeholder 1">
            <a:extLst>
              <a:ext uri="{FF2B5EF4-FFF2-40B4-BE49-F238E27FC236}">
                <a16:creationId xmlns:a16="http://schemas.microsoft.com/office/drawing/2014/main" id="{15EA8169-4845-418A-A62D-412B96DD64BF}"/>
              </a:ext>
            </a:extLst>
          </p:cNvPr>
          <p:cNvSpPr txBox="1">
            <a:spLocks/>
          </p:cNvSpPr>
          <p:nvPr/>
        </p:nvSpPr>
        <p:spPr>
          <a:xfrm>
            <a:off x="6371594" y="3401294"/>
            <a:ext cx="5205898" cy="3737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200"/>
              </a:spcBef>
              <a:spcAft>
                <a:spcPts val="500"/>
              </a:spcAft>
              <a:buNone/>
            </a:pPr>
            <a:r>
              <a:rPr lang="en-US" sz="1600" b="1" dirty="0">
                <a:solidFill>
                  <a:srgbClr val="44546A"/>
                </a:solidFill>
                <a:latin typeface="Proxima Nova Light" panose="02000506030000020004"/>
              </a:rPr>
              <a:t>Washington State Cabernet Sauvignon</a:t>
            </a:r>
          </a:p>
          <a:p>
            <a:pPr marL="463550" indent="-463550">
              <a:lnSpc>
                <a:spcPct val="100000"/>
              </a:lnSpc>
              <a:spcBef>
                <a:spcPts val="200"/>
              </a:spcBef>
              <a:spcAft>
                <a:spcPts val="500"/>
              </a:spcAft>
            </a:pPr>
            <a:r>
              <a:rPr lang="en-US" sz="1600" dirty="0">
                <a:solidFill>
                  <a:srgbClr val="44546A"/>
                </a:solidFill>
                <a:latin typeface="Proxima Nova Light" panose="02000506030000020004"/>
              </a:rPr>
              <a:t>Inky purple with high alcohols</a:t>
            </a:r>
          </a:p>
          <a:p>
            <a:pPr marL="463550" indent="-463550">
              <a:lnSpc>
                <a:spcPct val="100000"/>
              </a:lnSpc>
              <a:spcBef>
                <a:spcPts val="200"/>
              </a:spcBef>
              <a:spcAft>
                <a:spcPts val="500"/>
              </a:spcAft>
            </a:pPr>
            <a:r>
              <a:rPr lang="en-US" sz="1600" dirty="0">
                <a:solidFill>
                  <a:srgbClr val="44546A"/>
                </a:solidFill>
                <a:latin typeface="Proxima Nova Light" panose="02000506030000020004"/>
              </a:rPr>
              <a:t>Moderately fresh acidity</a:t>
            </a:r>
          </a:p>
          <a:p>
            <a:pPr marL="463550" indent="-463550">
              <a:lnSpc>
                <a:spcPct val="100000"/>
              </a:lnSpc>
              <a:spcBef>
                <a:spcPts val="200"/>
              </a:spcBef>
              <a:spcAft>
                <a:spcPts val="500"/>
              </a:spcAft>
            </a:pPr>
            <a:r>
              <a:rPr lang="en-US" sz="1600" dirty="0">
                <a:solidFill>
                  <a:srgbClr val="44546A"/>
                </a:solidFill>
                <a:latin typeface="Proxima Nova Light" panose="02000506030000020004"/>
              </a:rPr>
              <a:t>Firm tanning from fruit and oak</a:t>
            </a:r>
          </a:p>
          <a:p>
            <a:pPr marL="463550" indent="-463550">
              <a:lnSpc>
                <a:spcPct val="100000"/>
              </a:lnSpc>
              <a:spcBef>
                <a:spcPts val="200"/>
              </a:spcBef>
              <a:spcAft>
                <a:spcPts val="500"/>
              </a:spcAft>
            </a:pPr>
            <a:r>
              <a:rPr lang="en-US" sz="1600" dirty="0">
                <a:solidFill>
                  <a:srgbClr val="44546A"/>
                </a:solidFill>
                <a:latin typeface="Proxima Nova Light" panose="02000506030000020004"/>
              </a:rPr>
              <a:t>Savory notes with classic cassis, chocolate, mint, herbs and dark earthy notes</a:t>
            </a:r>
          </a:p>
          <a:p>
            <a:pPr marL="463550" indent="-463550">
              <a:lnSpc>
                <a:spcPct val="100000"/>
              </a:lnSpc>
              <a:spcBef>
                <a:spcPts val="200"/>
              </a:spcBef>
              <a:spcAft>
                <a:spcPts val="500"/>
              </a:spcAft>
            </a:pPr>
            <a:r>
              <a:rPr lang="en-US" sz="1600" dirty="0">
                <a:solidFill>
                  <a:srgbClr val="44546A"/>
                </a:solidFill>
                <a:latin typeface="Proxima Nova Light" panose="02000506030000020004"/>
              </a:rPr>
              <a:t>Big, structured in the Napa model with less elegance and more foursquare</a:t>
            </a:r>
          </a:p>
          <a:p>
            <a:pPr>
              <a:lnSpc>
                <a:spcPct val="100000"/>
              </a:lnSpc>
              <a:spcBef>
                <a:spcPts val="200"/>
              </a:spcBef>
              <a:spcAft>
                <a:spcPts val="500"/>
              </a:spcAft>
            </a:pPr>
            <a:endParaRPr lang="en-US" sz="1600" dirty="0">
              <a:solidFill>
                <a:srgbClr val="44546A"/>
              </a:solidFill>
              <a:latin typeface="Proxima Nova Light" panose="02000506030000020004"/>
            </a:endParaRPr>
          </a:p>
        </p:txBody>
      </p:sp>
      <p:sp>
        <p:nvSpPr>
          <p:cNvPr id="14" name="Content Placeholder 3">
            <a:extLst>
              <a:ext uri="{FF2B5EF4-FFF2-40B4-BE49-F238E27FC236}">
                <a16:creationId xmlns:a16="http://schemas.microsoft.com/office/drawing/2014/main" id="{3D13BA83-BC42-4E48-81D8-8BDD6DA7F891}"/>
              </a:ext>
            </a:extLst>
          </p:cNvPr>
          <p:cNvSpPr txBox="1">
            <a:spLocks/>
          </p:cNvSpPr>
          <p:nvPr/>
        </p:nvSpPr>
        <p:spPr>
          <a:xfrm>
            <a:off x="214354" y="3401294"/>
            <a:ext cx="5445760" cy="302699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200"/>
              </a:spcBef>
              <a:spcAft>
                <a:spcPts val="500"/>
              </a:spcAft>
            </a:pPr>
            <a:r>
              <a:rPr lang="en-US" sz="1600" b="1" dirty="0">
                <a:solidFill>
                  <a:srgbClr val="44546A"/>
                </a:solidFill>
                <a:latin typeface="Proxima Nova Light" panose="02000506030000020004"/>
              </a:rPr>
              <a:t>Napa Valley Cabernet Sauvignon</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Deeply colored; high, fine-grained tannins; bright acidity; full-bodied</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Generous use of new oak – baking spices and toast</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Powerful, rich, blackberry, black cherry, ripe plum</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Great aging potential</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Single varietal or blended</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Valley vs. mountainside sourcing</a:t>
            </a:r>
          </a:p>
        </p:txBody>
      </p:sp>
      <p:cxnSp>
        <p:nvCxnSpPr>
          <p:cNvPr id="17" name="Straight Connector 16">
            <a:extLst>
              <a:ext uri="{FF2B5EF4-FFF2-40B4-BE49-F238E27FC236}">
                <a16:creationId xmlns:a16="http://schemas.microsoft.com/office/drawing/2014/main" id="{C755E74D-DB49-487A-9AF2-02D54B192B08}"/>
              </a:ext>
            </a:extLst>
          </p:cNvPr>
          <p:cNvCxnSpPr>
            <a:cxnSpLocks/>
          </p:cNvCxnSpPr>
          <p:nvPr/>
        </p:nvCxnSpPr>
        <p:spPr>
          <a:xfrm>
            <a:off x="6096000" y="3610243"/>
            <a:ext cx="0" cy="2705497"/>
          </a:xfrm>
          <a:prstGeom prst="line">
            <a:avLst/>
          </a:prstGeom>
          <a:ln w="254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8111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07DD4358-A392-0A4E-BC64-C3A0219A90D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9C3B8A-4D8C-BC4B-A12F-A84E40865F7A}"/>
              </a:ext>
            </a:extLst>
          </p:cNvPr>
          <p:cNvSpPr txBox="1">
            <a:spLocks/>
          </p:cNvSpPr>
          <p:nvPr/>
        </p:nvSpPr>
        <p:spPr>
          <a:xfrm>
            <a:off x="2032212" y="472459"/>
            <a:ext cx="3340354" cy="485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i="1" spc="300" dirty="0">
                <a:solidFill>
                  <a:srgbClr val="44546A"/>
                </a:solidFill>
                <a:latin typeface="Proxima Nova" panose="02000506030000020004" pitchFamily="2" charset="0"/>
              </a:rPr>
              <a:t>France</a:t>
            </a:r>
          </a:p>
        </p:txBody>
      </p:sp>
      <p:sp>
        <p:nvSpPr>
          <p:cNvPr id="4" name="TextBox 3">
            <a:extLst>
              <a:ext uri="{FF2B5EF4-FFF2-40B4-BE49-F238E27FC236}">
                <a16:creationId xmlns:a16="http://schemas.microsoft.com/office/drawing/2014/main" id="{37E582EE-B971-8347-9534-A77DCFD79A18}"/>
              </a:ext>
            </a:extLst>
          </p:cNvPr>
          <p:cNvSpPr txBox="1"/>
          <p:nvPr/>
        </p:nvSpPr>
        <p:spPr>
          <a:xfrm>
            <a:off x="485252" y="263442"/>
            <a:ext cx="1380865" cy="677108"/>
          </a:xfrm>
          <a:prstGeom prst="rect">
            <a:avLst/>
          </a:prstGeom>
          <a:noFill/>
        </p:spPr>
        <p:txBody>
          <a:bodyPr wrap="square" rtlCol="0" anchor="t">
            <a:spAutoFit/>
          </a:bodyPr>
          <a:lstStyle/>
          <a:p>
            <a:r>
              <a:rPr lang="en-US" sz="3800" b="0" i="0" spc="300" dirty="0">
                <a:solidFill>
                  <a:srgbClr val="44546A"/>
                </a:solidFill>
                <a:latin typeface="Proxima Nova Light" panose="02000506030000020004" pitchFamily="2" charset="0"/>
              </a:rPr>
              <a:t>MAP</a:t>
            </a:r>
            <a:endParaRPr lang="en-US" sz="3800" b="0" i="0" dirty="0">
              <a:solidFill>
                <a:srgbClr val="44546A"/>
              </a:solidFill>
              <a:latin typeface="Proxima Nova Thin" panose="02000506030000020004" pitchFamily="2" charset="77"/>
            </a:endParaRPr>
          </a:p>
        </p:txBody>
      </p:sp>
      <p:cxnSp>
        <p:nvCxnSpPr>
          <p:cNvPr id="5" name="Straight Connector 4">
            <a:extLst>
              <a:ext uri="{FF2B5EF4-FFF2-40B4-BE49-F238E27FC236}">
                <a16:creationId xmlns:a16="http://schemas.microsoft.com/office/drawing/2014/main" id="{43B105BF-D6D1-534D-98AC-00BAB66C8ED0}"/>
              </a:ext>
            </a:extLst>
          </p:cNvPr>
          <p:cNvCxnSpPr/>
          <p:nvPr/>
        </p:nvCxnSpPr>
        <p:spPr>
          <a:xfrm>
            <a:off x="1824325" y="366083"/>
            <a:ext cx="0" cy="538609"/>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D23B8436-5FA5-5F45-A33A-3BD1E98ED0C3}"/>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9" name="Picture 8">
            <a:extLst>
              <a:ext uri="{FF2B5EF4-FFF2-40B4-BE49-F238E27FC236}">
                <a16:creationId xmlns:a16="http://schemas.microsoft.com/office/drawing/2014/main" id="{F458512E-DAF9-5C43-B179-72C395AC71D4}"/>
              </a:ext>
            </a:extLst>
          </p:cNvPr>
          <p:cNvPicPr>
            <a:picLocks noChangeAspect="1"/>
          </p:cNvPicPr>
          <p:nvPr/>
        </p:nvPicPr>
        <p:blipFill>
          <a:blip r:embed="rId3"/>
          <a:stretch>
            <a:fillRect/>
          </a:stretch>
        </p:blipFill>
        <p:spPr>
          <a:xfrm>
            <a:off x="11444141" y="-29818"/>
            <a:ext cx="741233" cy="603329"/>
          </a:xfrm>
          <a:prstGeom prst="rect">
            <a:avLst/>
          </a:prstGeom>
        </p:spPr>
      </p:pic>
    </p:spTree>
    <p:extLst>
      <p:ext uri="{BB962C8B-B14F-4D97-AF65-F5344CB8AC3E}">
        <p14:creationId xmlns:p14="http://schemas.microsoft.com/office/powerpoint/2010/main" val="3196234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6F2504-870C-9A41-B431-FC9244CECE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8"/>
          <a:stretch/>
        </p:blipFill>
        <p:spPr>
          <a:xfrm>
            <a:off x="-80691" y="0"/>
            <a:ext cx="12263781" cy="6846161"/>
          </a:xfrm>
          <a:prstGeom prst="rect">
            <a:avLst/>
          </a:prstGeom>
        </p:spPr>
      </p:pic>
      <p:sp>
        <p:nvSpPr>
          <p:cNvPr id="5" name="Rectangle 4">
            <a:extLst>
              <a:ext uri="{FF2B5EF4-FFF2-40B4-BE49-F238E27FC236}">
                <a16:creationId xmlns:a16="http://schemas.microsoft.com/office/drawing/2014/main" id="{DE072AC6-BD70-4C8E-9843-5CC8E3E59D47}"/>
              </a:ext>
            </a:extLst>
          </p:cNvPr>
          <p:cNvSpPr/>
          <p:nvPr/>
        </p:nvSpPr>
        <p:spPr>
          <a:xfrm>
            <a:off x="-84666" y="4562497"/>
            <a:ext cx="12276665" cy="228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Lt"/>
            </a:endParaRPr>
          </a:p>
        </p:txBody>
      </p:sp>
      <p:sp>
        <p:nvSpPr>
          <p:cNvPr id="3" name="Rectangle 2">
            <a:extLst>
              <a:ext uri="{FF2B5EF4-FFF2-40B4-BE49-F238E27FC236}">
                <a16:creationId xmlns:a16="http://schemas.microsoft.com/office/drawing/2014/main" id="{3445D569-B825-014E-918D-331D12C4BA46}"/>
              </a:ext>
            </a:extLst>
          </p:cNvPr>
          <p:cNvSpPr/>
          <p:nvPr/>
        </p:nvSpPr>
        <p:spPr>
          <a:xfrm>
            <a:off x="8389891" y="5234126"/>
            <a:ext cx="3669640" cy="2985433"/>
          </a:xfrm>
          <a:prstGeom prst="rect">
            <a:avLst/>
          </a:prstGeom>
        </p:spPr>
        <p:txBody>
          <a:bodyPr wrap="square">
            <a:spAutoFit/>
          </a:bodyPr>
          <a:lstStyle/>
          <a:p>
            <a:pPr algn="ctr"/>
            <a:r>
              <a:rPr lang="en-US" dirty="0">
                <a:solidFill>
                  <a:srgbClr val="44546A"/>
                </a:solidFill>
                <a:latin typeface="Proxima Nova Light" panose="02000506030000020004"/>
              </a:rPr>
              <a:t>International variety</a:t>
            </a:r>
          </a:p>
          <a:p>
            <a:pPr algn="ctr"/>
            <a:endParaRPr lang="en-US" sz="800" dirty="0">
              <a:solidFill>
                <a:srgbClr val="44546A"/>
              </a:solidFill>
              <a:latin typeface="Proxima Nova Light" panose="02000506030000020004"/>
            </a:endParaRPr>
          </a:p>
          <a:p>
            <a:pPr algn="ctr"/>
            <a:r>
              <a:rPr lang="en-US" dirty="0">
                <a:solidFill>
                  <a:srgbClr val="44546A"/>
                </a:solidFill>
                <a:latin typeface="Proxima Nova Light" panose="02000506030000020004"/>
                <a:ea typeface="MS Mincho" panose="02020609040205080304" pitchFamily="49" charset="-128"/>
                <a:cs typeface="Times New Roman" panose="02020603050405020304" pitchFamily="18" charset="0"/>
              </a:rPr>
              <a:t>5% of worlds vineyards</a:t>
            </a:r>
          </a:p>
          <a:p>
            <a:pPr marL="342900" marR="0" lvl="0" indent="-342900" algn="ctr">
              <a:spcBef>
                <a:spcPts val="0"/>
              </a:spcBef>
              <a:spcAft>
                <a:spcPts val="0"/>
              </a:spcAft>
              <a:buFont typeface="Symbol" pitchFamily="2" charset="2"/>
              <a:buChar cha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a:p>
            <a:pPr marL="342900" marR="0" lvl="0" indent="-342900" algn="ctr">
              <a:spcBef>
                <a:spcPts val="0"/>
              </a:spcBef>
              <a:spcAft>
                <a:spcPts val="0"/>
              </a:spcAft>
              <a:buFont typeface="Symbol" pitchFamily="2" charset="2"/>
              <a:buChar cha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a:p>
            <a:pPr marL="342900" marR="0" lvl="0" indent="-342900" algn="ctr">
              <a:spcBef>
                <a:spcPts val="0"/>
              </a:spcBef>
              <a:spcAft>
                <a:spcPts val="0"/>
              </a:spcAft>
              <a:buFont typeface="Symbol" pitchFamily="2" charset="2"/>
              <a:buChar cha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a:p>
            <a:pPr marL="342900" marR="0" lvl="0" indent="-342900" algn="ctr">
              <a:spcBef>
                <a:spcPts val="0"/>
              </a:spcBef>
              <a:spcAft>
                <a:spcPts val="0"/>
              </a:spcAft>
              <a:buFont typeface="Symbol" pitchFamily="2" charset="2"/>
              <a:buChar cha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a:p>
            <a:pPr marL="342900" marR="0" lvl="0" indent="-342900" algn="ctr">
              <a:spcBef>
                <a:spcPts val="0"/>
              </a:spcBef>
              <a:spcAft>
                <a:spcPts val="0"/>
              </a:spcAft>
              <a:buFont typeface="Symbol" pitchFamily="2" charset="2"/>
              <a:buChar cha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a:p>
            <a:pPr marL="342900" marR="0" lvl="0" indent="-342900" algn="ctr">
              <a:spcBef>
                <a:spcPts val="0"/>
              </a:spcBef>
              <a:spcAft>
                <a:spcPts val="0"/>
              </a:spcAft>
              <a:buFont typeface="Symbol" pitchFamily="2" charset="2"/>
              <a:buChar cha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a:p>
            <a:pPr marL="342900" marR="0" lvl="0" indent="-342900" algn="ctr">
              <a:spcBef>
                <a:spcPts val="0"/>
              </a:spcBef>
              <a:spcAft>
                <a:spcPts val="0"/>
              </a:spcAft>
              <a:buFont typeface="Symbol" pitchFamily="2" charset="2"/>
              <a:buChar cha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a:p>
            <a:pPr marL="342900" marR="0" lvl="0" indent="-342900" algn="ctr">
              <a:spcBef>
                <a:spcPts val="0"/>
              </a:spcBef>
              <a:spcAft>
                <a:spcPts val="0"/>
              </a:spcAft>
              <a:buFont typeface="Symbol" pitchFamily="2" charset="2"/>
              <a:buChar cha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p:txBody>
      </p:sp>
      <p:sp>
        <p:nvSpPr>
          <p:cNvPr id="4" name="TextBox 3">
            <a:extLst>
              <a:ext uri="{FF2B5EF4-FFF2-40B4-BE49-F238E27FC236}">
                <a16:creationId xmlns:a16="http://schemas.microsoft.com/office/drawing/2014/main" id="{92396AA4-7292-5942-B60F-242585F1BA7E}"/>
              </a:ext>
            </a:extLst>
          </p:cNvPr>
          <p:cNvSpPr txBox="1"/>
          <p:nvPr/>
        </p:nvSpPr>
        <p:spPr>
          <a:xfrm>
            <a:off x="4282654" y="5234126"/>
            <a:ext cx="3548315" cy="369332"/>
          </a:xfrm>
          <a:prstGeom prst="rect">
            <a:avLst/>
          </a:prstGeom>
          <a:noFill/>
        </p:spPr>
        <p:txBody>
          <a:bodyPr wrap="square" rtlCol="0">
            <a:spAutoFit/>
          </a:bodyPr>
          <a:lstStyle/>
          <a:p>
            <a:pPr algn="ctr"/>
            <a:r>
              <a:rPr lang="en-US" dirty="0">
                <a:solidFill>
                  <a:srgbClr val="44546A"/>
                </a:solidFill>
                <a:latin typeface="Proxima Nova Light" panose="02000506030000020004"/>
              </a:rPr>
              <a:t>Bordeaux</a:t>
            </a:r>
          </a:p>
        </p:txBody>
      </p:sp>
      <p:sp>
        <p:nvSpPr>
          <p:cNvPr id="7" name="TextBox 6">
            <a:extLst>
              <a:ext uri="{FF2B5EF4-FFF2-40B4-BE49-F238E27FC236}">
                <a16:creationId xmlns:a16="http://schemas.microsoft.com/office/drawing/2014/main" id="{B31846CA-8040-0D45-A6F7-3C9E0BE234EE}"/>
              </a:ext>
            </a:extLst>
          </p:cNvPr>
          <p:cNvSpPr txBox="1"/>
          <p:nvPr/>
        </p:nvSpPr>
        <p:spPr>
          <a:xfrm>
            <a:off x="539905" y="5234126"/>
            <a:ext cx="3011369" cy="646331"/>
          </a:xfrm>
          <a:prstGeom prst="rect">
            <a:avLst/>
          </a:prstGeom>
          <a:noFill/>
        </p:spPr>
        <p:txBody>
          <a:bodyPr wrap="square" rtlCol="0">
            <a:spAutoFit/>
          </a:bodyPr>
          <a:lstStyle/>
          <a:p>
            <a:pPr marR="0" lvl="0" algn="ctr">
              <a:spcBef>
                <a:spcPts val="0"/>
              </a:spcBef>
              <a:spcAft>
                <a:spcPts val="0"/>
              </a:spcAft>
            </a:pPr>
            <a:r>
              <a:rPr lang="en-US" dirty="0">
                <a:solidFill>
                  <a:srgbClr val="44546A"/>
                </a:solidFill>
                <a:latin typeface="Proxima Nova Light" panose="02000506030000020004"/>
                <a:ea typeface="MS Mincho" panose="02020609040205080304" pitchFamily="49" charset="-128"/>
                <a:cs typeface="Times New Roman" panose="02020603050405020304" pitchFamily="18" charset="0"/>
              </a:rPr>
              <a:t>Sauvignon Blanc &amp; Cabernet Franc</a:t>
            </a:r>
          </a:p>
        </p:txBody>
      </p:sp>
      <p:cxnSp>
        <p:nvCxnSpPr>
          <p:cNvPr id="12" name="Straight Connector 11">
            <a:extLst>
              <a:ext uri="{FF2B5EF4-FFF2-40B4-BE49-F238E27FC236}">
                <a16:creationId xmlns:a16="http://schemas.microsoft.com/office/drawing/2014/main" id="{1A5F16B8-3118-A946-91D2-D7B451C6542E}"/>
              </a:ext>
            </a:extLst>
          </p:cNvPr>
          <p:cNvCxnSpPr>
            <a:cxnSpLocks/>
          </p:cNvCxnSpPr>
          <p:nvPr/>
        </p:nvCxnSpPr>
        <p:spPr>
          <a:xfrm>
            <a:off x="-27309" y="4549967"/>
            <a:ext cx="12166226" cy="0"/>
          </a:xfrm>
          <a:prstGeom prst="line">
            <a:avLst/>
          </a:prstGeom>
          <a:ln>
            <a:noFill/>
          </a:ln>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AD485790-CC05-9E44-815F-8945C2B92D20}"/>
              </a:ext>
            </a:extLst>
          </p:cNvPr>
          <p:cNvSpPr/>
          <p:nvPr/>
        </p:nvSpPr>
        <p:spPr>
          <a:xfrm>
            <a:off x="-84666" y="4508781"/>
            <a:ext cx="12361333" cy="100756"/>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493"/>
              </a:solidFill>
            </a:endParaRPr>
          </a:p>
        </p:txBody>
      </p:sp>
      <p:sp>
        <p:nvSpPr>
          <p:cNvPr id="51" name="Rectangle: Rounded Corners 50">
            <a:extLst>
              <a:ext uri="{FF2B5EF4-FFF2-40B4-BE49-F238E27FC236}">
                <a16:creationId xmlns:a16="http://schemas.microsoft.com/office/drawing/2014/main" id="{AD600500-30A1-49D1-97FE-0A644AF24C3B}"/>
              </a:ext>
            </a:extLst>
          </p:cNvPr>
          <p:cNvSpPr/>
          <p:nvPr/>
        </p:nvSpPr>
        <p:spPr>
          <a:xfrm>
            <a:off x="1242926" y="4171512"/>
            <a:ext cx="1723263" cy="769441"/>
          </a:xfrm>
          <a:prstGeom prst="roundRect">
            <a:avLst/>
          </a:prstGeom>
          <a:solidFill>
            <a:srgbClr val="44546A"/>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panose="02000506030000020004"/>
              </a:rPr>
              <a:t>Parentage </a:t>
            </a:r>
          </a:p>
        </p:txBody>
      </p:sp>
      <p:sp>
        <p:nvSpPr>
          <p:cNvPr id="56" name="Rectangle: Rounded Corners 55">
            <a:extLst>
              <a:ext uri="{FF2B5EF4-FFF2-40B4-BE49-F238E27FC236}">
                <a16:creationId xmlns:a16="http://schemas.microsoft.com/office/drawing/2014/main" id="{8773D0CF-F4CC-49FB-8F76-E6A4574E9CA6}"/>
              </a:ext>
            </a:extLst>
          </p:cNvPr>
          <p:cNvSpPr/>
          <p:nvPr/>
        </p:nvSpPr>
        <p:spPr>
          <a:xfrm>
            <a:off x="5234369" y="4159238"/>
            <a:ext cx="1723263" cy="812783"/>
          </a:xfrm>
          <a:prstGeom prst="roundRect">
            <a:avLst/>
          </a:prstGeom>
          <a:solidFill>
            <a:srgbClr val="44546A"/>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panose="02000506030000020004"/>
              </a:rPr>
              <a:t>Heritage</a:t>
            </a:r>
          </a:p>
        </p:txBody>
      </p:sp>
      <p:sp>
        <p:nvSpPr>
          <p:cNvPr id="66" name="Rectangle: Rounded Corners 65">
            <a:extLst>
              <a:ext uri="{FF2B5EF4-FFF2-40B4-BE49-F238E27FC236}">
                <a16:creationId xmlns:a16="http://schemas.microsoft.com/office/drawing/2014/main" id="{D89D6897-56C0-46D3-B14D-D9F9F7AC8F7A}"/>
              </a:ext>
            </a:extLst>
          </p:cNvPr>
          <p:cNvSpPr/>
          <p:nvPr/>
        </p:nvSpPr>
        <p:spPr>
          <a:xfrm>
            <a:off x="9363079" y="4143575"/>
            <a:ext cx="1723263" cy="812783"/>
          </a:xfrm>
          <a:prstGeom prst="roundRect">
            <a:avLst/>
          </a:prstGeom>
          <a:solidFill>
            <a:srgbClr val="44546A"/>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panose="02000506030000020004"/>
              </a:rPr>
              <a:t>Reputation</a:t>
            </a:r>
          </a:p>
        </p:txBody>
      </p:sp>
      <p:sp>
        <p:nvSpPr>
          <p:cNvPr id="14" name="Rectangle 13">
            <a:extLst>
              <a:ext uri="{FF2B5EF4-FFF2-40B4-BE49-F238E27FC236}">
                <a16:creationId xmlns:a16="http://schemas.microsoft.com/office/drawing/2014/main" id="{42892FBE-251F-234A-8149-38F127455B2A}"/>
              </a:ext>
            </a:extLst>
          </p:cNvPr>
          <p:cNvSpPr/>
          <p:nvPr/>
        </p:nvSpPr>
        <p:spPr>
          <a:xfrm>
            <a:off x="-89601" y="-5946"/>
            <a:ext cx="12281601" cy="8309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26CDB94-1B00-524F-834E-B0E2595C897B}"/>
              </a:ext>
            </a:extLst>
          </p:cNvPr>
          <p:cNvSpPr txBox="1"/>
          <p:nvPr/>
        </p:nvSpPr>
        <p:spPr>
          <a:xfrm>
            <a:off x="-259328" y="36797"/>
            <a:ext cx="3304937" cy="646331"/>
          </a:xfrm>
          <a:prstGeom prst="rect">
            <a:avLst/>
          </a:prstGeom>
          <a:noFill/>
        </p:spPr>
        <p:txBody>
          <a:bodyPr wrap="square" rtlCol="0">
            <a:spAutoFit/>
          </a:bodyPr>
          <a:lstStyle/>
          <a:p>
            <a:pPr algn="ctr"/>
            <a:r>
              <a:rPr lang="en-US" sz="3600" spc="300" dirty="0">
                <a:solidFill>
                  <a:schemeClr val="tx2">
                    <a:lumMod val="75000"/>
                  </a:schemeClr>
                </a:solidFill>
                <a:latin typeface="Proxima Nova Semibold" panose="02000506030000020004"/>
              </a:rPr>
              <a:t>HISTORY</a:t>
            </a:r>
          </a:p>
        </p:txBody>
      </p:sp>
    </p:spTree>
    <p:extLst>
      <p:ext uri="{BB962C8B-B14F-4D97-AF65-F5344CB8AC3E}">
        <p14:creationId xmlns:p14="http://schemas.microsoft.com/office/powerpoint/2010/main" val="20417311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C3C0EA-6C6E-46AD-BEEC-2C29CBFFC6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534188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C3B8A-4D8C-BC4B-A12F-A84E40865F7A}"/>
              </a:ext>
            </a:extLst>
          </p:cNvPr>
          <p:cNvSpPr txBox="1">
            <a:spLocks/>
          </p:cNvSpPr>
          <p:nvPr/>
        </p:nvSpPr>
        <p:spPr>
          <a:xfrm>
            <a:off x="2032212" y="472459"/>
            <a:ext cx="3340354" cy="485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i="1" dirty="0">
                <a:solidFill>
                  <a:schemeClr val="accent2">
                    <a:lumMod val="75000"/>
                  </a:schemeClr>
                </a:solidFill>
                <a:latin typeface="Proxima Nova" panose="02000506030000020004" pitchFamily="2" charset="0"/>
              </a:rPr>
              <a:t>Bordeaux</a:t>
            </a:r>
          </a:p>
        </p:txBody>
      </p:sp>
      <p:sp>
        <p:nvSpPr>
          <p:cNvPr id="3" name="Text Placeholder 4">
            <a:extLst>
              <a:ext uri="{FF2B5EF4-FFF2-40B4-BE49-F238E27FC236}">
                <a16:creationId xmlns:a16="http://schemas.microsoft.com/office/drawing/2014/main" id="{99C0B015-FCBA-AE4E-8226-B0BD75F13ADE}"/>
              </a:ext>
            </a:extLst>
          </p:cNvPr>
          <p:cNvSpPr txBox="1">
            <a:spLocks/>
          </p:cNvSpPr>
          <p:nvPr/>
        </p:nvSpPr>
        <p:spPr>
          <a:xfrm>
            <a:off x="485251" y="1268167"/>
            <a:ext cx="4305167" cy="47462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60 diverse appellations</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Produces 15% of all French wine</a:t>
            </a:r>
          </a:p>
          <a:p>
            <a:pPr marL="457200" indent="-457200">
              <a:lnSpc>
                <a:spcPct val="100000"/>
              </a:lnSpc>
              <a:buFont typeface="Arial" panose="020B0604020202020204" pitchFamily="34" charset="0"/>
              <a:buChar char="•"/>
            </a:pPr>
            <a:r>
              <a:rPr lang="en-US" dirty="0" err="1">
                <a:solidFill>
                  <a:srgbClr val="44546A"/>
                </a:solidFill>
                <a:latin typeface="Proxima Nova Light" panose="02000506030000020004"/>
              </a:rPr>
              <a:t>Approx</a:t>
            </a:r>
            <a:r>
              <a:rPr lang="en-US" dirty="0">
                <a:solidFill>
                  <a:srgbClr val="44546A"/>
                </a:solidFill>
                <a:latin typeface="Proxima Nova Light" panose="02000506030000020004"/>
              </a:rPr>
              <a:t> 6,000 chateaux</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Broad range of wines and prices</a:t>
            </a:r>
          </a:p>
        </p:txBody>
      </p:sp>
      <p:sp>
        <p:nvSpPr>
          <p:cNvPr id="4" name="TextBox 3">
            <a:extLst>
              <a:ext uri="{FF2B5EF4-FFF2-40B4-BE49-F238E27FC236}">
                <a16:creationId xmlns:a16="http://schemas.microsoft.com/office/drawing/2014/main" id="{37E582EE-B971-8347-9534-A77DCFD79A18}"/>
              </a:ext>
            </a:extLst>
          </p:cNvPr>
          <p:cNvSpPr txBox="1"/>
          <p:nvPr/>
        </p:nvSpPr>
        <p:spPr>
          <a:xfrm>
            <a:off x="485252" y="263442"/>
            <a:ext cx="1380865" cy="646331"/>
          </a:xfrm>
          <a:prstGeom prst="rect">
            <a:avLst/>
          </a:prstGeom>
          <a:noFill/>
        </p:spPr>
        <p:txBody>
          <a:bodyPr wrap="square" rtlCol="0" anchor="t">
            <a:spAutoFit/>
          </a:bodyPr>
          <a:lstStyle/>
          <a:p>
            <a:r>
              <a:rPr lang="en-US" sz="3600" b="0" i="0" spc="300" dirty="0">
                <a:solidFill>
                  <a:srgbClr val="44546A"/>
                </a:solidFill>
                <a:latin typeface="Proxima Nova Light" panose="02000506030000020004" pitchFamily="2" charset="0"/>
              </a:rPr>
              <a:t>MAP</a:t>
            </a:r>
            <a:endParaRPr lang="en-US" sz="3600" b="0" i="0" dirty="0">
              <a:solidFill>
                <a:srgbClr val="44546A"/>
              </a:solidFill>
              <a:latin typeface="Proxima Nova Thin" panose="02000506030000020004" pitchFamily="2" charset="77"/>
            </a:endParaRPr>
          </a:p>
        </p:txBody>
      </p:sp>
      <p:cxnSp>
        <p:nvCxnSpPr>
          <p:cNvPr id="5" name="Straight Connector 4">
            <a:extLst>
              <a:ext uri="{FF2B5EF4-FFF2-40B4-BE49-F238E27FC236}">
                <a16:creationId xmlns:a16="http://schemas.microsoft.com/office/drawing/2014/main" id="{43B105BF-D6D1-534D-98AC-00BAB66C8ED0}"/>
              </a:ext>
            </a:extLst>
          </p:cNvPr>
          <p:cNvCxnSpPr/>
          <p:nvPr/>
        </p:nvCxnSpPr>
        <p:spPr>
          <a:xfrm>
            <a:off x="1824325" y="366083"/>
            <a:ext cx="0" cy="538609"/>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D23B8436-5FA5-5F45-A33A-3BD1E98ED0C3}"/>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7" name="Picture 6">
            <a:extLst>
              <a:ext uri="{FF2B5EF4-FFF2-40B4-BE49-F238E27FC236}">
                <a16:creationId xmlns:a16="http://schemas.microsoft.com/office/drawing/2014/main" id="{8E375F93-2796-274E-9361-F88868489CDC}"/>
              </a:ext>
            </a:extLst>
          </p:cNvPr>
          <p:cNvPicPr>
            <a:picLocks noChangeAspect="1"/>
          </p:cNvPicPr>
          <p:nvPr/>
        </p:nvPicPr>
        <p:blipFill>
          <a:blip r:embed="rId3"/>
          <a:stretch>
            <a:fillRect/>
          </a:stretch>
        </p:blipFill>
        <p:spPr>
          <a:xfrm>
            <a:off x="11444141" y="-29818"/>
            <a:ext cx="741233" cy="603329"/>
          </a:xfrm>
          <a:prstGeom prst="rect">
            <a:avLst/>
          </a:prstGeom>
        </p:spPr>
      </p:pic>
      <p:pic>
        <p:nvPicPr>
          <p:cNvPr id="8" name="Picture 2" descr="Image result for bordeaux map">
            <a:extLst>
              <a:ext uri="{FF2B5EF4-FFF2-40B4-BE49-F238E27FC236}">
                <a16:creationId xmlns:a16="http://schemas.microsoft.com/office/drawing/2014/main" id="{E158D6FA-DF06-4695-A457-AE9022C24AE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980919" y="715362"/>
            <a:ext cx="6916329" cy="5577837"/>
          </a:xfrm>
          <a:prstGeom prst="rect">
            <a:avLst/>
          </a:prstGeom>
          <a:noFill/>
          <a:ln w="38100">
            <a:solidFill>
              <a:schemeClr val="accent2">
                <a:lumMod val="75000"/>
              </a:schemeClr>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920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B5CFB7-1769-45E3-AB34-00C8CBF36E72}"/>
              </a:ext>
            </a:extLst>
          </p:cNvPr>
          <p:cNvPicPr>
            <a:picLocks noChangeAspect="1"/>
          </p:cNvPicPr>
          <p:nvPr/>
        </p:nvPicPr>
        <p:blipFill>
          <a:blip r:embed="rId3"/>
          <a:stretch>
            <a:fillRect/>
          </a:stretch>
        </p:blipFill>
        <p:spPr>
          <a:xfrm>
            <a:off x="-1958" y="813042"/>
            <a:ext cx="12188443" cy="3181794"/>
          </a:xfrm>
          <a:prstGeom prst="rect">
            <a:avLst/>
          </a:prstGeom>
        </p:spPr>
      </p:pic>
      <p:sp>
        <p:nvSpPr>
          <p:cNvPr id="5" name="Rectangle 4">
            <a:extLst>
              <a:ext uri="{FF2B5EF4-FFF2-40B4-BE49-F238E27FC236}">
                <a16:creationId xmlns:a16="http://schemas.microsoft.com/office/drawing/2014/main" id="{DE072AC6-BD70-4C8E-9843-5CC8E3E59D47}"/>
              </a:ext>
            </a:extLst>
          </p:cNvPr>
          <p:cNvSpPr/>
          <p:nvPr/>
        </p:nvSpPr>
        <p:spPr>
          <a:xfrm>
            <a:off x="-90180" y="4588900"/>
            <a:ext cx="12276665" cy="228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Lt"/>
            </a:endParaRPr>
          </a:p>
        </p:txBody>
      </p:sp>
      <p:cxnSp>
        <p:nvCxnSpPr>
          <p:cNvPr id="12" name="Straight Connector 11">
            <a:extLst>
              <a:ext uri="{FF2B5EF4-FFF2-40B4-BE49-F238E27FC236}">
                <a16:creationId xmlns:a16="http://schemas.microsoft.com/office/drawing/2014/main" id="{1A5F16B8-3118-A946-91D2-D7B451C6542E}"/>
              </a:ext>
            </a:extLst>
          </p:cNvPr>
          <p:cNvCxnSpPr>
            <a:cxnSpLocks/>
          </p:cNvCxnSpPr>
          <p:nvPr/>
        </p:nvCxnSpPr>
        <p:spPr>
          <a:xfrm>
            <a:off x="-27309" y="4549967"/>
            <a:ext cx="12166226" cy="0"/>
          </a:xfrm>
          <a:prstGeom prst="line">
            <a:avLst/>
          </a:prstGeom>
          <a:ln>
            <a:noFill/>
          </a:ln>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AD485790-CC05-9E44-815F-8945C2B92D20}"/>
              </a:ext>
            </a:extLst>
          </p:cNvPr>
          <p:cNvSpPr/>
          <p:nvPr/>
        </p:nvSpPr>
        <p:spPr>
          <a:xfrm>
            <a:off x="-84666" y="3998406"/>
            <a:ext cx="12361333" cy="10075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493"/>
              </a:solidFill>
            </a:endParaRPr>
          </a:p>
        </p:txBody>
      </p:sp>
      <p:sp>
        <p:nvSpPr>
          <p:cNvPr id="51" name="Rectangle: Rounded Corners 50">
            <a:extLst>
              <a:ext uri="{FF2B5EF4-FFF2-40B4-BE49-F238E27FC236}">
                <a16:creationId xmlns:a16="http://schemas.microsoft.com/office/drawing/2014/main" id="{AD600500-30A1-49D1-97FE-0A644AF24C3B}"/>
              </a:ext>
            </a:extLst>
          </p:cNvPr>
          <p:cNvSpPr/>
          <p:nvPr/>
        </p:nvSpPr>
        <p:spPr>
          <a:xfrm>
            <a:off x="1242926" y="3661137"/>
            <a:ext cx="1723263" cy="769441"/>
          </a:xfrm>
          <a:prstGeom prst="roundRect">
            <a:avLst/>
          </a:prstGeom>
          <a:solidFill>
            <a:schemeClr val="accent2">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a:rPr>
              <a:t>1</a:t>
            </a:r>
            <a:r>
              <a:rPr lang="en-US" baseline="30000" dirty="0">
                <a:solidFill>
                  <a:prstClr val="white"/>
                </a:solidFill>
                <a:latin typeface="Proxima Nova Semibold"/>
              </a:rPr>
              <a:t>st</a:t>
            </a:r>
            <a:r>
              <a:rPr lang="en-US" dirty="0">
                <a:solidFill>
                  <a:prstClr val="white"/>
                </a:solidFill>
                <a:latin typeface="Proxima Nova Semibold"/>
              </a:rPr>
              <a:t> Century to Middle Ages</a:t>
            </a:r>
          </a:p>
        </p:txBody>
      </p:sp>
      <p:sp>
        <p:nvSpPr>
          <p:cNvPr id="56" name="Rectangle: Rounded Corners 55">
            <a:extLst>
              <a:ext uri="{FF2B5EF4-FFF2-40B4-BE49-F238E27FC236}">
                <a16:creationId xmlns:a16="http://schemas.microsoft.com/office/drawing/2014/main" id="{8773D0CF-F4CC-49FB-8F76-E6A4574E9CA6}"/>
              </a:ext>
            </a:extLst>
          </p:cNvPr>
          <p:cNvSpPr/>
          <p:nvPr/>
        </p:nvSpPr>
        <p:spPr>
          <a:xfrm>
            <a:off x="5234369" y="3648863"/>
            <a:ext cx="1723263" cy="812783"/>
          </a:xfrm>
          <a:prstGeom prst="roundRect">
            <a:avLst/>
          </a:prstGeom>
          <a:solidFill>
            <a:schemeClr val="accent2">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a:rPr>
              <a:t>Turn of the 20</a:t>
            </a:r>
            <a:r>
              <a:rPr lang="en-US" baseline="30000" dirty="0">
                <a:solidFill>
                  <a:prstClr val="white"/>
                </a:solidFill>
                <a:latin typeface="Proxima Nova Semibold"/>
              </a:rPr>
              <a:t>th</a:t>
            </a:r>
            <a:r>
              <a:rPr lang="en-US" dirty="0">
                <a:solidFill>
                  <a:prstClr val="white"/>
                </a:solidFill>
                <a:latin typeface="Proxima Nova Semibold"/>
              </a:rPr>
              <a:t> Century</a:t>
            </a:r>
          </a:p>
        </p:txBody>
      </p:sp>
      <p:sp>
        <p:nvSpPr>
          <p:cNvPr id="66" name="Rectangle: Rounded Corners 65">
            <a:extLst>
              <a:ext uri="{FF2B5EF4-FFF2-40B4-BE49-F238E27FC236}">
                <a16:creationId xmlns:a16="http://schemas.microsoft.com/office/drawing/2014/main" id="{D89D6897-56C0-46D3-B14D-D9F9F7AC8F7A}"/>
              </a:ext>
            </a:extLst>
          </p:cNvPr>
          <p:cNvSpPr/>
          <p:nvPr/>
        </p:nvSpPr>
        <p:spPr>
          <a:xfrm>
            <a:off x="9363079" y="3633200"/>
            <a:ext cx="1723263" cy="812783"/>
          </a:xfrm>
          <a:prstGeom prst="roundRect">
            <a:avLst/>
          </a:prstGeom>
          <a:solidFill>
            <a:schemeClr val="accent2">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a:rPr>
              <a:t>The 20</a:t>
            </a:r>
            <a:r>
              <a:rPr lang="en-US" baseline="30000" dirty="0">
                <a:solidFill>
                  <a:prstClr val="white"/>
                </a:solidFill>
                <a:latin typeface="Proxima Nova Semibold"/>
              </a:rPr>
              <a:t>th</a:t>
            </a:r>
            <a:r>
              <a:rPr lang="en-US" dirty="0">
                <a:solidFill>
                  <a:prstClr val="white"/>
                </a:solidFill>
                <a:latin typeface="Proxima Nova Semibold"/>
              </a:rPr>
              <a:t> Century</a:t>
            </a:r>
          </a:p>
        </p:txBody>
      </p:sp>
      <p:sp>
        <p:nvSpPr>
          <p:cNvPr id="14" name="Rectangle 13">
            <a:extLst>
              <a:ext uri="{FF2B5EF4-FFF2-40B4-BE49-F238E27FC236}">
                <a16:creationId xmlns:a16="http://schemas.microsoft.com/office/drawing/2014/main" id="{42892FBE-251F-234A-8149-38F127455B2A}"/>
              </a:ext>
            </a:extLst>
          </p:cNvPr>
          <p:cNvSpPr/>
          <p:nvPr/>
        </p:nvSpPr>
        <p:spPr>
          <a:xfrm>
            <a:off x="-89601" y="-5946"/>
            <a:ext cx="12281601" cy="8309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sp>
        <p:nvSpPr>
          <p:cNvPr id="9" name="TextBox 8">
            <a:extLst>
              <a:ext uri="{FF2B5EF4-FFF2-40B4-BE49-F238E27FC236}">
                <a16:creationId xmlns:a16="http://schemas.microsoft.com/office/drawing/2014/main" id="{E26CDB94-1B00-524F-834E-B0E2595C897B}"/>
              </a:ext>
            </a:extLst>
          </p:cNvPr>
          <p:cNvSpPr txBox="1"/>
          <p:nvPr/>
        </p:nvSpPr>
        <p:spPr>
          <a:xfrm>
            <a:off x="-320449" y="70998"/>
            <a:ext cx="3304937" cy="677108"/>
          </a:xfrm>
          <a:prstGeom prst="rect">
            <a:avLst/>
          </a:prstGeom>
          <a:noFill/>
        </p:spPr>
        <p:txBody>
          <a:bodyPr wrap="square" rtlCol="0">
            <a:spAutoFit/>
          </a:bodyPr>
          <a:lstStyle/>
          <a:p>
            <a:pPr algn="ctr"/>
            <a:r>
              <a:rPr lang="en-US" sz="3800" spc="300" dirty="0">
                <a:solidFill>
                  <a:srgbClr val="44546A"/>
                </a:solidFill>
                <a:latin typeface="Proxima Nova Semibold"/>
              </a:rPr>
              <a:t>HISTORY</a:t>
            </a:r>
          </a:p>
        </p:txBody>
      </p:sp>
      <p:cxnSp>
        <p:nvCxnSpPr>
          <p:cNvPr id="15" name="Straight Connector 14">
            <a:extLst>
              <a:ext uri="{FF2B5EF4-FFF2-40B4-BE49-F238E27FC236}">
                <a16:creationId xmlns:a16="http://schemas.microsoft.com/office/drawing/2014/main" id="{52A5B3B8-CF0C-4BDE-9F34-A481BFDD1218}"/>
              </a:ext>
            </a:extLst>
          </p:cNvPr>
          <p:cNvCxnSpPr/>
          <p:nvPr/>
        </p:nvCxnSpPr>
        <p:spPr>
          <a:xfrm>
            <a:off x="2581537" y="113072"/>
            <a:ext cx="0" cy="538609"/>
          </a:xfrm>
          <a:prstGeom prst="line">
            <a:avLst/>
          </a:prstGeom>
          <a:ln w="19050">
            <a:solidFill>
              <a:srgbClr val="44546A"/>
            </a:solidFill>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AFD45E50-7977-4020-AC68-D8206EC12CFA}"/>
              </a:ext>
            </a:extLst>
          </p:cNvPr>
          <p:cNvSpPr txBox="1">
            <a:spLocks/>
          </p:cNvSpPr>
          <p:nvPr/>
        </p:nvSpPr>
        <p:spPr>
          <a:xfrm>
            <a:off x="2732329" y="237188"/>
            <a:ext cx="3768239" cy="6147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spc="3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2">
                    <a:lumMod val="75000"/>
                  </a:schemeClr>
                </a:solidFill>
                <a:latin typeface="Proxima Nova" panose="02000506030000020004" pitchFamily="2" charset="0"/>
              </a:rPr>
              <a:t>Bordeaux</a:t>
            </a:r>
          </a:p>
        </p:txBody>
      </p:sp>
      <p:sp>
        <p:nvSpPr>
          <p:cNvPr id="20" name="Content Placeholder 6">
            <a:extLst>
              <a:ext uri="{FF2B5EF4-FFF2-40B4-BE49-F238E27FC236}">
                <a16:creationId xmlns:a16="http://schemas.microsoft.com/office/drawing/2014/main" id="{2B3FFA26-BE95-40C6-AFD5-56864CE6C65A}"/>
              </a:ext>
            </a:extLst>
          </p:cNvPr>
          <p:cNvSpPr txBox="1">
            <a:spLocks/>
          </p:cNvSpPr>
          <p:nvPr/>
        </p:nvSpPr>
        <p:spPr>
          <a:xfrm>
            <a:off x="8875620" y="4596593"/>
            <a:ext cx="2915887" cy="137903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en-US" dirty="0">
                <a:solidFill>
                  <a:srgbClr val="44546A"/>
                </a:solidFill>
                <a:latin typeface="Proxima Nova Light" panose="02000506030000020004" pitchFamily="2" charset="0"/>
                <a:ea typeface="MS Mincho" panose="02020609040205080304" pitchFamily="49" charset="-128"/>
                <a:cs typeface="Times New Roman" panose="02020603050405020304" pitchFamily="18" charset="0"/>
              </a:rPr>
              <a:t>INAO founded 1936</a:t>
            </a:r>
          </a:p>
          <a:p>
            <a:pPr marL="285750" indent="-285750">
              <a:lnSpc>
                <a:spcPct val="100000"/>
              </a:lnSpc>
              <a:buFont typeface="Arial" panose="020B0604020202020204" pitchFamily="34" charset="0"/>
              <a:buChar char="•"/>
            </a:pPr>
            <a:r>
              <a:rPr lang="en-US" dirty="0">
                <a:solidFill>
                  <a:srgbClr val="44546A"/>
                </a:solidFill>
                <a:latin typeface="Proxima Nova Light" panose="02000506030000020004" pitchFamily="2" charset="0"/>
                <a:ea typeface="MS Mincho" panose="02020609040205080304" pitchFamily="49" charset="-128"/>
                <a:cs typeface="Times New Roman" panose="02020603050405020304" pitchFamily="18" charset="0"/>
              </a:rPr>
              <a:t>1972 – chateau bottling mandatory for classified growths</a:t>
            </a:r>
          </a:p>
          <a:p>
            <a:pPr marL="285750" indent="-285750">
              <a:lnSpc>
                <a:spcPct val="100000"/>
              </a:lnSpc>
              <a:buFont typeface="Arial" panose="020B0604020202020204" pitchFamily="34" charset="0"/>
              <a:buChar char="•"/>
            </a:pPr>
            <a:r>
              <a:rPr lang="en-US" dirty="0">
                <a:solidFill>
                  <a:srgbClr val="44546A"/>
                </a:solidFill>
                <a:latin typeface="Proxima Nova Light" panose="02000506030000020004" pitchFamily="2" charset="0"/>
                <a:ea typeface="MS Mincho" panose="02020609040205080304" pitchFamily="49" charset="-128"/>
                <a:cs typeface="Times New Roman" panose="02020603050405020304" pitchFamily="18" charset="0"/>
              </a:rPr>
              <a:t>Merlot dominant variety</a:t>
            </a:r>
          </a:p>
          <a:p>
            <a:pPr marL="285750" indent="-285750">
              <a:lnSpc>
                <a:spcPct val="100000"/>
              </a:lnSpc>
              <a:buFont typeface="Arial" panose="020B0604020202020204" pitchFamily="34" charset="0"/>
              <a:buChar char="•"/>
            </a:pPr>
            <a:endParaRPr lang="en-US" dirty="0">
              <a:solidFill>
                <a:srgbClr val="44546A"/>
              </a:solidFill>
              <a:latin typeface="Proxima Nova Light"/>
            </a:endParaRPr>
          </a:p>
        </p:txBody>
      </p:sp>
      <p:sp>
        <p:nvSpPr>
          <p:cNvPr id="21" name="Content Placeholder 8">
            <a:extLst>
              <a:ext uri="{FF2B5EF4-FFF2-40B4-BE49-F238E27FC236}">
                <a16:creationId xmlns:a16="http://schemas.microsoft.com/office/drawing/2014/main" id="{6A0C0774-9A9E-45CC-A690-4A619769B5FA}"/>
              </a:ext>
            </a:extLst>
          </p:cNvPr>
          <p:cNvSpPr txBox="1">
            <a:spLocks/>
          </p:cNvSpPr>
          <p:nvPr/>
        </p:nvSpPr>
        <p:spPr>
          <a:xfrm>
            <a:off x="896433" y="4596593"/>
            <a:ext cx="3448272" cy="9588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Symbol" pitchFamily="2" charset="2"/>
              <a:buNone/>
              <a:tabLst/>
              <a:defRPr sz="1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en-US" dirty="0">
                <a:solidFill>
                  <a:srgbClr val="44546A"/>
                </a:solidFill>
                <a:ea typeface="MS Mincho" panose="02020609040205080304" pitchFamily="49" charset="-128"/>
                <a:cs typeface="Times New Roman" panose="02020603050405020304" pitchFamily="18" charset="0"/>
              </a:rPr>
              <a:t>Romans Plant 1</a:t>
            </a:r>
            <a:r>
              <a:rPr lang="en-US" baseline="30000" dirty="0">
                <a:solidFill>
                  <a:srgbClr val="44546A"/>
                </a:solidFill>
                <a:ea typeface="MS Mincho" panose="02020609040205080304" pitchFamily="49" charset="-128"/>
                <a:cs typeface="Times New Roman" panose="02020603050405020304" pitchFamily="18" charset="0"/>
              </a:rPr>
              <a:t>st</a:t>
            </a:r>
            <a:r>
              <a:rPr lang="en-US" dirty="0">
                <a:solidFill>
                  <a:srgbClr val="44546A"/>
                </a:solidFill>
                <a:ea typeface="MS Mincho" panose="02020609040205080304" pitchFamily="49" charset="-128"/>
                <a:cs typeface="Times New Roman" panose="02020603050405020304" pitchFamily="18" charset="0"/>
              </a:rPr>
              <a:t> vineyards</a:t>
            </a:r>
          </a:p>
          <a:p>
            <a:pPr marL="285750" indent="-285750">
              <a:buFont typeface="Arial" panose="020B0604020202020204" pitchFamily="34" charset="0"/>
              <a:buChar char="•"/>
              <a:defRPr/>
            </a:pPr>
            <a:r>
              <a:rPr lang="en-US" dirty="0">
                <a:solidFill>
                  <a:srgbClr val="44546A"/>
                </a:solidFill>
                <a:ea typeface="MS Mincho" panose="02020609040205080304" pitchFamily="49" charset="-128"/>
                <a:cs typeface="Times New Roman" panose="02020603050405020304" pitchFamily="18" charset="0"/>
              </a:rPr>
              <a:t>Ruled by Britain and trade flourished</a:t>
            </a:r>
          </a:p>
          <a:p>
            <a:pPr marL="285750" indent="-285750">
              <a:buFont typeface="Arial" panose="020B0604020202020204" pitchFamily="34" charset="0"/>
              <a:buChar char="•"/>
              <a:defRPr/>
            </a:pPr>
            <a:r>
              <a:rPr lang="en-US" dirty="0">
                <a:solidFill>
                  <a:srgbClr val="44546A"/>
                </a:solidFill>
                <a:ea typeface="MS Mincho" panose="02020609040205080304" pitchFamily="49" charset="-128"/>
                <a:cs typeface="Times New Roman" panose="02020603050405020304" pitchFamily="18" charset="0"/>
              </a:rPr>
              <a:t>Medoc drained and vineyards planted</a:t>
            </a:r>
          </a:p>
          <a:p>
            <a:pPr marL="285750" indent="-285750">
              <a:buFont typeface="Arial" panose="020B0604020202020204" pitchFamily="34" charset="0"/>
              <a:buChar char="•"/>
              <a:defRPr/>
            </a:pPr>
            <a:endParaRPr lang="en-US" dirty="0">
              <a:solidFill>
                <a:srgbClr val="44546A"/>
              </a:solidFill>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defRP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p:txBody>
      </p:sp>
      <p:sp>
        <p:nvSpPr>
          <p:cNvPr id="29" name="Footer Placeholder 11">
            <a:extLst>
              <a:ext uri="{FF2B5EF4-FFF2-40B4-BE49-F238E27FC236}">
                <a16:creationId xmlns:a16="http://schemas.microsoft.com/office/drawing/2014/main" id="{2CA98E0D-4AD9-429B-A838-77217F94DCC3}"/>
              </a:ext>
            </a:extLst>
          </p:cNvPr>
          <p:cNvSpPr txBox="1">
            <a:spLocks/>
          </p:cNvSpPr>
          <p:nvPr/>
        </p:nvSpPr>
        <p:spPr>
          <a:xfrm>
            <a:off x="-320449" y="6511435"/>
            <a:ext cx="11948058"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Photo from </a:t>
            </a:r>
            <a:r>
              <a:rPr lang="en-US" dirty="0">
                <a:solidFill>
                  <a:schemeClr val="bg2">
                    <a:lumMod val="50000"/>
                  </a:schemeClr>
                </a:solidFill>
              </a:rPr>
              <a:t>bordeaux.com</a:t>
            </a:r>
            <a:r>
              <a:rPr lang="en-US" dirty="0"/>
              <a:t>				 			</a:t>
            </a:r>
            <a:r>
              <a:rPr lang="en-GB" dirty="0">
                <a:solidFill>
                  <a:schemeClr val="bg2">
                    <a:lumMod val="50000"/>
                  </a:schemeClr>
                </a:solidFill>
              </a:rPr>
              <a:t> © 2020 Napa Valley Vintners and Napa Valley Wine Academy </a:t>
            </a:r>
          </a:p>
        </p:txBody>
      </p:sp>
      <p:sp>
        <p:nvSpPr>
          <p:cNvPr id="22" name="Content Placeholder 8">
            <a:extLst>
              <a:ext uri="{FF2B5EF4-FFF2-40B4-BE49-F238E27FC236}">
                <a16:creationId xmlns:a16="http://schemas.microsoft.com/office/drawing/2014/main" id="{4AF1CF47-ADC6-4E0C-864A-32A2A93CB621}"/>
              </a:ext>
            </a:extLst>
          </p:cNvPr>
          <p:cNvSpPr txBox="1">
            <a:spLocks/>
          </p:cNvSpPr>
          <p:nvPr/>
        </p:nvSpPr>
        <p:spPr>
          <a:xfrm>
            <a:off x="4759832" y="4596593"/>
            <a:ext cx="3448272" cy="9588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Symbol" pitchFamily="2" charset="2"/>
              <a:buNone/>
              <a:tabLst/>
              <a:defRPr sz="1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en-US" dirty="0">
                <a:solidFill>
                  <a:srgbClr val="44546A"/>
                </a:solidFill>
                <a:ea typeface="MS Mincho" panose="02020609040205080304" pitchFamily="49" charset="-128"/>
                <a:cs typeface="Times New Roman" panose="02020603050405020304" pitchFamily="18" charset="0"/>
              </a:rPr>
              <a:t>1855 Classification System</a:t>
            </a:r>
          </a:p>
          <a:p>
            <a:pPr marL="285750" indent="-285750">
              <a:buFont typeface="Arial" panose="020B0604020202020204" pitchFamily="34" charset="0"/>
              <a:buChar char="•"/>
              <a:defRPr/>
            </a:pPr>
            <a:r>
              <a:rPr lang="en-US" dirty="0" err="1">
                <a:solidFill>
                  <a:srgbClr val="44546A"/>
                </a:solidFill>
                <a:ea typeface="MS Mincho" panose="02020609040205080304" pitchFamily="49" charset="-128"/>
                <a:cs typeface="Times New Roman" panose="02020603050405020304" pitchFamily="18" charset="0"/>
              </a:rPr>
              <a:t>Phylloxera</a:t>
            </a:r>
            <a:r>
              <a:rPr lang="en-US" dirty="0">
                <a:solidFill>
                  <a:srgbClr val="44546A"/>
                </a:solidFill>
                <a:ea typeface="MS Mincho" panose="02020609040205080304" pitchFamily="49" charset="-128"/>
                <a:cs typeface="Times New Roman" panose="02020603050405020304" pitchFamily="18" charset="0"/>
              </a:rPr>
              <a:t> led to grafting</a:t>
            </a:r>
          </a:p>
          <a:p>
            <a:pPr marL="285750" indent="-285750">
              <a:buFont typeface="Arial" panose="020B0604020202020204" pitchFamily="34" charset="0"/>
              <a:buChar char="•"/>
              <a:defRPr/>
            </a:pPr>
            <a:r>
              <a:rPr lang="en-US" dirty="0">
                <a:solidFill>
                  <a:srgbClr val="44546A"/>
                </a:solidFill>
                <a:ea typeface="MS Mincho" panose="02020609040205080304" pitchFamily="49" charset="-128"/>
                <a:cs typeface="Times New Roman" panose="02020603050405020304" pitchFamily="18" charset="0"/>
              </a:rPr>
              <a:t>Bordeaux mixture developed</a:t>
            </a:r>
          </a:p>
          <a:p>
            <a:pPr marL="285750" indent="-285750">
              <a:buFont typeface="Arial" panose="020B0604020202020204" pitchFamily="34" charset="0"/>
              <a:buChar char="•"/>
              <a:defRPr/>
            </a:pPr>
            <a:endParaRPr lang="en-US" dirty="0">
              <a:solidFill>
                <a:srgbClr val="44546A"/>
              </a:solidFill>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defRP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p:txBody>
      </p:sp>
      <p:pic>
        <p:nvPicPr>
          <p:cNvPr id="23" name="Picture 22">
            <a:extLst>
              <a:ext uri="{FF2B5EF4-FFF2-40B4-BE49-F238E27FC236}">
                <a16:creationId xmlns:a16="http://schemas.microsoft.com/office/drawing/2014/main" id="{B43299E2-0597-46E3-B831-E64D5450763D}"/>
              </a:ext>
            </a:extLst>
          </p:cNvPr>
          <p:cNvPicPr>
            <a:picLocks noChangeAspect="1"/>
          </p:cNvPicPr>
          <p:nvPr/>
        </p:nvPicPr>
        <p:blipFill>
          <a:blip r:embed="rId4"/>
          <a:stretch>
            <a:fillRect/>
          </a:stretch>
        </p:blipFill>
        <p:spPr>
          <a:xfrm>
            <a:off x="11444141" y="-29818"/>
            <a:ext cx="741233" cy="603329"/>
          </a:xfrm>
          <a:prstGeom prst="rect">
            <a:avLst/>
          </a:prstGeom>
        </p:spPr>
      </p:pic>
    </p:spTree>
    <p:extLst>
      <p:ext uri="{BB962C8B-B14F-4D97-AF65-F5344CB8AC3E}">
        <p14:creationId xmlns:p14="http://schemas.microsoft.com/office/powerpoint/2010/main" val="11224969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734636-E4CB-4A3A-9A25-D5A2A2BD6A2E}"/>
              </a:ext>
            </a:extLst>
          </p:cNvPr>
          <p:cNvSpPr>
            <a:spLocks noGrp="1"/>
          </p:cNvSpPr>
          <p:nvPr>
            <p:ph type="title"/>
          </p:nvPr>
        </p:nvSpPr>
        <p:spPr>
          <a:xfrm>
            <a:off x="1983739" y="158187"/>
            <a:ext cx="8224521" cy="1286160"/>
          </a:xfrm>
        </p:spPr>
        <p:txBody>
          <a:bodyPr anchor="b">
            <a:normAutofit/>
          </a:bodyPr>
          <a:lstStyle/>
          <a:p>
            <a:pPr algn="ctr"/>
            <a:r>
              <a:rPr lang="en-US" sz="4000" dirty="0">
                <a:solidFill>
                  <a:schemeClr val="tx2">
                    <a:lumMod val="75000"/>
                  </a:schemeClr>
                </a:solidFill>
                <a:latin typeface="Proxima Nova Light" panose="02000506030000020004"/>
              </a:rPr>
              <a:t>1855 Classification System </a:t>
            </a:r>
          </a:p>
        </p:txBody>
      </p:sp>
      <p:sp>
        <p:nvSpPr>
          <p:cNvPr id="6" name="Content Placeholder 5">
            <a:extLst>
              <a:ext uri="{FF2B5EF4-FFF2-40B4-BE49-F238E27FC236}">
                <a16:creationId xmlns:a16="http://schemas.microsoft.com/office/drawing/2014/main" id="{B8253E23-90DA-46BA-B8B6-A8C1AF612215}"/>
              </a:ext>
            </a:extLst>
          </p:cNvPr>
          <p:cNvSpPr>
            <a:spLocks noGrp="1"/>
          </p:cNvSpPr>
          <p:nvPr>
            <p:ph idx="1"/>
          </p:nvPr>
        </p:nvSpPr>
        <p:spPr>
          <a:xfrm>
            <a:off x="6219167" y="1818786"/>
            <a:ext cx="5584905" cy="4252634"/>
          </a:xfrm>
        </p:spPr>
        <p:txBody>
          <a:bodyPr>
            <a:noAutofit/>
          </a:bodyPr>
          <a:lstStyle/>
          <a:p>
            <a:r>
              <a:rPr lang="en-AU" dirty="0">
                <a:solidFill>
                  <a:srgbClr val="44546A"/>
                </a:solidFill>
              </a:rPr>
              <a:t>Commissioned by Emperor Napoleon III  </a:t>
            </a:r>
          </a:p>
          <a:p>
            <a:r>
              <a:rPr lang="en-AU" dirty="0">
                <a:solidFill>
                  <a:srgbClr val="44546A"/>
                </a:solidFill>
              </a:rPr>
              <a:t>Ranked top properties of Bordeaux by price</a:t>
            </a:r>
          </a:p>
          <a:p>
            <a:r>
              <a:rPr lang="en-US" dirty="0">
                <a:solidFill>
                  <a:srgbClr val="44546A"/>
                </a:solidFill>
              </a:rPr>
              <a:t>Outstanding, unclassified wines or appellations are also common</a:t>
            </a:r>
            <a:br>
              <a:rPr lang="en-AU" dirty="0">
                <a:solidFill>
                  <a:srgbClr val="44546A"/>
                </a:solidFill>
              </a:rPr>
            </a:br>
            <a:endParaRPr lang="en-US" dirty="0">
              <a:solidFill>
                <a:srgbClr val="44546A"/>
              </a:solidFill>
            </a:endParaRPr>
          </a:p>
        </p:txBody>
      </p:sp>
      <p:pic>
        <p:nvPicPr>
          <p:cNvPr id="9" name="Picture 8">
            <a:extLst>
              <a:ext uri="{FF2B5EF4-FFF2-40B4-BE49-F238E27FC236}">
                <a16:creationId xmlns:a16="http://schemas.microsoft.com/office/drawing/2014/main" id="{5868C474-10C9-47AB-ADF7-35EF942DED2A}"/>
              </a:ext>
            </a:extLst>
          </p:cNvPr>
          <p:cNvPicPr>
            <a:picLocks noChangeAspect="1"/>
          </p:cNvPicPr>
          <p:nvPr/>
        </p:nvPicPr>
        <p:blipFill>
          <a:blip r:embed="rId3"/>
          <a:stretch>
            <a:fillRect/>
          </a:stretch>
        </p:blipFill>
        <p:spPr>
          <a:xfrm>
            <a:off x="11444141" y="-29818"/>
            <a:ext cx="741233" cy="603329"/>
          </a:xfrm>
          <a:prstGeom prst="rect">
            <a:avLst/>
          </a:prstGeom>
        </p:spPr>
      </p:pic>
      <p:pic>
        <p:nvPicPr>
          <p:cNvPr id="3" name="Picture 2">
            <a:extLst>
              <a:ext uri="{FF2B5EF4-FFF2-40B4-BE49-F238E27FC236}">
                <a16:creationId xmlns:a16="http://schemas.microsoft.com/office/drawing/2014/main" id="{CC9775E6-7E0A-44FC-B285-B1E6883238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163" y="1727199"/>
            <a:ext cx="5434672" cy="4130675"/>
          </a:xfrm>
          <a:prstGeom prst="rect">
            <a:avLst/>
          </a:prstGeom>
        </p:spPr>
      </p:pic>
    </p:spTree>
    <p:extLst>
      <p:ext uri="{BB962C8B-B14F-4D97-AF65-F5344CB8AC3E}">
        <p14:creationId xmlns:p14="http://schemas.microsoft.com/office/powerpoint/2010/main" val="31457811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4C42D-06C3-7544-AD59-E20B9FB7BE09}"/>
              </a:ext>
            </a:extLst>
          </p:cNvPr>
          <p:cNvSpPr>
            <a:spLocks noGrp="1"/>
          </p:cNvSpPr>
          <p:nvPr>
            <p:ph type="title"/>
          </p:nvPr>
        </p:nvSpPr>
        <p:spPr>
          <a:xfrm>
            <a:off x="682626" y="-81788"/>
            <a:ext cx="7546974" cy="1197986"/>
          </a:xfrm>
          <a:noFill/>
          <a:ln w="19050">
            <a:noFill/>
          </a:ln>
        </p:spPr>
        <p:txBody>
          <a:bodyPr vert="horz" wrap="square" lIns="68580" tIns="34290" rIns="68580" bIns="34290" rtlCol="0" anchor="ctr">
            <a:noAutofit/>
          </a:bodyPr>
          <a:lstStyle/>
          <a:p>
            <a:r>
              <a:rPr lang="en-US" dirty="0">
                <a:effectLst/>
                <a:latin typeface="+mn-lt"/>
              </a:rPr>
              <a:t>1855 classification</a:t>
            </a:r>
          </a:p>
        </p:txBody>
      </p:sp>
      <p:pic>
        <p:nvPicPr>
          <p:cNvPr id="7" name="Content Placeholder 6">
            <a:extLst>
              <a:ext uri="{FF2B5EF4-FFF2-40B4-BE49-F238E27FC236}">
                <a16:creationId xmlns:a16="http://schemas.microsoft.com/office/drawing/2014/main" id="{B175102E-5AD1-4F4A-8B09-76FF4ADCD12D}"/>
              </a:ext>
            </a:extLst>
          </p:cNvPr>
          <p:cNvPicPr>
            <a:picLocks noGrp="1" noChangeAspect="1"/>
          </p:cNvPicPr>
          <p:nvPr>
            <p:ph sz="half" idx="1"/>
          </p:nvPr>
        </p:nvPicPr>
        <p:blipFill>
          <a:blip r:embed="rId3"/>
          <a:stretch>
            <a:fillRect/>
          </a:stretch>
        </p:blipFill>
        <p:spPr>
          <a:xfrm>
            <a:off x="3751961" y="1142490"/>
            <a:ext cx="4688077" cy="2531561"/>
          </a:xfrm>
          <a:prstGeom prst="rect">
            <a:avLst/>
          </a:prstGeom>
        </p:spPr>
      </p:pic>
      <p:sp>
        <p:nvSpPr>
          <p:cNvPr id="4" name="Content Placeholder 3">
            <a:extLst>
              <a:ext uri="{FF2B5EF4-FFF2-40B4-BE49-F238E27FC236}">
                <a16:creationId xmlns:a16="http://schemas.microsoft.com/office/drawing/2014/main" id="{5664E0EA-8BE9-4B92-A6B9-3C3D357FF8CC}"/>
              </a:ext>
            </a:extLst>
          </p:cNvPr>
          <p:cNvSpPr>
            <a:spLocks noGrp="1"/>
          </p:cNvSpPr>
          <p:nvPr>
            <p:ph sz="half" idx="2"/>
          </p:nvPr>
        </p:nvSpPr>
        <p:spPr>
          <a:xfrm>
            <a:off x="577850" y="1124962"/>
            <a:ext cx="7651749" cy="4117975"/>
          </a:xfrm>
        </p:spPr>
        <p:txBody>
          <a:bodyPr>
            <a:noAutofit/>
          </a:bodyPr>
          <a:lstStyle/>
          <a:p>
            <a:pPr marL="45720" indent="0">
              <a:buNone/>
            </a:pPr>
            <a:r>
              <a:rPr lang="en-US" sz="2400" dirty="0"/>
              <a:t>4 - 1</a:t>
            </a:r>
            <a:r>
              <a:rPr lang="en-US" sz="2400" baseline="30000" dirty="0"/>
              <a:t>st</a:t>
            </a:r>
            <a:r>
              <a:rPr lang="en-US" sz="2400" dirty="0"/>
              <a:t> Growths</a:t>
            </a:r>
          </a:p>
          <a:p>
            <a:pPr marL="45720" indent="0">
              <a:buNone/>
            </a:pPr>
            <a:r>
              <a:rPr lang="en-US" sz="2400" dirty="0"/>
              <a:t>15 – 2</a:t>
            </a:r>
            <a:r>
              <a:rPr lang="en-US" sz="2400" baseline="30000" dirty="0"/>
              <a:t>nd</a:t>
            </a:r>
            <a:r>
              <a:rPr lang="en-US" sz="2400" dirty="0"/>
              <a:t> Growths</a:t>
            </a:r>
          </a:p>
          <a:p>
            <a:pPr marL="45720" indent="0">
              <a:buNone/>
            </a:pPr>
            <a:r>
              <a:rPr lang="en-US" sz="2400" dirty="0"/>
              <a:t>14 – 3</a:t>
            </a:r>
            <a:r>
              <a:rPr lang="en-US" sz="2400" baseline="30000" dirty="0"/>
              <a:t>rd</a:t>
            </a:r>
            <a:r>
              <a:rPr lang="en-US" sz="2400" dirty="0"/>
              <a:t> Growths</a:t>
            </a:r>
          </a:p>
          <a:p>
            <a:pPr marL="45720" indent="0">
              <a:buNone/>
            </a:pPr>
            <a:r>
              <a:rPr lang="en-US" sz="2400" dirty="0"/>
              <a:t>10 – 4</a:t>
            </a:r>
            <a:r>
              <a:rPr lang="en-US" sz="2400" baseline="30000" dirty="0"/>
              <a:t>th</a:t>
            </a:r>
            <a:r>
              <a:rPr lang="en-US" sz="2400" dirty="0"/>
              <a:t> Growths</a:t>
            </a:r>
          </a:p>
          <a:p>
            <a:pPr marL="45720" indent="0">
              <a:buNone/>
            </a:pPr>
            <a:r>
              <a:rPr lang="en-US" sz="2400" dirty="0"/>
              <a:t>18 – 5</a:t>
            </a:r>
            <a:r>
              <a:rPr lang="en-US" sz="2400" baseline="30000" dirty="0"/>
              <a:t>th</a:t>
            </a:r>
            <a:r>
              <a:rPr lang="en-US" sz="2400" dirty="0"/>
              <a:t> Growths</a:t>
            </a:r>
          </a:p>
          <a:p>
            <a:pPr marL="45720" indent="0">
              <a:buNone/>
            </a:pPr>
            <a:endParaRPr lang="en-US" sz="2400" dirty="0"/>
          </a:p>
          <a:p>
            <a:pPr marL="45720" indent="0">
              <a:buNone/>
            </a:pPr>
            <a:r>
              <a:rPr lang="en-US" sz="2400" dirty="0"/>
              <a:t>Chateau Mouton Rothschild – 2</a:t>
            </a:r>
            <a:r>
              <a:rPr lang="en-US" sz="2400" baseline="30000" dirty="0"/>
              <a:t>nd</a:t>
            </a:r>
            <a:r>
              <a:rPr lang="en-US" sz="2400" dirty="0"/>
              <a:t> Growth</a:t>
            </a:r>
          </a:p>
          <a:p>
            <a:pPr marL="45720" indent="0">
              <a:buNone/>
            </a:pPr>
            <a:r>
              <a:rPr lang="en-US" sz="2400" i="1" dirty="0"/>
              <a:t>“First, I cannot be. Second, I do not deign to be. Mouton I am.“</a:t>
            </a:r>
          </a:p>
          <a:p>
            <a:pPr marL="45720" indent="0">
              <a:buNone/>
            </a:pPr>
            <a:r>
              <a:rPr lang="en-US" sz="2400" i="1" dirty="0"/>
              <a:t>"First, I am. Second, I used to be. Mouton does not change."</a:t>
            </a:r>
          </a:p>
          <a:p>
            <a:pPr marL="45720" indent="0">
              <a:buNone/>
            </a:pPr>
            <a:endParaRPr lang="en-US" sz="2400" i="1" dirty="0"/>
          </a:p>
          <a:p>
            <a:pPr marL="45720" indent="0">
              <a:buNone/>
            </a:pPr>
            <a:endParaRPr lang="en-US" sz="2400" dirty="0"/>
          </a:p>
          <a:p>
            <a:pPr marL="45720" indent="0">
              <a:buNone/>
            </a:pPr>
            <a:endParaRPr lang="en-US" sz="2400" dirty="0"/>
          </a:p>
        </p:txBody>
      </p:sp>
      <p:pic>
        <p:nvPicPr>
          <p:cNvPr id="6" name="Picture 5" descr="A close up of a book&#10;&#10;Description automatically generated">
            <a:extLst>
              <a:ext uri="{FF2B5EF4-FFF2-40B4-BE49-F238E27FC236}">
                <a16:creationId xmlns:a16="http://schemas.microsoft.com/office/drawing/2014/main" id="{93753846-8D3E-4304-BFEA-B3FF3B59948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012074" y="722318"/>
            <a:ext cx="3055655" cy="4520619"/>
          </a:xfrm>
          <a:prstGeom prst="rect">
            <a:avLst/>
          </a:prstGeom>
          <a:effectLst/>
        </p:spPr>
      </p:pic>
    </p:spTree>
    <p:extLst>
      <p:ext uri="{BB962C8B-B14F-4D97-AF65-F5344CB8AC3E}">
        <p14:creationId xmlns:p14="http://schemas.microsoft.com/office/powerpoint/2010/main" val="112103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687A48-E523-7C4C-93B8-22D0D21D22C8}"/>
              </a:ext>
            </a:extLst>
          </p:cNvPr>
          <p:cNvSpPr/>
          <p:nvPr/>
        </p:nvSpPr>
        <p:spPr>
          <a:xfrm>
            <a:off x="0" y="0"/>
            <a:ext cx="5323460" cy="148608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C2B983E-6AA4-5241-B81A-2CB6121EB16E}"/>
              </a:ext>
            </a:extLst>
          </p:cNvPr>
          <p:cNvSpPr txBox="1">
            <a:spLocks/>
          </p:cNvSpPr>
          <p:nvPr/>
        </p:nvSpPr>
        <p:spPr>
          <a:xfrm>
            <a:off x="265041" y="162535"/>
            <a:ext cx="1264029" cy="6592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n-US" sz="4000" b="1" cap="small" dirty="0">
              <a:solidFill>
                <a:schemeClr val="bg1"/>
              </a:solidFill>
            </a:endParaRPr>
          </a:p>
        </p:txBody>
      </p:sp>
      <p:sp>
        <p:nvSpPr>
          <p:cNvPr id="9" name="TextBox 8">
            <a:extLst>
              <a:ext uri="{FF2B5EF4-FFF2-40B4-BE49-F238E27FC236}">
                <a16:creationId xmlns:a16="http://schemas.microsoft.com/office/drawing/2014/main" id="{4286C32F-4481-E94D-98B3-EE01B2BC8A08}"/>
              </a:ext>
            </a:extLst>
          </p:cNvPr>
          <p:cNvSpPr txBox="1"/>
          <p:nvPr/>
        </p:nvSpPr>
        <p:spPr>
          <a:xfrm>
            <a:off x="218929" y="404490"/>
            <a:ext cx="3241084" cy="677108"/>
          </a:xfrm>
          <a:prstGeom prst="rect">
            <a:avLst/>
          </a:prstGeom>
          <a:noFill/>
        </p:spPr>
        <p:txBody>
          <a:bodyPr wrap="square" rtlCol="0" anchor="t">
            <a:spAutoFit/>
          </a:bodyPr>
          <a:lstStyle/>
          <a:p>
            <a:pPr algn="ctr"/>
            <a:r>
              <a:rPr lang="en-US" sz="3800" b="0" i="0" spc="300" dirty="0">
                <a:solidFill>
                  <a:schemeClr val="bg1">
                    <a:lumMod val="95000"/>
                  </a:schemeClr>
                </a:solidFill>
                <a:latin typeface="Proxima Nova Light" panose="02000506030000020004" pitchFamily="2" charset="0"/>
              </a:rPr>
              <a:t>QUIZ</a:t>
            </a:r>
          </a:p>
        </p:txBody>
      </p:sp>
      <p:cxnSp>
        <p:nvCxnSpPr>
          <p:cNvPr id="10" name="Straight Connector 9">
            <a:extLst>
              <a:ext uri="{FF2B5EF4-FFF2-40B4-BE49-F238E27FC236}">
                <a16:creationId xmlns:a16="http://schemas.microsoft.com/office/drawing/2014/main" id="{EA51B68F-CF2E-8A4E-824B-1CC70DB0AD6B}"/>
              </a:ext>
            </a:extLst>
          </p:cNvPr>
          <p:cNvCxnSpPr/>
          <p:nvPr/>
        </p:nvCxnSpPr>
        <p:spPr>
          <a:xfrm>
            <a:off x="3451908" y="482895"/>
            <a:ext cx="0" cy="538609"/>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97579060-E377-9144-AB91-1B4187B4FE4C}"/>
              </a:ext>
            </a:extLst>
          </p:cNvPr>
          <p:cNvSpPr txBox="1">
            <a:spLocks/>
          </p:cNvSpPr>
          <p:nvPr/>
        </p:nvSpPr>
        <p:spPr>
          <a:xfrm>
            <a:off x="3579923" y="620087"/>
            <a:ext cx="2088682" cy="605881"/>
          </a:xfrm>
          <a:prstGeom prst="rect">
            <a:avLst/>
          </a:prstGeom>
        </p:spPr>
        <p:txBody>
          <a:bodyPr/>
          <a:lstStyle>
            <a:lvl1pPr algn="l" defTabSz="914400" rtl="0" eaLnBrk="1" latinLnBrk="0" hangingPunct="1">
              <a:lnSpc>
                <a:spcPct val="90000"/>
              </a:lnSpc>
              <a:spcBef>
                <a:spcPct val="0"/>
              </a:spcBef>
              <a:buNone/>
              <a:defRPr sz="2000" b="1" kern="1200" spc="300">
                <a:solidFill>
                  <a:schemeClr val="bg1"/>
                </a:solidFill>
                <a:latin typeface="+mj-lt"/>
                <a:ea typeface="+mj-ea"/>
                <a:cs typeface="+mj-cs"/>
              </a:defRPr>
            </a:lvl1pPr>
          </a:lstStyle>
          <a:p>
            <a:r>
              <a:rPr lang="en-US" i="1" spc="0" dirty="0">
                <a:solidFill>
                  <a:schemeClr val="bg1">
                    <a:lumMod val="95000"/>
                  </a:schemeClr>
                </a:solidFill>
                <a:latin typeface="Proxima Nova" panose="02000506030000020004" pitchFamily="2" charset="0"/>
              </a:rPr>
              <a:t>Bordeaux</a:t>
            </a:r>
          </a:p>
        </p:txBody>
      </p:sp>
      <p:pic>
        <p:nvPicPr>
          <p:cNvPr id="17" name="Picture 16">
            <a:extLst>
              <a:ext uri="{FF2B5EF4-FFF2-40B4-BE49-F238E27FC236}">
                <a16:creationId xmlns:a16="http://schemas.microsoft.com/office/drawing/2014/main" id="{E6497E86-01CE-CF4B-9FA2-508E0CCF75A7}"/>
              </a:ext>
            </a:extLst>
          </p:cNvPr>
          <p:cNvPicPr>
            <a:picLocks noChangeAspect="1"/>
          </p:cNvPicPr>
          <p:nvPr/>
        </p:nvPicPr>
        <p:blipFill>
          <a:blip r:embed="rId3"/>
          <a:stretch>
            <a:fillRect/>
          </a:stretch>
        </p:blipFill>
        <p:spPr>
          <a:xfrm>
            <a:off x="11444141" y="-29818"/>
            <a:ext cx="741233" cy="603329"/>
          </a:xfrm>
          <a:prstGeom prst="rect">
            <a:avLst/>
          </a:prstGeom>
        </p:spPr>
      </p:pic>
      <p:sp>
        <p:nvSpPr>
          <p:cNvPr id="21" name="Text Placeholder 5">
            <a:extLst>
              <a:ext uri="{FF2B5EF4-FFF2-40B4-BE49-F238E27FC236}">
                <a16:creationId xmlns:a16="http://schemas.microsoft.com/office/drawing/2014/main" id="{D26712A6-F328-45B4-963F-FAF775CAA037}"/>
              </a:ext>
            </a:extLst>
          </p:cNvPr>
          <p:cNvSpPr txBox="1">
            <a:spLocks/>
          </p:cNvSpPr>
          <p:nvPr/>
        </p:nvSpPr>
        <p:spPr>
          <a:xfrm>
            <a:off x="6262779" y="1266079"/>
            <a:ext cx="5607393" cy="65257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dirty="0">
                <a:solidFill>
                  <a:srgbClr val="44546A"/>
                </a:solidFill>
                <a:latin typeface="Proxima Nova Light" panose="02000506030000020004"/>
              </a:rPr>
              <a:t>What is the average bottle price of a Bordeaux wine?</a:t>
            </a:r>
          </a:p>
          <a:p>
            <a:pPr marL="514350" indent="-514350">
              <a:lnSpc>
                <a:spcPct val="100000"/>
              </a:lnSpc>
              <a:buFont typeface="+mj-lt"/>
              <a:buAutoNum type="alphaLcParenR"/>
            </a:pPr>
            <a:r>
              <a:rPr lang="en-US" sz="3200" dirty="0">
                <a:solidFill>
                  <a:srgbClr val="44546A"/>
                </a:solidFill>
                <a:latin typeface="Proxima Nova Light" panose="02000506030000020004"/>
              </a:rPr>
              <a:t>$7</a:t>
            </a:r>
          </a:p>
          <a:p>
            <a:pPr marL="514350" indent="-514350">
              <a:lnSpc>
                <a:spcPct val="100000"/>
              </a:lnSpc>
              <a:buFont typeface="+mj-lt"/>
              <a:buAutoNum type="alphaLcParenR"/>
            </a:pPr>
            <a:r>
              <a:rPr lang="en-US" sz="3200" dirty="0">
                <a:solidFill>
                  <a:srgbClr val="44546A"/>
                </a:solidFill>
                <a:latin typeface="Proxima Nova Light" panose="02000506030000020004"/>
              </a:rPr>
              <a:t>$15</a:t>
            </a:r>
          </a:p>
          <a:p>
            <a:pPr marL="514350" indent="-514350">
              <a:lnSpc>
                <a:spcPct val="100000"/>
              </a:lnSpc>
              <a:buFont typeface="+mj-lt"/>
              <a:buAutoNum type="alphaLcParenR"/>
            </a:pPr>
            <a:r>
              <a:rPr lang="en-US" sz="3200" dirty="0">
                <a:solidFill>
                  <a:srgbClr val="44546A"/>
                </a:solidFill>
                <a:latin typeface="Proxima Nova Light" panose="02000506030000020004"/>
              </a:rPr>
              <a:t>$25</a:t>
            </a:r>
          </a:p>
          <a:p>
            <a:pPr marL="514350" indent="-514350">
              <a:lnSpc>
                <a:spcPct val="100000"/>
              </a:lnSpc>
              <a:buFont typeface="+mj-lt"/>
              <a:buAutoNum type="alphaLcParenR"/>
            </a:pPr>
            <a:r>
              <a:rPr lang="en-US" sz="3200" dirty="0">
                <a:solidFill>
                  <a:srgbClr val="44546A"/>
                </a:solidFill>
                <a:latin typeface="Proxima Nova Light" panose="02000506030000020004"/>
              </a:rPr>
              <a:t>$75</a:t>
            </a:r>
          </a:p>
          <a:p>
            <a:pPr marL="228600"/>
            <a:endParaRPr lang="en-US" sz="3200" dirty="0">
              <a:solidFill>
                <a:srgbClr val="44546A"/>
              </a:solidFill>
              <a:latin typeface="Proxima Nova Light" panose="02000506030000020004"/>
            </a:endParaRPr>
          </a:p>
          <a:p>
            <a:pPr lvl="1"/>
            <a:endParaRPr lang="en-US" sz="3200" dirty="0">
              <a:solidFill>
                <a:srgbClr val="44546A"/>
              </a:solidFill>
              <a:latin typeface="Proxima Nova Light" panose="02000506030000020004"/>
            </a:endParaRPr>
          </a:p>
        </p:txBody>
      </p:sp>
      <p:cxnSp>
        <p:nvCxnSpPr>
          <p:cNvPr id="24" name="Straight Connector 23">
            <a:extLst>
              <a:ext uri="{FF2B5EF4-FFF2-40B4-BE49-F238E27FC236}">
                <a16:creationId xmlns:a16="http://schemas.microsoft.com/office/drawing/2014/main" id="{3750F89A-C48A-4BE7-94B7-3B3947CB2106}"/>
              </a:ext>
            </a:extLst>
          </p:cNvPr>
          <p:cNvCxnSpPr>
            <a:cxnSpLocks/>
          </p:cNvCxnSpPr>
          <p:nvPr/>
        </p:nvCxnSpPr>
        <p:spPr>
          <a:xfrm flipH="1">
            <a:off x="5323460" y="-20"/>
            <a:ext cx="12058" cy="6857704"/>
          </a:xfrm>
          <a:prstGeom prst="line">
            <a:avLst/>
          </a:prstGeom>
          <a:ln w="381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47EE7F57-EB93-46C9-8D24-05EA6B0AA145}"/>
              </a:ext>
            </a:extLst>
          </p:cNvPr>
          <p:cNvPicPr>
            <a:picLocks noChangeAspect="1"/>
          </p:cNvPicPr>
          <p:nvPr/>
        </p:nvPicPr>
        <p:blipFill rotWithShape="1">
          <a:blip r:embed="rId4"/>
          <a:srcRect r="26010"/>
          <a:stretch/>
        </p:blipFill>
        <p:spPr>
          <a:xfrm>
            <a:off x="-24547" y="1441856"/>
            <a:ext cx="5339283" cy="5416144"/>
          </a:xfrm>
          <a:prstGeom prst="rect">
            <a:avLst/>
          </a:prstGeom>
        </p:spPr>
      </p:pic>
    </p:spTree>
    <p:extLst>
      <p:ext uri="{BB962C8B-B14F-4D97-AF65-F5344CB8AC3E}">
        <p14:creationId xmlns:p14="http://schemas.microsoft.com/office/powerpoint/2010/main" val="7319025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687A48-E523-7C4C-93B8-22D0D21D22C8}"/>
              </a:ext>
            </a:extLst>
          </p:cNvPr>
          <p:cNvSpPr/>
          <p:nvPr/>
        </p:nvSpPr>
        <p:spPr>
          <a:xfrm>
            <a:off x="0" y="0"/>
            <a:ext cx="5323460" cy="148608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C2B983E-6AA4-5241-B81A-2CB6121EB16E}"/>
              </a:ext>
            </a:extLst>
          </p:cNvPr>
          <p:cNvSpPr txBox="1">
            <a:spLocks/>
          </p:cNvSpPr>
          <p:nvPr/>
        </p:nvSpPr>
        <p:spPr>
          <a:xfrm>
            <a:off x="265041" y="162535"/>
            <a:ext cx="1264029" cy="6592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n-US" sz="4000" b="1" cap="small" dirty="0">
              <a:solidFill>
                <a:schemeClr val="bg1"/>
              </a:solidFill>
            </a:endParaRPr>
          </a:p>
        </p:txBody>
      </p:sp>
      <p:sp>
        <p:nvSpPr>
          <p:cNvPr id="9" name="TextBox 8">
            <a:extLst>
              <a:ext uri="{FF2B5EF4-FFF2-40B4-BE49-F238E27FC236}">
                <a16:creationId xmlns:a16="http://schemas.microsoft.com/office/drawing/2014/main" id="{4286C32F-4481-E94D-98B3-EE01B2BC8A08}"/>
              </a:ext>
            </a:extLst>
          </p:cNvPr>
          <p:cNvSpPr txBox="1"/>
          <p:nvPr/>
        </p:nvSpPr>
        <p:spPr>
          <a:xfrm>
            <a:off x="218929" y="404490"/>
            <a:ext cx="3241084" cy="677108"/>
          </a:xfrm>
          <a:prstGeom prst="rect">
            <a:avLst/>
          </a:prstGeom>
          <a:noFill/>
        </p:spPr>
        <p:txBody>
          <a:bodyPr wrap="square" rtlCol="0" anchor="t">
            <a:spAutoFit/>
          </a:bodyPr>
          <a:lstStyle/>
          <a:p>
            <a:pPr algn="ctr"/>
            <a:r>
              <a:rPr lang="en-US" sz="3800" b="0" i="0" spc="300" dirty="0">
                <a:solidFill>
                  <a:schemeClr val="bg1">
                    <a:lumMod val="95000"/>
                  </a:schemeClr>
                </a:solidFill>
                <a:latin typeface="Proxima Nova Light" panose="02000506030000020004" pitchFamily="2" charset="0"/>
              </a:rPr>
              <a:t>QUIZ</a:t>
            </a:r>
          </a:p>
        </p:txBody>
      </p:sp>
      <p:cxnSp>
        <p:nvCxnSpPr>
          <p:cNvPr id="10" name="Straight Connector 9">
            <a:extLst>
              <a:ext uri="{FF2B5EF4-FFF2-40B4-BE49-F238E27FC236}">
                <a16:creationId xmlns:a16="http://schemas.microsoft.com/office/drawing/2014/main" id="{EA51B68F-CF2E-8A4E-824B-1CC70DB0AD6B}"/>
              </a:ext>
            </a:extLst>
          </p:cNvPr>
          <p:cNvCxnSpPr/>
          <p:nvPr/>
        </p:nvCxnSpPr>
        <p:spPr>
          <a:xfrm>
            <a:off x="3451908" y="482895"/>
            <a:ext cx="0" cy="538609"/>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97579060-E377-9144-AB91-1B4187B4FE4C}"/>
              </a:ext>
            </a:extLst>
          </p:cNvPr>
          <p:cNvSpPr txBox="1">
            <a:spLocks/>
          </p:cNvSpPr>
          <p:nvPr/>
        </p:nvSpPr>
        <p:spPr>
          <a:xfrm>
            <a:off x="3579923" y="620087"/>
            <a:ext cx="2088682" cy="605881"/>
          </a:xfrm>
          <a:prstGeom prst="rect">
            <a:avLst/>
          </a:prstGeom>
        </p:spPr>
        <p:txBody>
          <a:bodyPr/>
          <a:lstStyle>
            <a:lvl1pPr algn="l" defTabSz="914400" rtl="0" eaLnBrk="1" latinLnBrk="0" hangingPunct="1">
              <a:lnSpc>
                <a:spcPct val="90000"/>
              </a:lnSpc>
              <a:spcBef>
                <a:spcPct val="0"/>
              </a:spcBef>
              <a:buNone/>
              <a:defRPr sz="2000" b="1" kern="1200" spc="300">
                <a:solidFill>
                  <a:schemeClr val="bg1"/>
                </a:solidFill>
                <a:latin typeface="+mj-lt"/>
                <a:ea typeface="+mj-ea"/>
                <a:cs typeface="+mj-cs"/>
              </a:defRPr>
            </a:lvl1pPr>
          </a:lstStyle>
          <a:p>
            <a:r>
              <a:rPr lang="en-US" i="1" spc="0" dirty="0">
                <a:solidFill>
                  <a:schemeClr val="bg1">
                    <a:lumMod val="95000"/>
                  </a:schemeClr>
                </a:solidFill>
                <a:latin typeface="Proxima Nova" panose="02000506030000020004" pitchFamily="2" charset="0"/>
              </a:rPr>
              <a:t>Bordeaux</a:t>
            </a:r>
          </a:p>
        </p:txBody>
      </p:sp>
      <p:pic>
        <p:nvPicPr>
          <p:cNvPr id="17" name="Picture 16">
            <a:extLst>
              <a:ext uri="{FF2B5EF4-FFF2-40B4-BE49-F238E27FC236}">
                <a16:creationId xmlns:a16="http://schemas.microsoft.com/office/drawing/2014/main" id="{E6497E86-01CE-CF4B-9FA2-508E0CCF75A7}"/>
              </a:ext>
            </a:extLst>
          </p:cNvPr>
          <p:cNvPicPr>
            <a:picLocks noChangeAspect="1"/>
          </p:cNvPicPr>
          <p:nvPr/>
        </p:nvPicPr>
        <p:blipFill>
          <a:blip r:embed="rId3"/>
          <a:stretch>
            <a:fillRect/>
          </a:stretch>
        </p:blipFill>
        <p:spPr>
          <a:xfrm>
            <a:off x="11444141" y="-29818"/>
            <a:ext cx="741233" cy="603329"/>
          </a:xfrm>
          <a:prstGeom prst="rect">
            <a:avLst/>
          </a:prstGeom>
        </p:spPr>
      </p:pic>
      <p:sp>
        <p:nvSpPr>
          <p:cNvPr id="21" name="Text Placeholder 5">
            <a:extLst>
              <a:ext uri="{FF2B5EF4-FFF2-40B4-BE49-F238E27FC236}">
                <a16:creationId xmlns:a16="http://schemas.microsoft.com/office/drawing/2014/main" id="{D26712A6-F328-45B4-963F-FAF775CAA037}"/>
              </a:ext>
            </a:extLst>
          </p:cNvPr>
          <p:cNvSpPr txBox="1">
            <a:spLocks/>
          </p:cNvSpPr>
          <p:nvPr/>
        </p:nvSpPr>
        <p:spPr>
          <a:xfrm>
            <a:off x="6262779" y="1266079"/>
            <a:ext cx="5607393" cy="65257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dirty="0">
                <a:solidFill>
                  <a:srgbClr val="44546A"/>
                </a:solidFill>
                <a:latin typeface="Proxima Nova Light" panose="02000506030000020004"/>
              </a:rPr>
              <a:t>What is the average bottle price of a Bordeaux wine?</a:t>
            </a:r>
          </a:p>
          <a:p>
            <a:pPr marL="514350" indent="-514350">
              <a:lnSpc>
                <a:spcPct val="100000"/>
              </a:lnSpc>
              <a:buFont typeface="+mj-lt"/>
              <a:buAutoNum type="alphaLcParenR"/>
            </a:pPr>
            <a:r>
              <a:rPr lang="en-US" sz="3200" b="1" dirty="0">
                <a:solidFill>
                  <a:srgbClr val="C00000"/>
                </a:solidFill>
                <a:latin typeface="Proxima Nova Light" panose="02000506030000020004"/>
              </a:rPr>
              <a:t>$7</a:t>
            </a:r>
          </a:p>
          <a:p>
            <a:pPr marL="514350" indent="-514350">
              <a:lnSpc>
                <a:spcPct val="100000"/>
              </a:lnSpc>
              <a:buFont typeface="+mj-lt"/>
              <a:buAutoNum type="alphaLcParenR"/>
            </a:pPr>
            <a:r>
              <a:rPr lang="en-US" sz="3200" dirty="0">
                <a:solidFill>
                  <a:srgbClr val="44546A"/>
                </a:solidFill>
                <a:latin typeface="Proxima Nova Light" panose="02000506030000020004"/>
              </a:rPr>
              <a:t>$15</a:t>
            </a:r>
          </a:p>
          <a:p>
            <a:pPr marL="514350" indent="-514350">
              <a:lnSpc>
                <a:spcPct val="100000"/>
              </a:lnSpc>
              <a:buFont typeface="+mj-lt"/>
              <a:buAutoNum type="alphaLcParenR"/>
            </a:pPr>
            <a:r>
              <a:rPr lang="en-US" sz="3200" dirty="0">
                <a:solidFill>
                  <a:srgbClr val="44546A"/>
                </a:solidFill>
                <a:latin typeface="Proxima Nova Light" panose="02000506030000020004"/>
              </a:rPr>
              <a:t>$25</a:t>
            </a:r>
          </a:p>
          <a:p>
            <a:pPr marL="514350" indent="-514350">
              <a:lnSpc>
                <a:spcPct val="100000"/>
              </a:lnSpc>
              <a:buFont typeface="+mj-lt"/>
              <a:buAutoNum type="alphaLcParenR"/>
            </a:pPr>
            <a:r>
              <a:rPr lang="en-US" sz="3200" dirty="0">
                <a:solidFill>
                  <a:srgbClr val="44546A"/>
                </a:solidFill>
                <a:latin typeface="Proxima Nova Light" panose="02000506030000020004"/>
              </a:rPr>
              <a:t>$75</a:t>
            </a:r>
          </a:p>
          <a:p>
            <a:pPr marL="228600"/>
            <a:endParaRPr lang="en-US" sz="3200" dirty="0">
              <a:solidFill>
                <a:srgbClr val="44546A"/>
              </a:solidFill>
              <a:latin typeface="Proxima Nova Light" panose="02000506030000020004"/>
            </a:endParaRPr>
          </a:p>
          <a:p>
            <a:pPr lvl="1"/>
            <a:endParaRPr lang="en-US" sz="3200" dirty="0">
              <a:solidFill>
                <a:srgbClr val="44546A"/>
              </a:solidFill>
              <a:latin typeface="Proxima Nova Light" panose="02000506030000020004"/>
            </a:endParaRPr>
          </a:p>
        </p:txBody>
      </p:sp>
      <p:cxnSp>
        <p:nvCxnSpPr>
          <p:cNvPr id="24" name="Straight Connector 23">
            <a:extLst>
              <a:ext uri="{FF2B5EF4-FFF2-40B4-BE49-F238E27FC236}">
                <a16:creationId xmlns:a16="http://schemas.microsoft.com/office/drawing/2014/main" id="{3750F89A-C48A-4BE7-94B7-3B3947CB2106}"/>
              </a:ext>
            </a:extLst>
          </p:cNvPr>
          <p:cNvCxnSpPr>
            <a:cxnSpLocks/>
          </p:cNvCxnSpPr>
          <p:nvPr/>
        </p:nvCxnSpPr>
        <p:spPr>
          <a:xfrm flipH="1">
            <a:off x="5323460" y="-20"/>
            <a:ext cx="12058" cy="6857704"/>
          </a:xfrm>
          <a:prstGeom prst="line">
            <a:avLst/>
          </a:prstGeom>
          <a:ln w="381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47EE7F57-EB93-46C9-8D24-05EA6B0AA145}"/>
              </a:ext>
            </a:extLst>
          </p:cNvPr>
          <p:cNvPicPr>
            <a:picLocks noChangeAspect="1"/>
          </p:cNvPicPr>
          <p:nvPr/>
        </p:nvPicPr>
        <p:blipFill rotWithShape="1">
          <a:blip r:embed="rId4"/>
          <a:srcRect r="26010"/>
          <a:stretch/>
        </p:blipFill>
        <p:spPr>
          <a:xfrm>
            <a:off x="-24547" y="1441856"/>
            <a:ext cx="5339283" cy="5416144"/>
          </a:xfrm>
          <a:prstGeom prst="rect">
            <a:avLst/>
          </a:prstGeom>
        </p:spPr>
      </p:pic>
    </p:spTree>
    <p:extLst>
      <p:ext uri="{BB962C8B-B14F-4D97-AF65-F5344CB8AC3E}">
        <p14:creationId xmlns:p14="http://schemas.microsoft.com/office/powerpoint/2010/main" val="36491721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0943D2-6919-4D59-9E5D-260BD6DDC373}"/>
              </a:ext>
            </a:extLst>
          </p:cNvPr>
          <p:cNvPicPr>
            <a:picLocks noChangeAspect="1"/>
          </p:cNvPicPr>
          <p:nvPr/>
        </p:nvPicPr>
        <p:blipFill>
          <a:blip r:embed="rId3"/>
          <a:stretch>
            <a:fillRect/>
          </a:stretch>
        </p:blipFill>
        <p:spPr>
          <a:xfrm>
            <a:off x="-4417" y="1486089"/>
            <a:ext cx="5339140" cy="5402702"/>
          </a:xfrm>
          <a:prstGeom prst="rect">
            <a:avLst/>
          </a:prstGeom>
        </p:spPr>
      </p:pic>
      <p:sp>
        <p:nvSpPr>
          <p:cNvPr id="2" name="Rectangle 1">
            <a:extLst>
              <a:ext uri="{FF2B5EF4-FFF2-40B4-BE49-F238E27FC236}">
                <a16:creationId xmlns:a16="http://schemas.microsoft.com/office/drawing/2014/main" id="{79687A48-E523-7C4C-93B8-22D0D21D22C8}"/>
              </a:ext>
            </a:extLst>
          </p:cNvPr>
          <p:cNvSpPr/>
          <p:nvPr/>
        </p:nvSpPr>
        <p:spPr>
          <a:xfrm>
            <a:off x="0" y="0"/>
            <a:ext cx="5323460" cy="148608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C2B983E-6AA4-5241-B81A-2CB6121EB16E}"/>
              </a:ext>
            </a:extLst>
          </p:cNvPr>
          <p:cNvSpPr txBox="1">
            <a:spLocks/>
          </p:cNvSpPr>
          <p:nvPr/>
        </p:nvSpPr>
        <p:spPr>
          <a:xfrm>
            <a:off x="265041" y="162535"/>
            <a:ext cx="1264029" cy="6592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n-US" sz="4000" b="1" cap="small" dirty="0">
              <a:solidFill>
                <a:schemeClr val="bg1"/>
              </a:solidFill>
            </a:endParaRPr>
          </a:p>
        </p:txBody>
      </p:sp>
      <p:sp>
        <p:nvSpPr>
          <p:cNvPr id="9" name="TextBox 8">
            <a:extLst>
              <a:ext uri="{FF2B5EF4-FFF2-40B4-BE49-F238E27FC236}">
                <a16:creationId xmlns:a16="http://schemas.microsoft.com/office/drawing/2014/main" id="{4286C32F-4481-E94D-98B3-EE01B2BC8A08}"/>
              </a:ext>
            </a:extLst>
          </p:cNvPr>
          <p:cNvSpPr txBox="1"/>
          <p:nvPr/>
        </p:nvSpPr>
        <p:spPr>
          <a:xfrm>
            <a:off x="218929" y="404490"/>
            <a:ext cx="3241084" cy="677108"/>
          </a:xfrm>
          <a:prstGeom prst="rect">
            <a:avLst/>
          </a:prstGeom>
          <a:noFill/>
        </p:spPr>
        <p:txBody>
          <a:bodyPr wrap="square" rtlCol="0" anchor="t">
            <a:spAutoFit/>
          </a:bodyPr>
          <a:lstStyle/>
          <a:p>
            <a:r>
              <a:rPr lang="en-US" sz="3800" b="0" i="0" spc="300" dirty="0">
                <a:solidFill>
                  <a:schemeClr val="bg1">
                    <a:lumMod val="95000"/>
                  </a:schemeClr>
                </a:solidFill>
                <a:latin typeface="Proxima Nova Light" panose="02000506030000020004" pitchFamily="2" charset="0"/>
              </a:rPr>
              <a:t>FAST FACTS </a:t>
            </a:r>
          </a:p>
        </p:txBody>
      </p:sp>
      <p:cxnSp>
        <p:nvCxnSpPr>
          <p:cNvPr id="10" name="Straight Connector 9">
            <a:extLst>
              <a:ext uri="{FF2B5EF4-FFF2-40B4-BE49-F238E27FC236}">
                <a16:creationId xmlns:a16="http://schemas.microsoft.com/office/drawing/2014/main" id="{EA51B68F-CF2E-8A4E-824B-1CC70DB0AD6B}"/>
              </a:ext>
            </a:extLst>
          </p:cNvPr>
          <p:cNvCxnSpPr/>
          <p:nvPr/>
        </p:nvCxnSpPr>
        <p:spPr>
          <a:xfrm>
            <a:off x="3451908" y="482895"/>
            <a:ext cx="0" cy="538609"/>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97579060-E377-9144-AB91-1B4187B4FE4C}"/>
              </a:ext>
            </a:extLst>
          </p:cNvPr>
          <p:cNvSpPr txBox="1">
            <a:spLocks/>
          </p:cNvSpPr>
          <p:nvPr/>
        </p:nvSpPr>
        <p:spPr>
          <a:xfrm>
            <a:off x="3579923" y="620087"/>
            <a:ext cx="2088682" cy="605881"/>
          </a:xfrm>
          <a:prstGeom prst="rect">
            <a:avLst/>
          </a:prstGeom>
        </p:spPr>
        <p:txBody>
          <a:bodyPr/>
          <a:lstStyle>
            <a:lvl1pPr algn="l" defTabSz="914400" rtl="0" eaLnBrk="1" latinLnBrk="0" hangingPunct="1">
              <a:lnSpc>
                <a:spcPct val="90000"/>
              </a:lnSpc>
              <a:spcBef>
                <a:spcPct val="0"/>
              </a:spcBef>
              <a:buNone/>
              <a:defRPr sz="2000" b="1" kern="1200" spc="300">
                <a:solidFill>
                  <a:schemeClr val="bg1"/>
                </a:solidFill>
                <a:latin typeface="+mj-lt"/>
                <a:ea typeface="+mj-ea"/>
                <a:cs typeface="+mj-cs"/>
              </a:defRPr>
            </a:lvl1pPr>
          </a:lstStyle>
          <a:p>
            <a:r>
              <a:rPr lang="en-US" i="1" spc="0" dirty="0">
                <a:solidFill>
                  <a:schemeClr val="bg1">
                    <a:lumMod val="95000"/>
                  </a:schemeClr>
                </a:solidFill>
                <a:latin typeface="Proxima Nova" panose="02000506030000020004" pitchFamily="2" charset="0"/>
              </a:rPr>
              <a:t>Bordeaux</a:t>
            </a:r>
          </a:p>
        </p:txBody>
      </p:sp>
      <p:pic>
        <p:nvPicPr>
          <p:cNvPr id="17" name="Picture 16">
            <a:extLst>
              <a:ext uri="{FF2B5EF4-FFF2-40B4-BE49-F238E27FC236}">
                <a16:creationId xmlns:a16="http://schemas.microsoft.com/office/drawing/2014/main" id="{E6497E86-01CE-CF4B-9FA2-508E0CCF75A7}"/>
              </a:ext>
            </a:extLst>
          </p:cNvPr>
          <p:cNvPicPr>
            <a:picLocks noChangeAspect="1"/>
          </p:cNvPicPr>
          <p:nvPr/>
        </p:nvPicPr>
        <p:blipFill>
          <a:blip r:embed="rId4"/>
          <a:stretch>
            <a:fillRect/>
          </a:stretch>
        </p:blipFill>
        <p:spPr>
          <a:xfrm>
            <a:off x="11444141" y="-29818"/>
            <a:ext cx="741233" cy="603329"/>
          </a:xfrm>
          <a:prstGeom prst="rect">
            <a:avLst/>
          </a:prstGeom>
        </p:spPr>
      </p:pic>
      <p:sp>
        <p:nvSpPr>
          <p:cNvPr id="21" name="Text Placeholder 5">
            <a:extLst>
              <a:ext uri="{FF2B5EF4-FFF2-40B4-BE49-F238E27FC236}">
                <a16:creationId xmlns:a16="http://schemas.microsoft.com/office/drawing/2014/main" id="{D26712A6-F328-45B4-963F-FAF775CAA037}"/>
              </a:ext>
            </a:extLst>
          </p:cNvPr>
          <p:cNvSpPr txBox="1">
            <a:spLocks/>
          </p:cNvSpPr>
          <p:nvPr/>
        </p:nvSpPr>
        <p:spPr>
          <a:xfrm>
            <a:off x="5836748" y="1266079"/>
            <a:ext cx="5607393" cy="65257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Produces 80 million cases of wine </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2.6% of world’s production</a:t>
            </a:r>
          </a:p>
          <a:p>
            <a:pPr marL="457200" indent="-457200">
              <a:lnSpc>
                <a:spcPct val="100000"/>
              </a:lnSpc>
              <a:buFont typeface="Arial" panose="020B0604020202020204" pitchFamily="34" charset="0"/>
              <a:buChar char="•"/>
            </a:pPr>
            <a:r>
              <a:rPr lang="en-US" sz="2800" dirty="0">
                <a:solidFill>
                  <a:srgbClr val="44546A"/>
                </a:solidFill>
                <a:latin typeface="Proxima Nova Light" panose="02000506030000020004"/>
              </a:rPr>
              <a:t>More than 25% of all French AOC wine</a:t>
            </a:r>
          </a:p>
          <a:p>
            <a:pPr marL="457200" indent="-457200">
              <a:buFont typeface="Arial" panose="020B0604020202020204" pitchFamily="34" charset="0"/>
              <a:buChar char="•"/>
            </a:pPr>
            <a:r>
              <a:rPr lang="en-US" dirty="0">
                <a:solidFill>
                  <a:srgbClr val="44546A"/>
                </a:solidFill>
                <a:latin typeface="Proxima Nova Light" panose="02000506030000020004"/>
              </a:rPr>
              <a:t>Only 5% of Bordeaux’s production goes into Classified Growths</a:t>
            </a:r>
          </a:p>
          <a:p>
            <a:pPr marL="457200" indent="-457200">
              <a:buFont typeface="Arial" panose="020B0604020202020204" pitchFamily="34" charset="0"/>
              <a:buChar char="•"/>
            </a:pPr>
            <a:r>
              <a:rPr lang="en-US" dirty="0">
                <a:solidFill>
                  <a:srgbClr val="44546A"/>
                </a:solidFill>
                <a:latin typeface="Proxima Nova Light" panose="02000506030000020004"/>
              </a:rPr>
              <a:t>$6.48 average bottle price</a:t>
            </a:r>
          </a:p>
          <a:p>
            <a:pPr marL="571500" indent="-342900">
              <a:buFont typeface="Arial" panose="020B0604020202020204" pitchFamily="34" charset="0"/>
              <a:buChar char="•"/>
            </a:pPr>
            <a:endParaRPr lang="en-US" dirty="0">
              <a:solidFill>
                <a:srgbClr val="44546A"/>
              </a:solidFill>
              <a:latin typeface="Proxima Nova Light" panose="02000506030000020004"/>
            </a:endParaRPr>
          </a:p>
          <a:p>
            <a:pPr marL="914400" lvl="1" indent="-457200">
              <a:buFont typeface="Arial" panose="020B0604020202020204" pitchFamily="34" charset="0"/>
              <a:buChar char="•"/>
            </a:pPr>
            <a:endParaRPr lang="en-US" sz="2800" dirty="0">
              <a:solidFill>
                <a:srgbClr val="44546A"/>
              </a:solidFill>
              <a:latin typeface="Proxima Nova Light" panose="02000506030000020004"/>
            </a:endParaRPr>
          </a:p>
        </p:txBody>
      </p:sp>
      <p:cxnSp>
        <p:nvCxnSpPr>
          <p:cNvPr id="24" name="Straight Connector 23">
            <a:extLst>
              <a:ext uri="{FF2B5EF4-FFF2-40B4-BE49-F238E27FC236}">
                <a16:creationId xmlns:a16="http://schemas.microsoft.com/office/drawing/2014/main" id="{3750F89A-C48A-4BE7-94B7-3B3947CB2106}"/>
              </a:ext>
            </a:extLst>
          </p:cNvPr>
          <p:cNvCxnSpPr>
            <a:cxnSpLocks/>
          </p:cNvCxnSpPr>
          <p:nvPr/>
        </p:nvCxnSpPr>
        <p:spPr>
          <a:xfrm flipH="1">
            <a:off x="5323460" y="-20"/>
            <a:ext cx="12058" cy="6857704"/>
          </a:xfrm>
          <a:prstGeom prst="line">
            <a:avLst/>
          </a:prstGeom>
          <a:ln w="381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38885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E691E3C1-ED3F-CF4E-BEE6-0DFF7C840085}"/>
              </a:ext>
            </a:extLst>
          </p:cNvPr>
          <p:cNvSpPr txBox="1">
            <a:spLocks/>
          </p:cNvSpPr>
          <p:nvPr/>
        </p:nvSpPr>
        <p:spPr>
          <a:xfrm>
            <a:off x="2967118" y="594815"/>
            <a:ext cx="4286738" cy="65265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spc="3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2">
                    <a:lumMod val="50000"/>
                  </a:schemeClr>
                </a:solidFill>
                <a:latin typeface="Proxima Nova" panose="02000506030000020004" pitchFamily="2" charset="0"/>
              </a:rPr>
              <a:t>Bordeaux</a:t>
            </a:r>
          </a:p>
        </p:txBody>
      </p:sp>
      <p:sp>
        <p:nvSpPr>
          <p:cNvPr id="3" name="Text Placeholder 2">
            <a:extLst>
              <a:ext uri="{FF2B5EF4-FFF2-40B4-BE49-F238E27FC236}">
                <a16:creationId xmlns:a16="http://schemas.microsoft.com/office/drawing/2014/main" id="{B650288D-7FD4-1242-A70C-A3F9B1A5B999}"/>
              </a:ext>
            </a:extLst>
          </p:cNvPr>
          <p:cNvSpPr txBox="1">
            <a:spLocks/>
          </p:cNvSpPr>
          <p:nvPr/>
        </p:nvSpPr>
        <p:spPr>
          <a:xfrm>
            <a:off x="377072" y="1730724"/>
            <a:ext cx="4042528" cy="23293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Maritime climate</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Cold, wet winters, spring frost, hot, humid summer</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Rain during growing season &amp; harvest</a:t>
            </a:r>
          </a:p>
          <a:p>
            <a:pPr marL="461963" indent="-461963">
              <a:lnSpc>
                <a:spcPct val="100000"/>
              </a:lnSpc>
              <a:buFont typeface="Arial" panose="020B0604020202020204" pitchFamily="34" charset="0"/>
              <a:buChar char="•"/>
            </a:pPr>
            <a:r>
              <a:rPr lang="en-US" dirty="0">
                <a:solidFill>
                  <a:srgbClr val="44546A"/>
                </a:solidFill>
                <a:latin typeface="Proxima Nova Light" panose="02000506030000020004"/>
              </a:rPr>
              <a:t>Wide vintage variation</a:t>
            </a:r>
          </a:p>
          <a:p>
            <a:pPr marL="228600" indent="-457200">
              <a:lnSpc>
                <a:spcPct val="100000"/>
              </a:lnSpc>
            </a:pPr>
            <a:endParaRPr lang="en-US" dirty="0">
              <a:solidFill>
                <a:srgbClr val="44546A"/>
              </a:solidFill>
              <a:latin typeface="Proxima Nova Light" panose="02000506030000020004"/>
            </a:endParaRPr>
          </a:p>
        </p:txBody>
      </p:sp>
      <p:sp>
        <p:nvSpPr>
          <p:cNvPr id="4" name="TextBox 3">
            <a:extLst>
              <a:ext uri="{FF2B5EF4-FFF2-40B4-BE49-F238E27FC236}">
                <a16:creationId xmlns:a16="http://schemas.microsoft.com/office/drawing/2014/main" id="{BADBAC03-D840-E04D-9343-8E4E784C0CF1}"/>
              </a:ext>
            </a:extLst>
          </p:cNvPr>
          <p:cNvSpPr txBox="1"/>
          <p:nvPr/>
        </p:nvSpPr>
        <p:spPr>
          <a:xfrm>
            <a:off x="286787" y="404481"/>
            <a:ext cx="2901068" cy="677108"/>
          </a:xfrm>
          <a:prstGeom prst="rect">
            <a:avLst/>
          </a:prstGeom>
          <a:noFill/>
        </p:spPr>
        <p:txBody>
          <a:bodyPr wrap="square" rtlCol="0" anchor="t">
            <a:spAutoFit/>
          </a:bodyPr>
          <a:lstStyle/>
          <a:p>
            <a:r>
              <a:rPr lang="en-US" sz="3800" i="0" spc="300" dirty="0">
                <a:solidFill>
                  <a:schemeClr val="tx2">
                    <a:lumMod val="75000"/>
                  </a:schemeClr>
                </a:solidFill>
                <a:latin typeface="Proxima Nova Light" panose="02000506030000020004" pitchFamily="2" charset="0"/>
              </a:rPr>
              <a:t>CLIMATE</a:t>
            </a:r>
          </a:p>
        </p:txBody>
      </p:sp>
      <p:cxnSp>
        <p:nvCxnSpPr>
          <p:cNvPr id="5" name="Straight Connector 4">
            <a:extLst>
              <a:ext uri="{FF2B5EF4-FFF2-40B4-BE49-F238E27FC236}">
                <a16:creationId xmlns:a16="http://schemas.microsoft.com/office/drawing/2014/main" id="{47CC349C-920C-1040-9C5C-FF9A5709D08D}"/>
              </a:ext>
            </a:extLst>
          </p:cNvPr>
          <p:cNvCxnSpPr/>
          <p:nvPr/>
        </p:nvCxnSpPr>
        <p:spPr>
          <a:xfrm>
            <a:off x="2818717" y="482895"/>
            <a:ext cx="0" cy="538609"/>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F46DF017-1519-8E4A-AA6B-A3894ED18B22}"/>
              </a:ext>
            </a:extLst>
          </p:cNvPr>
          <p:cNvSpPr txBox="1">
            <a:spLocks/>
          </p:cNvSpPr>
          <p:nvPr/>
        </p:nvSpPr>
        <p:spPr>
          <a:xfrm>
            <a:off x="4242391" y="6444425"/>
            <a:ext cx="7781867"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Photo from </a:t>
            </a:r>
            <a:r>
              <a:rPr lang="en-US" dirty="0"/>
              <a:t>https://weather-and-climate.com/average-monthly-Rainfall-Temperature-Sunshine,Bordeaux,France</a:t>
            </a:r>
          </a:p>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7" name="Picture 6">
            <a:extLst>
              <a:ext uri="{FF2B5EF4-FFF2-40B4-BE49-F238E27FC236}">
                <a16:creationId xmlns:a16="http://schemas.microsoft.com/office/drawing/2014/main" id="{61F1F831-038B-8945-BD06-577B04D6B31D}"/>
              </a:ext>
            </a:extLst>
          </p:cNvPr>
          <p:cNvPicPr>
            <a:picLocks noChangeAspect="1"/>
          </p:cNvPicPr>
          <p:nvPr/>
        </p:nvPicPr>
        <p:blipFill>
          <a:blip r:embed="rId3"/>
          <a:stretch>
            <a:fillRect/>
          </a:stretch>
        </p:blipFill>
        <p:spPr>
          <a:xfrm>
            <a:off x="11444141" y="-29818"/>
            <a:ext cx="741233" cy="603329"/>
          </a:xfrm>
          <a:prstGeom prst="rect">
            <a:avLst/>
          </a:prstGeom>
        </p:spPr>
      </p:pic>
      <p:pic>
        <p:nvPicPr>
          <p:cNvPr id="8" name="Picture 7">
            <a:extLst>
              <a:ext uri="{FF2B5EF4-FFF2-40B4-BE49-F238E27FC236}">
                <a16:creationId xmlns:a16="http://schemas.microsoft.com/office/drawing/2014/main" id="{DE6513D4-4278-442D-A00E-9178EF1ABA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60826" y="1977657"/>
            <a:ext cx="7350791" cy="3377752"/>
          </a:xfrm>
          <a:prstGeom prst="rect">
            <a:avLst/>
          </a:prstGeom>
          <a:ln w="38100">
            <a:solidFill>
              <a:schemeClr val="accent2">
                <a:lumMod val="50000"/>
              </a:schemeClr>
            </a:solidFill>
          </a:ln>
        </p:spPr>
      </p:pic>
    </p:spTree>
    <p:extLst>
      <p:ext uri="{BB962C8B-B14F-4D97-AF65-F5344CB8AC3E}">
        <p14:creationId xmlns:p14="http://schemas.microsoft.com/office/powerpoint/2010/main" val="35569475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000EF4A-CAE2-4092-BEF5-3AA9A9EE25A3}"/>
              </a:ext>
            </a:extLst>
          </p:cNvPr>
          <p:cNvSpPr txBox="1"/>
          <p:nvPr/>
        </p:nvSpPr>
        <p:spPr>
          <a:xfrm>
            <a:off x="815913" y="-84542"/>
            <a:ext cx="10588434" cy="106264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0" i="0" kern="1200" spc="300" dirty="0">
                <a:solidFill>
                  <a:schemeClr val="tx2">
                    <a:lumMod val="75000"/>
                  </a:schemeClr>
                </a:solidFill>
                <a:latin typeface="Proxima Nova Light" panose="02000506030000020004"/>
                <a:ea typeface="+mj-ea"/>
                <a:cs typeface="+mj-cs"/>
              </a:rPr>
              <a:t>SOIL</a:t>
            </a:r>
          </a:p>
        </p:txBody>
      </p:sp>
      <p:sp>
        <p:nvSpPr>
          <p:cNvPr id="6" name="Footer Placeholder 11">
            <a:extLst>
              <a:ext uri="{FF2B5EF4-FFF2-40B4-BE49-F238E27FC236}">
                <a16:creationId xmlns:a16="http://schemas.microsoft.com/office/drawing/2014/main" id="{F46DF017-1519-8E4A-AA6B-A3894ED18B22}"/>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8" name="Text Placeholder 2">
            <a:extLst>
              <a:ext uri="{FF2B5EF4-FFF2-40B4-BE49-F238E27FC236}">
                <a16:creationId xmlns:a16="http://schemas.microsoft.com/office/drawing/2014/main" id="{24BECD09-02C2-4239-9EAA-D49C6B8EE3D4}"/>
              </a:ext>
            </a:extLst>
          </p:cNvPr>
          <p:cNvSpPr txBox="1">
            <a:spLocks/>
          </p:cNvSpPr>
          <p:nvPr/>
        </p:nvSpPr>
        <p:spPr>
          <a:xfrm>
            <a:off x="2493417" y="472141"/>
            <a:ext cx="3724501"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2">
                    <a:lumMod val="50000"/>
                  </a:schemeClr>
                </a:solidFill>
              </a:rPr>
              <a:t>Bordeaux</a:t>
            </a:r>
          </a:p>
        </p:txBody>
      </p:sp>
      <p:cxnSp>
        <p:nvCxnSpPr>
          <p:cNvPr id="11" name="Straight Connector 10">
            <a:extLst>
              <a:ext uri="{FF2B5EF4-FFF2-40B4-BE49-F238E27FC236}">
                <a16:creationId xmlns:a16="http://schemas.microsoft.com/office/drawing/2014/main" id="{197A561D-E0E0-439C-979C-92CA0F943881}"/>
              </a:ext>
            </a:extLst>
          </p:cNvPr>
          <p:cNvCxnSpPr/>
          <p:nvPr/>
        </p:nvCxnSpPr>
        <p:spPr>
          <a:xfrm>
            <a:off x="2373456" y="325644"/>
            <a:ext cx="0" cy="54864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C31CB74-119D-430F-B8AD-37657C86131A}"/>
              </a:ext>
            </a:extLst>
          </p:cNvPr>
          <p:cNvSpPr/>
          <p:nvPr/>
        </p:nvSpPr>
        <p:spPr>
          <a:xfrm>
            <a:off x="480800" y="4813209"/>
            <a:ext cx="5469947" cy="1631216"/>
          </a:xfrm>
          <a:prstGeom prst="rect">
            <a:avLst/>
          </a:prstGeom>
        </p:spPr>
        <p:txBody>
          <a:bodyPr wrap="square">
            <a:spAutoFit/>
          </a:bodyPr>
          <a:lstStyle/>
          <a:p>
            <a:r>
              <a:rPr lang="en-GB" altLang="en-US" sz="2800" dirty="0">
                <a:solidFill>
                  <a:schemeClr val="tx2"/>
                </a:solidFill>
                <a:latin typeface="Proxima Nova Light" panose="02000506030000020004"/>
              </a:rPr>
              <a:t>Médoc &amp; Graves</a:t>
            </a:r>
          </a:p>
          <a:p>
            <a:pPr marL="342900" indent="-342900">
              <a:buFont typeface="Arial" panose="020B0604020202020204" pitchFamily="34" charset="0"/>
              <a:buChar char="•"/>
            </a:pPr>
            <a:r>
              <a:rPr lang="en-GB" altLang="en-US" sz="2400" dirty="0">
                <a:solidFill>
                  <a:schemeClr val="tx2"/>
                </a:solidFill>
                <a:latin typeface="Proxima Nova Light" panose="02000506030000020004"/>
              </a:rPr>
              <a:t>High gravel content</a:t>
            </a:r>
          </a:p>
          <a:p>
            <a:pPr marL="342900" indent="-342900">
              <a:buFont typeface="Arial" panose="020B0604020202020204" pitchFamily="34" charset="0"/>
              <a:buChar char="•"/>
            </a:pPr>
            <a:r>
              <a:rPr lang="en-GB" altLang="en-US" sz="2400" dirty="0">
                <a:solidFill>
                  <a:schemeClr val="tx2"/>
                </a:solidFill>
                <a:latin typeface="Proxima Nova Light" panose="02000506030000020004"/>
              </a:rPr>
              <a:t>Extra warmth means Cabernet Sauvignon ripens well</a:t>
            </a:r>
          </a:p>
        </p:txBody>
      </p:sp>
      <p:sp>
        <p:nvSpPr>
          <p:cNvPr id="13" name="Rectangle 12">
            <a:extLst>
              <a:ext uri="{FF2B5EF4-FFF2-40B4-BE49-F238E27FC236}">
                <a16:creationId xmlns:a16="http://schemas.microsoft.com/office/drawing/2014/main" id="{B54F8C28-EC16-42D8-B10C-DBDDE12FAD8A}"/>
              </a:ext>
            </a:extLst>
          </p:cNvPr>
          <p:cNvSpPr/>
          <p:nvPr/>
        </p:nvSpPr>
        <p:spPr>
          <a:xfrm>
            <a:off x="6392457" y="4813209"/>
            <a:ext cx="5469947" cy="1778949"/>
          </a:xfrm>
          <a:prstGeom prst="rect">
            <a:avLst/>
          </a:prstGeom>
        </p:spPr>
        <p:txBody>
          <a:bodyPr wrap="square">
            <a:spAutoFit/>
          </a:bodyPr>
          <a:lstStyle/>
          <a:p>
            <a:r>
              <a:rPr lang="en-GB" altLang="en-US" sz="2800" dirty="0">
                <a:solidFill>
                  <a:schemeClr val="tx2"/>
                </a:solidFill>
                <a:latin typeface="Proxima Nova Light" panose="02000506030000020004"/>
              </a:rPr>
              <a:t>Right Bank</a:t>
            </a:r>
          </a:p>
          <a:p>
            <a:pPr marL="457200" indent="-342900">
              <a:spcBef>
                <a:spcPct val="20000"/>
              </a:spcBef>
              <a:buClr>
                <a:srgbClr val="01573E"/>
              </a:buClr>
              <a:buFont typeface="Arial" panose="020B0604020202020204" pitchFamily="34" charset="0"/>
              <a:buChar char="•"/>
              <a:defRPr/>
            </a:pPr>
            <a:r>
              <a:rPr lang="en-GB" sz="2400" kern="0" dirty="0">
                <a:solidFill>
                  <a:schemeClr val="tx2"/>
                </a:solidFill>
                <a:latin typeface="Proxima Nova Light" panose="02000506030000020004"/>
                <a:ea typeface="ＭＳ Ｐゴシック" pitchFamily="-109" charset="-128"/>
              </a:rPr>
              <a:t>Clay, limestone, sand, little gravel</a:t>
            </a:r>
          </a:p>
          <a:p>
            <a:pPr marL="457200" indent="-342900">
              <a:spcBef>
                <a:spcPct val="20000"/>
              </a:spcBef>
              <a:buClr>
                <a:srgbClr val="01573E"/>
              </a:buClr>
              <a:buFont typeface="Arial" panose="020B0604020202020204" pitchFamily="34" charset="0"/>
              <a:buChar char="•"/>
              <a:defRPr/>
            </a:pPr>
            <a:r>
              <a:rPr lang="en-GB" sz="2400" kern="0" dirty="0">
                <a:solidFill>
                  <a:schemeClr val="tx2"/>
                </a:solidFill>
                <a:latin typeface="Proxima Nova Light" panose="02000506030000020004"/>
                <a:ea typeface="ＭＳ Ｐゴシック" pitchFamily="-109" charset="-128"/>
              </a:rPr>
              <a:t>Cooler soils means only Merlot can ripen</a:t>
            </a:r>
            <a:endParaRPr lang="en-US" sz="2400" kern="0" dirty="0">
              <a:solidFill>
                <a:schemeClr val="tx2"/>
              </a:solidFill>
              <a:latin typeface="Proxima Nova Light" panose="02000506030000020004"/>
              <a:ea typeface="ＭＳ Ｐゴシック" pitchFamily="-109" charset="-128"/>
            </a:endParaRPr>
          </a:p>
        </p:txBody>
      </p:sp>
      <p:pic>
        <p:nvPicPr>
          <p:cNvPr id="15" name="Picture 14">
            <a:extLst>
              <a:ext uri="{FF2B5EF4-FFF2-40B4-BE49-F238E27FC236}">
                <a16:creationId xmlns:a16="http://schemas.microsoft.com/office/drawing/2014/main" id="{6A4AC564-376E-442C-9A74-F4ACD3B103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217" y="1090392"/>
            <a:ext cx="5469948" cy="3648456"/>
          </a:xfrm>
          <a:prstGeom prst="rect">
            <a:avLst/>
          </a:prstGeom>
        </p:spPr>
      </p:pic>
      <p:pic>
        <p:nvPicPr>
          <p:cNvPr id="17" name="Picture 16">
            <a:extLst>
              <a:ext uri="{FF2B5EF4-FFF2-40B4-BE49-F238E27FC236}">
                <a16:creationId xmlns:a16="http://schemas.microsoft.com/office/drawing/2014/main" id="{4ED3FB21-1175-4737-8E98-230B719F06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11550" y="1090392"/>
            <a:ext cx="5496530" cy="3646031"/>
          </a:xfrm>
          <a:prstGeom prst="rect">
            <a:avLst/>
          </a:prstGeom>
        </p:spPr>
      </p:pic>
    </p:spTree>
    <p:extLst>
      <p:ext uri="{BB962C8B-B14F-4D97-AF65-F5344CB8AC3E}">
        <p14:creationId xmlns:p14="http://schemas.microsoft.com/office/powerpoint/2010/main" val="2826906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D487CD-3D29-CE44-BF81-36B1D7B6916E}"/>
              </a:ext>
            </a:extLst>
          </p:cNvPr>
          <p:cNvSpPr>
            <a:spLocks noGrp="1"/>
          </p:cNvSpPr>
          <p:nvPr>
            <p:ph type="title"/>
          </p:nvPr>
        </p:nvSpPr>
        <p:spPr>
          <a:xfrm>
            <a:off x="655320" y="365125"/>
            <a:ext cx="5120114" cy="1692794"/>
          </a:xfrm>
        </p:spPr>
        <p:txBody>
          <a:bodyPr>
            <a:normAutofit/>
          </a:bodyPr>
          <a:lstStyle/>
          <a:p>
            <a:r>
              <a:rPr lang="en-US" dirty="0">
                <a:solidFill>
                  <a:schemeClr val="tx1">
                    <a:lumMod val="50000"/>
                    <a:lumOff val="50000"/>
                  </a:schemeClr>
                </a:solidFill>
              </a:rPr>
              <a:t>CS’ TRAVELS</a:t>
            </a:r>
            <a:r>
              <a:rPr lang="en-US" sz="4400" dirty="0">
                <a:solidFill>
                  <a:schemeClr val="tx1">
                    <a:lumMod val="50000"/>
                    <a:lumOff val="50000"/>
                  </a:schemeClr>
                </a:solidFill>
              </a:rPr>
              <a:t>   </a:t>
            </a:r>
          </a:p>
        </p:txBody>
      </p:sp>
      <p:pic>
        <p:nvPicPr>
          <p:cNvPr id="5" name="Picture 4" descr="A map of a snow covered slope&#10;&#10;Description automatically generated">
            <a:extLst>
              <a:ext uri="{FF2B5EF4-FFF2-40B4-BE49-F238E27FC236}">
                <a16:creationId xmlns:a16="http://schemas.microsoft.com/office/drawing/2014/main" id="{57EC588A-7926-9B43-B557-E92B1063BCE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3202" y="-1"/>
            <a:ext cx="12088798" cy="6858001"/>
          </a:xfrm>
          <a:prstGeom prst="rect">
            <a:avLst/>
          </a:prstGeom>
        </p:spPr>
      </p:pic>
      <p:sp>
        <p:nvSpPr>
          <p:cNvPr id="11" name="TextBox 10">
            <a:extLst>
              <a:ext uri="{FF2B5EF4-FFF2-40B4-BE49-F238E27FC236}">
                <a16:creationId xmlns:a16="http://schemas.microsoft.com/office/drawing/2014/main" id="{AD8378FB-049B-2645-A5A0-86880402CB3F}"/>
              </a:ext>
            </a:extLst>
          </p:cNvPr>
          <p:cNvSpPr txBox="1"/>
          <p:nvPr/>
        </p:nvSpPr>
        <p:spPr>
          <a:xfrm>
            <a:off x="519239" y="360764"/>
            <a:ext cx="4496899" cy="707886"/>
          </a:xfrm>
          <a:prstGeom prst="rect">
            <a:avLst/>
          </a:prstGeom>
          <a:noFill/>
        </p:spPr>
        <p:txBody>
          <a:bodyPr wrap="square" rtlCol="0">
            <a:spAutoFit/>
          </a:bodyPr>
          <a:lstStyle/>
          <a:p>
            <a:r>
              <a:rPr lang="en-US" sz="4000" spc="300" dirty="0">
                <a:solidFill>
                  <a:srgbClr val="44546A"/>
                </a:solidFill>
                <a:latin typeface="Proxima Nova Semibold" panose="02000506030000020004"/>
              </a:rPr>
              <a:t>CS TRAVELS</a:t>
            </a:r>
          </a:p>
        </p:txBody>
      </p:sp>
      <p:pic>
        <p:nvPicPr>
          <p:cNvPr id="6" name="Picture 5">
            <a:extLst>
              <a:ext uri="{FF2B5EF4-FFF2-40B4-BE49-F238E27FC236}">
                <a16:creationId xmlns:a16="http://schemas.microsoft.com/office/drawing/2014/main" id="{BABC94EB-E020-7F44-B117-BBA0BD550A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62129" y="5561365"/>
            <a:ext cx="1038134" cy="1069123"/>
          </a:xfrm>
          <a:prstGeom prst="rect">
            <a:avLst/>
          </a:prstGeom>
        </p:spPr>
      </p:pic>
      <p:sp>
        <p:nvSpPr>
          <p:cNvPr id="7" name="Content Placeholder 6">
            <a:extLst>
              <a:ext uri="{FF2B5EF4-FFF2-40B4-BE49-F238E27FC236}">
                <a16:creationId xmlns:a16="http://schemas.microsoft.com/office/drawing/2014/main" id="{6CC4E153-FA0F-49DB-AADE-67352D0D933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182072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9D6E2E50-BD5B-FE43-B20B-498B958A6226}"/>
              </a:ext>
            </a:extLst>
          </p:cNvPr>
          <p:cNvSpPr txBox="1">
            <a:spLocks/>
          </p:cNvSpPr>
          <p:nvPr/>
        </p:nvSpPr>
        <p:spPr>
          <a:xfrm>
            <a:off x="5390712" y="1262579"/>
            <a:ext cx="5720312" cy="526351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en-US" dirty="0">
                <a:solidFill>
                  <a:srgbClr val="44546A"/>
                </a:solidFill>
                <a:latin typeface="Proxima Nova Light"/>
              </a:rPr>
              <a:t>Mix of varietals planted to insure successful vintage</a:t>
            </a:r>
          </a:p>
          <a:p>
            <a:pPr marL="342900" indent="-342900">
              <a:lnSpc>
                <a:spcPct val="100000"/>
              </a:lnSpc>
              <a:buFont typeface="Arial" panose="020B0604020202020204" pitchFamily="34" charset="0"/>
              <a:buChar char="•"/>
            </a:pPr>
            <a:r>
              <a:rPr lang="en-US" dirty="0">
                <a:solidFill>
                  <a:srgbClr val="44546A"/>
                </a:solidFill>
                <a:latin typeface="Proxima Nova Light"/>
              </a:rPr>
              <a:t>10% of vineyards are organic or experimenting with organic farming</a:t>
            </a:r>
          </a:p>
          <a:p>
            <a:pPr marL="342900" indent="-342900">
              <a:lnSpc>
                <a:spcPct val="100000"/>
              </a:lnSpc>
              <a:buFont typeface="Arial" panose="020B0604020202020204" pitchFamily="34" charset="0"/>
              <a:buChar char="•"/>
            </a:pPr>
            <a:r>
              <a:rPr lang="en-US" dirty="0">
                <a:solidFill>
                  <a:srgbClr val="44546A"/>
                </a:solidFill>
                <a:latin typeface="Proxima Nova Light"/>
              </a:rPr>
              <a:t>Biodynamic farming rising</a:t>
            </a:r>
          </a:p>
          <a:p>
            <a:pPr marL="342900" indent="-342900">
              <a:lnSpc>
                <a:spcPct val="100000"/>
              </a:lnSpc>
              <a:buFont typeface="Arial" panose="020B0604020202020204" pitchFamily="34" charset="0"/>
              <a:buChar char="•"/>
            </a:pPr>
            <a:r>
              <a:rPr lang="en-US" dirty="0">
                <a:solidFill>
                  <a:srgbClr val="44546A"/>
                </a:solidFill>
                <a:latin typeface="Proxima Nova Light"/>
              </a:rPr>
              <a:t>Hand and machine harvesting common</a:t>
            </a:r>
          </a:p>
          <a:p>
            <a:pPr marL="342900" indent="-342900">
              <a:lnSpc>
                <a:spcPct val="100000"/>
              </a:lnSpc>
              <a:buFont typeface="Arial" panose="020B0604020202020204" pitchFamily="34" charset="0"/>
              <a:buChar char="•"/>
            </a:pPr>
            <a:endParaRPr lang="en-US" dirty="0">
              <a:solidFill>
                <a:srgbClr val="44546A"/>
              </a:solidFill>
              <a:latin typeface="Proxima Nova Light"/>
            </a:endParaRPr>
          </a:p>
        </p:txBody>
      </p:sp>
      <p:sp>
        <p:nvSpPr>
          <p:cNvPr id="3" name="Text Placeholder 2">
            <a:extLst>
              <a:ext uri="{FF2B5EF4-FFF2-40B4-BE49-F238E27FC236}">
                <a16:creationId xmlns:a16="http://schemas.microsoft.com/office/drawing/2014/main" id="{8BE769F2-450A-7B41-A87C-37868262B990}"/>
              </a:ext>
            </a:extLst>
          </p:cNvPr>
          <p:cNvSpPr txBox="1">
            <a:spLocks/>
          </p:cNvSpPr>
          <p:nvPr/>
        </p:nvSpPr>
        <p:spPr>
          <a:xfrm>
            <a:off x="9182874" y="613148"/>
            <a:ext cx="2612886"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chemeClr val="accent2">
                    <a:lumMod val="50000"/>
                  </a:schemeClr>
                </a:solidFill>
              </a:rPr>
              <a:t>Bordeaux</a:t>
            </a:r>
          </a:p>
        </p:txBody>
      </p:sp>
      <p:sp>
        <p:nvSpPr>
          <p:cNvPr id="5" name="TextBox 4">
            <a:extLst>
              <a:ext uri="{FF2B5EF4-FFF2-40B4-BE49-F238E27FC236}">
                <a16:creationId xmlns:a16="http://schemas.microsoft.com/office/drawing/2014/main" id="{3E3F5442-337E-424F-A478-9D0CB3614733}"/>
              </a:ext>
            </a:extLst>
          </p:cNvPr>
          <p:cNvSpPr txBox="1"/>
          <p:nvPr/>
        </p:nvSpPr>
        <p:spPr>
          <a:xfrm>
            <a:off x="4839486" y="386255"/>
            <a:ext cx="4343388" cy="646331"/>
          </a:xfrm>
          <a:prstGeom prst="rect">
            <a:avLst/>
          </a:prstGeom>
          <a:noFill/>
        </p:spPr>
        <p:txBody>
          <a:bodyPr wrap="square" rtlCol="0" anchor="t">
            <a:spAutoFit/>
          </a:bodyPr>
          <a:lstStyle/>
          <a:p>
            <a:r>
              <a:rPr lang="en-US" sz="3600" b="0" i="0" spc="300" dirty="0">
                <a:solidFill>
                  <a:schemeClr val="tx2">
                    <a:lumMod val="75000"/>
                  </a:schemeClr>
                </a:solidFill>
                <a:latin typeface="Proxima Nova Semibold"/>
              </a:rPr>
              <a:t>GRAPEGROWING</a:t>
            </a:r>
          </a:p>
        </p:txBody>
      </p:sp>
      <p:cxnSp>
        <p:nvCxnSpPr>
          <p:cNvPr id="6" name="Straight Connector 5">
            <a:extLst>
              <a:ext uri="{FF2B5EF4-FFF2-40B4-BE49-F238E27FC236}">
                <a16:creationId xmlns:a16="http://schemas.microsoft.com/office/drawing/2014/main" id="{C49408F7-55F1-234C-B810-786754AF19E5}"/>
              </a:ext>
            </a:extLst>
          </p:cNvPr>
          <p:cNvCxnSpPr/>
          <p:nvPr/>
        </p:nvCxnSpPr>
        <p:spPr>
          <a:xfrm>
            <a:off x="9062912" y="466651"/>
            <a:ext cx="0" cy="54864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B32331F-BA42-584A-BA0D-529E735EF1A9}"/>
              </a:ext>
            </a:extLst>
          </p:cNvPr>
          <p:cNvCxnSpPr/>
          <p:nvPr/>
        </p:nvCxnSpPr>
        <p:spPr>
          <a:xfrm>
            <a:off x="4475923" y="0"/>
            <a:ext cx="0" cy="685800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11">
            <a:extLst>
              <a:ext uri="{FF2B5EF4-FFF2-40B4-BE49-F238E27FC236}">
                <a16:creationId xmlns:a16="http://schemas.microsoft.com/office/drawing/2014/main" id="{452F2528-F6F1-3645-987F-57C319E74276}"/>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10" name="Picture 9">
            <a:extLst>
              <a:ext uri="{FF2B5EF4-FFF2-40B4-BE49-F238E27FC236}">
                <a16:creationId xmlns:a16="http://schemas.microsoft.com/office/drawing/2014/main" id="{C35BB63A-CE25-1845-B1FF-DD5777046299}"/>
              </a:ext>
            </a:extLst>
          </p:cNvPr>
          <p:cNvPicPr>
            <a:picLocks noChangeAspect="1"/>
          </p:cNvPicPr>
          <p:nvPr/>
        </p:nvPicPr>
        <p:blipFill>
          <a:blip r:embed="rId3"/>
          <a:stretch>
            <a:fillRect/>
          </a:stretch>
        </p:blipFill>
        <p:spPr>
          <a:xfrm>
            <a:off x="11444141" y="-29818"/>
            <a:ext cx="741233" cy="603329"/>
          </a:xfrm>
          <a:prstGeom prst="rect">
            <a:avLst/>
          </a:prstGeom>
        </p:spPr>
      </p:pic>
      <p:pic>
        <p:nvPicPr>
          <p:cNvPr id="5122" name="Picture 2">
            <a:extLst>
              <a:ext uri="{FF2B5EF4-FFF2-40B4-BE49-F238E27FC236}">
                <a16:creationId xmlns:a16="http://schemas.microsoft.com/office/drawing/2014/main" id="{E7883F6E-8E02-4CE3-AB9E-8B09F370DE0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3162" y="0"/>
            <a:ext cx="45121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478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C9C541-90EE-4D7E-8B10-206BE96411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36544" y="-29818"/>
            <a:ext cx="3755455" cy="5458510"/>
          </a:xfrm>
          <a:prstGeom prst="rect">
            <a:avLst/>
          </a:prstGeom>
        </p:spPr>
      </p:pic>
      <p:sp>
        <p:nvSpPr>
          <p:cNvPr id="2" name="Text Placeholder 3">
            <a:extLst>
              <a:ext uri="{FF2B5EF4-FFF2-40B4-BE49-F238E27FC236}">
                <a16:creationId xmlns:a16="http://schemas.microsoft.com/office/drawing/2014/main" id="{BF9D1D70-4743-0F4E-BE3E-F632F031E509}"/>
              </a:ext>
            </a:extLst>
          </p:cNvPr>
          <p:cNvSpPr txBox="1">
            <a:spLocks/>
          </p:cNvSpPr>
          <p:nvPr/>
        </p:nvSpPr>
        <p:spPr>
          <a:xfrm>
            <a:off x="3971109" y="655272"/>
            <a:ext cx="2688049" cy="73088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chemeClr val="accent2">
                    <a:lumMod val="50000"/>
                  </a:schemeClr>
                </a:solidFill>
              </a:rPr>
              <a:t>Bordeaux</a:t>
            </a:r>
          </a:p>
        </p:txBody>
      </p:sp>
      <p:sp>
        <p:nvSpPr>
          <p:cNvPr id="3" name="Text Placeholder 6">
            <a:extLst>
              <a:ext uri="{FF2B5EF4-FFF2-40B4-BE49-F238E27FC236}">
                <a16:creationId xmlns:a16="http://schemas.microsoft.com/office/drawing/2014/main" id="{861241D3-D777-C242-916B-3DB9AE1A35DC}"/>
              </a:ext>
            </a:extLst>
          </p:cNvPr>
          <p:cNvSpPr txBox="1">
            <a:spLocks/>
          </p:cNvSpPr>
          <p:nvPr/>
        </p:nvSpPr>
        <p:spPr>
          <a:xfrm>
            <a:off x="487165" y="1580491"/>
            <a:ext cx="6566855" cy="558979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solidFill>
                  <a:srgbClr val="44546A"/>
                </a:solidFill>
                <a:latin typeface="Proxima Nova Light" panose="02000506030000020004" pitchFamily="2" charset="0"/>
              </a:rPr>
              <a:t>Modernized in the 1970s</a:t>
            </a:r>
          </a:p>
          <a:p>
            <a:pPr marL="457200" indent="-457200">
              <a:buFont typeface="Arial" panose="020B0604020202020204" pitchFamily="34" charset="0"/>
              <a:buChar char="•"/>
            </a:pPr>
            <a:r>
              <a:rPr lang="en-US" dirty="0">
                <a:solidFill>
                  <a:srgbClr val="44546A"/>
                </a:solidFill>
                <a:latin typeface="Proxima Nova Light" panose="02000506030000020004" pitchFamily="2" charset="0"/>
              </a:rPr>
              <a:t>Blending is fundamental</a:t>
            </a:r>
          </a:p>
          <a:p>
            <a:pPr marL="457200" indent="-457200">
              <a:buFont typeface="Arial" panose="020B0604020202020204" pitchFamily="34" charset="0"/>
              <a:buChar char="•"/>
            </a:pPr>
            <a:r>
              <a:rPr lang="en-US" dirty="0">
                <a:solidFill>
                  <a:srgbClr val="44546A"/>
                </a:solidFill>
                <a:latin typeface="Proxima Nova Light" panose="02000506030000020004" pitchFamily="2" charset="0"/>
              </a:rPr>
              <a:t>Drive to find compromise between tradition and modernity </a:t>
            </a:r>
          </a:p>
          <a:p>
            <a:pPr marL="457200" indent="-457200">
              <a:buFont typeface="Arial" panose="020B0604020202020204" pitchFamily="34" charset="0"/>
              <a:buChar char="•"/>
            </a:pPr>
            <a:r>
              <a:rPr lang="en-US" dirty="0">
                <a:solidFill>
                  <a:srgbClr val="44546A"/>
                </a:solidFill>
                <a:latin typeface="Proxima Nova Light" panose="02000506030000020004" pitchFamily="2" charset="0"/>
              </a:rPr>
              <a:t>Micro-oxygenation increasingly popular</a:t>
            </a:r>
          </a:p>
          <a:p>
            <a:pPr marL="457200" indent="-457200">
              <a:buFont typeface="Arial" panose="020B0604020202020204" pitchFamily="34" charset="0"/>
              <a:buChar char="•"/>
            </a:pPr>
            <a:r>
              <a:rPr lang="en-US" dirty="0">
                <a:solidFill>
                  <a:srgbClr val="44546A"/>
                </a:solidFill>
                <a:latin typeface="Proxima Nova Light" panose="02000506030000020004" pitchFamily="2" charset="0"/>
              </a:rPr>
              <a:t>Top chateaux will make 2</a:t>
            </a:r>
            <a:r>
              <a:rPr lang="en-US" baseline="30000" dirty="0">
                <a:solidFill>
                  <a:srgbClr val="44546A"/>
                </a:solidFill>
                <a:latin typeface="Proxima Nova Light" panose="02000506030000020004" pitchFamily="2" charset="0"/>
              </a:rPr>
              <a:t>nd</a:t>
            </a:r>
            <a:r>
              <a:rPr lang="en-US" dirty="0">
                <a:solidFill>
                  <a:srgbClr val="44546A"/>
                </a:solidFill>
                <a:latin typeface="Proxima Nova Light" panose="02000506030000020004" pitchFamily="2" charset="0"/>
              </a:rPr>
              <a:t> and/or 3</a:t>
            </a:r>
            <a:r>
              <a:rPr lang="en-US" baseline="30000" dirty="0">
                <a:solidFill>
                  <a:srgbClr val="44546A"/>
                </a:solidFill>
                <a:latin typeface="Proxima Nova Light" panose="02000506030000020004" pitchFamily="2" charset="0"/>
              </a:rPr>
              <a:t>rd</a:t>
            </a:r>
            <a:r>
              <a:rPr lang="en-US" dirty="0">
                <a:solidFill>
                  <a:srgbClr val="44546A"/>
                </a:solidFill>
                <a:latin typeface="Proxima Nova Light" panose="02000506030000020004" pitchFamily="2" charset="0"/>
              </a:rPr>
              <a:t> wine</a:t>
            </a:r>
          </a:p>
        </p:txBody>
      </p:sp>
      <p:sp>
        <p:nvSpPr>
          <p:cNvPr id="4" name="Rectangle 3">
            <a:extLst>
              <a:ext uri="{FF2B5EF4-FFF2-40B4-BE49-F238E27FC236}">
                <a16:creationId xmlns:a16="http://schemas.microsoft.com/office/drawing/2014/main" id="{42A3D93C-A222-8348-9EA3-BE90278A23DA}"/>
              </a:ext>
            </a:extLst>
          </p:cNvPr>
          <p:cNvSpPr/>
          <p:nvPr/>
        </p:nvSpPr>
        <p:spPr>
          <a:xfrm>
            <a:off x="-141670" y="449976"/>
            <a:ext cx="4360974" cy="677108"/>
          </a:xfrm>
          <a:prstGeom prst="rect">
            <a:avLst/>
          </a:prstGeom>
        </p:spPr>
        <p:txBody>
          <a:bodyPr wrap="square">
            <a:spAutoFit/>
          </a:bodyPr>
          <a:lstStyle/>
          <a:p>
            <a:pPr algn="ctr"/>
            <a:r>
              <a:rPr lang="en-US" sz="3800" b="0" i="0" spc="300" dirty="0">
                <a:solidFill>
                  <a:schemeClr val="tx2">
                    <a:lumMod val="75000"/>
                  </a:schemeClr>
                </a:solidFill>
                <a:latin typeface="Proxima Nova Semibold"/>
              </a:rPr>
              <a:t>WINEMAKING</a:t>
            </a:r>
          </a:p>
        </p:txBody>
      </p:sp>
      <p:cxnSp>
        <p:nvCxnSpPr>
          <p:cNvPr id="6" name="Straight Connector 5">
            <a:extLst>
              <a:ext uri="{FF2B5EF4-FFF2-40B4-BE49-F238E27FC236}">
                <a16:creationId xmlns:a16="http://schemas.microsoft.com/office/drawing/2014/main" id="{C2258762-9462-604B-8A51-055EFB27F589}"/>
              </a:ext>
            </a:extLst>
          </p:cNvPr>
          <p:cNvCxnSpPr/>
          <p:nvPr/>
        </p:nvCxnSpPr>
        <p:spPr>
          <a:xfrm>
            <a:off x="8421408" y="3634"/>
            <a:ext cx="0" cy="685800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BB6C738-81D9-B549-A03C-17D85AC3072E}"/>
              </a:ext>
            </a:extLst>
          </p:cNvPr>
          <p:cNvCxnSpPr/>
          <p:nvPr/>
        </p:nvCxnSpPr>
        <p:spPr>
          <a:xfrm>
            <a:off x="3873116" y="527832"/>
            <a:ext cx="0" cy="53860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Footer Placeholder 11">
            <a:extLst>
              <a:ext uri="{FF2B5EF4-FFF2-40B4-BE49-F238E27FC236}">
                <a16:creationId xmlns:a16="http://schemas.microsoft.com/office/drawing/2014/main" id="{22D826A8-9E4F-C841-870E-7FCEE1CB4467}"/>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2020 Napa Valley Vintners and Napa Valley Wine Academy</a:t>
            </a:r>
            <a:endParaRPr lang="en-US" dirty="0">
              <a:solidFill>
                <a:schemeClr val="bg1"/>
              </a:solidFill>
            </a:endParaRPr>
          </a:p>
        </p:txBody>
      </p:sp>
      <p:pic>
        <p:nvPicPr>
          <p:cNvPr id="10" name="Picture 9">
            <a:extLst>
              <a:ext uri="{FF2B5EF4-FFF2-40B4-BE49-F238E27FC236}">
                <a16:creationId xmlns:a16="http://schemas.microsoft.com/office/drawing/2014/main" id="{943AE394-41C2-934E-B2F1-2566837FD8D2}"/>
              </a:ext>
            </a:extLst>
          </p:cNvPr>
          <p:cNvPicPr>
            <a:picLocks noChangeAspect="1"/>
          </p:cNvPicPr>
          <p:nvPr/>
        </p:nvPicPr>
        <p:blipFill>
          <a:blip r:embed="rId4"/>
          <a:stretch>
            <a:fillRect/>
          </a:stretch>
        </p:blipFill>
        <p:spPr>
          <a:xfrm>
            <a:off x="11444141" y="-29818"/>
            <a:ext cx="741233" cy="603329"/>
          </a:xfrm>
          <a:prstGeom prst="rect">
            <a:avLst/>
          </a:prstGeom>
        </p:spPr>
      </p:pic>
      <p:pic>
        <p:nvPicPr>
          <p:cNvPr id="15" name="Picture 14">
            <a:extLst>
              <a:ext uri="{FF2B5EF4-FFF2-40B4-BE49-F238E27FC236}">
                <a16:creationId xmlns:a16="http://schemas.microsoft.com/office/drawing/2014/main" id="{CC5C2E5E-C2D6-4B71-9194-C6A2DD76A2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36544" y="4746159"/>
            <a:ext cx="3748830" cy="2111841"/>
          </a:xfrm>
          <a:prstGeom prst="rect">
            <a:avLst/>
          </a:prstGeom>
        </p:spPr>
      </p:pic>
    </p:spTree>
    <p:extLst>
      <p:ext uri="{BB962C8B-B14F-4D97-AF65-F5344CB8AC3E}">
        <p14:creationId xmlns:p14="http://schemas.microsoft.com/office/powerpoint/2010/main" val="12841632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8D2362B-D629-48CD-B86F-02B21EF038F3}"/>
              </a:ext>
            </a:extLst>
          </p:cNvPr>
          <p:cNvSpPr txBox="1">
            <a:spLocks/>
          </p:cNvSpPr>
          <p:nvPr/>
        </p:nvSpPr>
        <p:spPr>
          <a:xfrm>
            <a:off x="-44209" y="3122987"/>
            <a:ext cx="12236209" cy="117924"/>
          </a:xfrm>
          <a:prstGeom prst="rect">
            <a:avLst/>
          </a:prstGeom>
          <a:solidFill>
            <a:srgbClr val="353F4F"/>
          </a:solid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spcBef>
                <a:spcPts val="600"/>
              </a:spcBef>
              <a:spcAft>
                <a:spcPts val="600"/>
              </a:spcAft>
              <a:buClr>
                <a:schemeClr val="bg1">
                  <a:lumMod val="50000"/>
                </a:schemeClr>
              </a:buClr>
              <a:buFont typeface="Arial" panose="020B0604020202020204" pitchFamily="34" charset="0"/>
              <a:buChar char="•"/>
            </a:pPr>
            <a:endParaRPr lang="en-GB" sz="2800" dirty="0">
              <a:solidFill>
                <a:schemeClr val="bg2">
                  <a:lumMod val="50000"/>
                </a:schemeClr>
              </a:solidFill>
              <a:latin typeface="+mn-lt"/>
            </a:endParaRPr>
          </a:p>
        </p:txBody>
      </p:sp>
      <p:sp>
        <p:nvSpPr>
          <p:cNvPr id="16" name="Rectangle 15">
            <a:extLst>
              <a:ext uri="{FF2B5EF4-FFF2-40B4-BE49-F238E27FC236}">
                <a16:creationId xmlns:a16="http://schemas.microsoft.com/office/drawing/2014/main" id="{830D06CE-5E40-4378-9A31-695A24E5E822}"/>
              </a:ext>
            </a:extLst>
          </p:cNvPr>
          <p:cNvSpPr/>
          <p:nvPr/>
        </p:nvSpPr>
        <p:spPr>
          <a:xfrm>
            <a:off x="6870308" y="6567318"/>
            <a:ext cx="6548972" cy="2906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2">
                    <a:lumMod val="50000"/>
                  </a:schemeClr>
                </a:solidFill>
                <a:latin typeface="Proxima Nova Light"/>
              </a:rPr>
              <a:t>© 2020 Napa Valley Vintners and Napa Valley Wine Academy</a:t>
            </a:r>
            <a:endParaRPr lang="en-US" sz="1100" dirty="0">
              <a:solidFill>
                <a:schemeClr val="bg2">
                  <a:lumMod val="50000"/>
                </a:schemeClr>
              </a:solidFill>
              <a:latin typeface="Proxima Nova Light"/>
            </a:endParaRPr>
          </a:p>
        </p:txBody>
      </p:sp>
      <p:sp>
        <p:nvSpPr>
          <p:cNvPr id="11" name="Title 1">
            <a:extLst>
              <a:ext uri="{FF2B5EF4-FFF2-40B4-BE49-F238E27FC236}">
                <a16:creationId xmlns:a16="http://schemas.microsoft.com/office/drawing/2014/main" id="{D39370F9-BDDF-4D88-982F-4131711A57C9}"/>
              </a:ext>
            </a:extLst>
          </p:cNvPr>
          <p:cNvSpPr txBox="1">
            <a:spLocks/>
          </p:cNvSpPr>
          <p:nvPr/>
        </p:nvSpPr>
        <p:spPr>
          <a:xfrm>
            <a:off x="3106167" y="381966"/>
            <a:ext cx="8940780" cy="1018572"/>
          </a:xfrm>
          <a:prstGeom prst="rect">
            <a:avLst/>
          </a:prstGeom>
          <a:no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solidFill>
                <a:schemeClr val="bg1"/>
              </a:solidFill>
            </a:endParaRPr>
          </a:p>
        </p:txBody>
      </p:sp>
      <p:pic>
        <p:nvPicPr>
          <p:cNvPr id="5" name="Picture 4" descr="A picture containing food, drawing&#10;&#10;Description automatically generated">
            <a:extLst>
              <a:ext uri="{FF2B5EF4-FFF2-40B4-BE49-F238E27FC236}">
                <a16:creationId xmlns:a16="http://schemas.microsoft.com/office/drawing/2014/main" id="{92A88CA1-9AE9-534C-B97C-755725C102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10" y="0"/>
            <a:ext cx="7787674" cy="3122987"/>
          </a:xfrm>
          <a:prstGeom prst="rect">
            <a:avLst/>
          </a:prstGeom>
        </p:spPr>
      </p:pic>
      <p:sp>
        <p:nvSpPr>
          <p:cNvPr id="6" name="Text Placeholder 2">
            <a:extLst>
              <a:ext uri="{FF2B5EF4-FFF2-40B4-BE49-F238E27FC236}">
                <a16:creationId xmlns:a16="http://schemas.microsoft.com/office/drawing/2014/main" id="{8637F85E-3390-4D1E-8714-9775C51A07B6}"/>
              </a:ext>
            </a:extLst>
          </p:cNvPr>
          <p:cNvSpPr txBox="1">
            <a:spLocks/>
          </p:cNvSpPr>
          <p:nvPr/>
        </p:nvSpPr>
        <p:spPr>
          <a:xfrm>
            <a:off x="9748430" y="1234529"/>
            <a:ext cx="2378899" cy="6842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i="0" kern="1200" spc="300">
                <a:solidFill>
                  <a:schemeClr val="tx1"/>
                </a:solidFill>
                <a:latin typeface="Proxima Nova" panose="02000506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spc="300">
                <a:solidFill>
                  <a:schemeClr val="tx1"/>
                </a:solidFill>
                <a:latin typeface="Proxima Nova" panose="0200050603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spc="3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chemeClr val="accent2">
                    <a:lumMod val="50000"/>
                  </a:schemeClr>
                </a:solidFill>
              </a:rPr>
              <a:t>Bordeaux</a:t>
            </a:r>
          </a:p>
        </p:txBody>
      </p:sp>
      <p:sp>
        <p:nvSpPr>
          <p:cNvPr id="7" name="Rectangle 6">
            <a:extLst>
              <a:ext uri="{FF2B5EF4-FFF2-40B4-BE49-F238E27FC236}">
                <a16:creationId xmlns:a16="http://schemas.microsoft.com/office/drawing/2014/main" id="{E6FB39A2-D07C-4B3E-9E6D-0EB312808DC2}"/>
              </a:ext>
            </a:extLst>
          </p:cNvPr>
          <p:cNvSpPr/>
          <p:nvPr/>
        </p:nvSpPr>
        <p:spPr>
          <a:xfrm>
            <a:off x="7812518" y="1054748"/>
            <a:ext cx="2332276" cy="646331"/>
          </a:xfrm>
          <a:prstGeom prst="rect">
            <a:avLst/>
          </a:prstGeom>
        </p:spPr>
        <p:txBody>
          <a:bodyPr wrap="square">
            <a:spAutoFit/>
          </a:bodyPr>
          <a:lstStyle/>
          <a:p>
            <a:pPr algn="l"/>
            <a:r>
              <a:rPr lang="en-US" sz="3600" b="0" i="0" spc="300" dirty="0">
                <a:solidFill>
                  <a:schemeClr val="tx2">
                    <a:lumMod val="75000"/>
                  </a:schemeClr>
                </a:solidFill>
                <a:latin typeface="Proxima Nova Semibold"/>
              </a:rPr>
              <a:t>STYLE</a:t>
            </a:r>
          </a:p>
        </p:txBody>
      </p:sp>
      <p:cxnSp>
        <p:nvCxnSpPr>
          <p:cNvPr id="8" name="Straight Connector 7">
            <a:extLst>
              <a:ext uri="{FF2B5EF4-FFF2-40B4-BE49-F238E27FC236}">
                <a16:creationId xmlns:a16="http://schemas.microsoft.com/office/drawing/2014/main" id="{3116F853-1A08-4248-82A5-CCB1364FF5E4}"/>
              </a:ext>
            </a:extLst>
          </p:cNvPr>
          <p:cNvCxnSpPr/>
          <p:nvPr/>
        </p:nvCxnSpPr>
        <p:spPr>
          <a:xfrm>
            <a:off x="9594089" y="1015559"/>
            <a:ext cx="0" cy="822960"/>
          </a:xfrm>
          <a:prstGeom prst="line">
            <a:avLst/>
          </a:prstGeom>
          <a:ln w="25400">
            <a:solidFill>
              <a:srgbClr val="44546A"/>
            </a:solidFill>
          </a:ln>
        </p:spPr>
        <p:style>
          <a:lnRef idx="1">
            <a:schemeClr val="accent1"/>
          </a:lnRef>
          <a:fillRef idx="0">
            <a:schemeClr val="accent1"/>
          </a:fillRef>
          <a:effectRef idx="0">
            <a:schemeClr val="accent1"/>
          </a:effectRef>
          <a:fontRef idx="minor">
            <a:schemeClr val="tx1"/>
          </a:fontRef>
        </p:style>
      </p:cxnSp>
      <p:sp>
        <p:nvSpPr>
          <p:cNvPr id="14" name="Content Placeholder 3">
            <a:extLst>
              <a:ext uri="{FF2B5EF4-FFF2-40B4-BE49-F238E27FC236}">
                <a16:creationId xmlns:a16="http://schemas.microsoft.com/office/drawing/2014/main" id="{5FD8133F-51BB-4CD9-8117-BE3AC9B390D7}"/>
              </a:ext>
            </a:extLst>
          </p:cNvPr>
          <p:cNvSpPr txBox="1">
            <a:spLocks/>
          </p:cNvSpPr>
          <p:nvPr/>
        </p:nvSpPr>
        <p:spPr>
          <a:xfrm>
            <a:off x="6604006" y="3423528"/>
            <a:ext cx="5210750" cy="304529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dirty="0">
                <a:solidFill>
                  <a:srgbClr val="44546A"/>
                </a:solidFill>
                <a:latin typeface="Proxima Nova Light" panose="02000506030000020004"/>
              </a:rPr>
              <a:t>Bordeaux Cabernet Sauvignon</a:t>
            </a:r>
          </a:p>
          <a:p>
            <a:pPr marL="457200" indent="-457200">
              <a:buFont typeface="Arial" panose="020B0604020202020204" pitchFamily="34" charset="0"/>
              <a:buChar char="•"/>
            </a:pPr>
            <a:r>
              <a:rPr lang="en-US" sz="1600" dirty="0">
                <a:solidFill>
                  <a:srgbClr val="44546A"/>
                </a:solidFill>
                <a:latin typeface="Proxima Nova Light" panose="02000506030000020004"/>
              </a:rPr>
              <a:t>Very aromatic, with distinct black fruit, blackcurrant, licorice, tobacco and earth</a:t>
            </a:r>
          </a:p>
          <a:p>
            <a:pPr marL="457200" indent="-457200">
              <a:buFont typeface="Arial" panose="020B0604020202020204" pitchFamily="34" charset="0"/>
              <a:buChar char="•"/>
            </a:pPr>
            <a:r>
              <a:rPr lang="en-US" sz="1600" dirty="0">
                <a:solidFill>
                  <a:srgbClr val="44546A"/>
                </a:solidFill>
                <a:latin typeface="Proxima Nova Light" panose="02000506030000020004"/>
              </a:rPr>
              <a:t>High acidity with firm, fine-grained tannins</a:t>
            </a:r>
          </a:p>
          <a:p>
            <a:pPr marL="457200" indent="-457200">
              <a:buFont typeface="Arial" panose="020B0604020202020204" pitchFamily="34" charset="0"/>
              <a:buChar char="•"/>
            </a:pPr>
            <a:r>
              <a:rPr lang="en-US" sz="1600" dirty="0">
                <a:solidFill>
                  <a:srgbClr val="44546A"/>
                </a:solidFill>
                <a:latin typeface="Proxima Nova Light" panose="02000506030000020004"/>
              </a:rPr>
              <a:t>Extended ageing is common for flavor development and to soften tannins</a:t>
            </a:r>
          </a:p>
          <a:p>
            <a:pPr marL="457200" indent="-457200">
              <a:buFont typeface="Arial" panose="020B0604020202020204" pitchFamily="34" charset="0"/>
              <a:buChar char="•"/>
            </a:pPr>
            <a:r>
              <a:rPr lang="en-US" sz="1600" dirty="0">
                <a:solidFill>
                  <a:srgbClr val="44546A"/>
                </a:solidFill>
                <a:latin typeface="Proxima Nova Light" panose="02000506030000020004"/>
              </a:rPr>
              <a:t>Blending is common</a:t>
            </a:r>
          </a:p>
          <a:p>
            <a:pPr marL="1143000" lvl="1" indent="-457200"/>
            <a:r>
              <a:rPr lang="en-US" sz="1400" dirty="0">
                <a:solidFill>
                  <a:srgbClr val="44546A"/>
                </a:solidFill>
                <a:latin typeface="Proxima Nova Light" panose="02000506030000020004"/>
              </a:rPr>
              <a:t>Merlot is a natural blending partner to add body, roundness, herbs and red fruit</a:t>
            </a:r>
          </a:p>
          <a:p>
            <a:pPr marL="1143000" lvl="1" indent="-457200"/>
            <a:r>
              <a:rPr lang="en-US" sz="1400" dirty="0">
                <a:solidFill>
                  <a:srgbClr val="44546A"/>
                </a:solidFill>
                <a:latin typeface="Proxima Nova Light" panose="02000506030000020004"/>
              </a:rPr>
              <a:t>Petit Verdot adds extra spice</a:t>
            </a:r>
          </a:p>
          <a:p>
            <a:pPr marL="1143000" lvl="1" indent="-457200"/>
            <a:r>
              <a:rPr lang="en-US" sz="1400" dirty="0">
                <a:solidFill>
                  <a:srgbClr val="44546A"/>
                </a:solidFill>
                <a:latin typeface="Proxima Nova Light" panose="02000506030000020004"/>
              </a:rPr>
              <a:t>Cabernet Franc contributes violet perfume</a:t>
            </a:r>
          </a:p>
          <a:p>
            <a:pPr marL="457200" indent="-457200">
              <a:buFont typeface="Arial" panose="020B0604020202020204" pitchFamily="34" charset="0"/>
              <a:buChar char="•"/>
            </a:pPr>
            <a:endParaRPr lang="en-US" sz="1800" dirty="0">
              <a:solidFill>
                <a:srgbClr val="44546A"/>
              </a:solidFill>
              <a:latin typeface="Proxima Nova Light" panose="02000506030000020004"/>
            </a:endParaRPr>
          </a:p>
        </p:txBody>
      </p:sp>
      <p:pic>
        <p:nvPicPr>
          <p:cNvPr id="15" name="Picture 14">
            <a:extLst>
              <a:ext uri="{FF2B5EF4-FFF2-40B4-BE49-F238E27FC236}">
                <a16:creationId xmlns:a16="http://schemas.microsoft.com/office/drawing/2014/main" id="{266AB115-BDB7-4ED8-A187-FBA929F24C12}"/>
              </a:ext>
            </a:extLst>
          </p:cNvPr>
          <p:cNvPicPr>
            <a:picLocks noChangeAspect="1"/>
          </p:cNvPicPr>
          <p:nvPr/>
        </p:nvPicPr>
        <p:blipFill>
          <a:blip r:embed="rId4"/>
          <a:stretch>
            <a:fillRect/>
          </a:stretch>
        </p:blipFill>
        <p:spPr>
          <a:xfrm>
            <a:off x="11444141" y="-29818"/>
            <a:ext cx="741233" cy="603329"/>
          </a:xfrm>
          <a:prstGeom prst="rect">
            <a:avLst/>
          </a:prstGeom>
        </p:spPr>
      </p:pic>
      <p:sp>
        <p:nvSpPr>
          <p:cNvPr id="12" name="Content Placeholder 3">
            <a:extLst>
              <a:ext uri="{FF2B5EF4-FFF2-40B4-BE49-F238E27FC236}">
                <a16:creationId xmlns:a16="http://schemas.microsoft.com/office/drawing/2014/main" id="{C1F8DFA6-A123-433B-9251-CDA8A5B584F1}"/>
              </a:ext>
            </a:extLst>
          </p:cNvPr>
          <p:cNvSpPr txBox="1">
            <a:spLocks/>
          </p:cNvSpPr>
          <p:nvPr/>
        </p:nvSpPr>
        <p:spPr>
          <a:xfrm>
            <a:off x="214354" y="3408854"/>
            <a:ext cx="5445760" cy="302699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200"/>
              </a:spcBef>
              <a:spcAft>
                <a:spcPts val="500"/>
              </a:spcAft>
            </a:pPr>
            <a:r>
              <a:rPr lang="en-US" sz="1800" b="1" dirty="0">
                <a:solidFill>
                  <a:srgbClr val="44546A"/>
                </a:solidFill>
                <a:latin typeface="Proxima Nova Light" panose="02000506030000020004"/>
              </a:rPr>
              <a:t>Napa Valley Cabernet Sauvignon</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Deeply colored; high, fine-grained tannins; bright acidity; full-bodied</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Generous use of new oak – baking spices and toast</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Powerful, rich, blackberry, black cherry, ripe plum</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Great aging potential</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Single varietal or blended</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Valley vs. mountainside sourcing</a:t>
            </a:r>
          </a:p>
        </p:txBody>
      </p:sp>
      <p:cxnSp>
        <p:nvCxnSpPr>
          <p:cNvPr id="17" name="Straight Connector 16">
            <a:extLst>
              <a:ext uri="{FF2B5EF4-FFF2-40B4-BE49-F238E27FC236}">
                <a16:creationId xmlns:a16="http://schemas.microsoft.com/office/drawing/2014/main" id="{758D5592-C713-4A01-B4B9-617F199431AD}"/>
              </a:ext>
            </a:extLst>
          </p:cNvPr>
          <p:cNvCxnSpPr>
            <a:cxnSpLocks/>
          </p:cNvCxnSpPr>
          <p:nvPr/>
        </p:nvCxnSpPr>
        <p:spPr>
          <a:xfrm>
            <a:off x="6176099" y="3610243"/>
            <a:ext cx="0" cy="2705497"/>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4650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9">
            <a:extLst>
              <a:ext uri="{FF2B5EF4-FFF2-40B4-BE49-F238E27FC236}">
                <a16:creationId xmlns:a16="http://schemas.microsoft.com/office/drawing/2014/main" id="{ED6B40C5-FAB9-5247-8E0A-6F44F69CB96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289C3B8A-4D8C-BC4B-A12F-A84E40865F7A}"/>
              </a:ext>
            </a:extLst>
          </p:cNvPr>
          <p:cNvSpPr txBox="1">
            <a:spLocks/>
          </p:cNvSpPr>
          <p:nvPr/>
        </p:nvSpPr>
        <p:spPr>
          <a:xfrm>
            <a:off x="2032212" y="472459"/>
            <a:ext cx="3340354" cy="485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i="1" spc="300" dirty="0">
                <a:solidFill>
                  <a:schemeClr val="accent5">
                    <a:lumMod val="50000"/>
                  </a:schemeClr>
                </a:solidFill>
                <a:latin typeface="Proxima Nova" panose="02000506030000020004" pitchFamily="2" charset="0"/>
              </a:rPr>
              <a:t>ITALY</a:t>
            </a:r>
          </a:p>
        </p:txBody>
      </p:sp>
      <p:sp>
        <p:nvSpPr>
          <p:cNvPr id="4" name="TextBox 3">
            <a:extLst>
              <a:ext uri="{FF2B5EF4-FFF2-40B4-BE49-F238E27FC236}">
                <a16:creationId xmlns:a16="http://schemas.microsoft.com/office/drawing/2014/main" id="{37E582EE-B971-8347-9534-A77DCFD79A18}"/>
              </a:ext>
            </a:extLst>
          </p:cNvPr>
          <p:cNvSpPr txBox="1"/>
          <p:nvPr/>
        </p:nvSpPr>
        <p:spPr>
          <a:xfrm>
            <a:off x="485252" y="263442"/>
            <a:ext cx="1380865" cy="677108"/>
          </a:xfrm>
          <a:prstGeom prst="rect">
            <a:avLst/>
          </a:prstGeom>
          <a:noFill/>
        </p:spPr>
        <p:txBody>
          <a:bodyPr wrap="square" rtlCol="0" anchor="t">
            <a:spAutoFit/>
          </a:bodyPr>
          <a:lstStyle/>
          <a:p>
            <a:r>
              <a:rPr lang="en-US" sz="3800" b="0" i="0" spc="300" dirty="0">
                <a:solidFill>
                  <a:schemeClr val="accent1">
                    <a:lumMod val="50000"/>
                  </a:schemeClr>
                </a:solidFill>
                <a:latin typeface="Proxima Nova Light" panose="02000506030000020004" pitchFamily="2" charset="0"/>
              </a:rPr>
              <a:t>MAP</a:t>
            </a:r>
            <a:endParaRPr lang="en-US" sz="3800" b="0" i="0" dirty="0">
              <a:solidFill>
                <a:schemeClr val="accent1">
                  <a:lumMod val="50000"/>
                </a:schemeClr>
              </a:solidFill>
              <a:latin typeface="Proxima Nova Thin" panose="02000506030000020004" pitchFamily="2" charset="77"/>
            </a:endParaRPr>
          </a:p>
        </p:txBody>
      </p:sp>
      <p:cxnSp>
        <p:nvCxnSpPr>
          <p:cNvPr id="5" name="Straight Connector 4">
            <a:extLst>
              <a:ext uri="{FF2B5EF4-FFF2-40B4-BE49-F238E27FC236}">
                <a16:creationId xmlns:a16="http://schemas.microsoft.com/office/drawing/2014/main" id="{43B105BF-D6D1-534D-98AC-00BAB66C8ED0}"/>
              </a:ext>
            </a:extLst>
          </p:cNvPr>
          <p:cNvCxnSpPr/>
          <p:nvPr/>
        </p:nvCxnSpPr>
        <p:spPr>
          <a:xfrm>
            <a:off x="1824325" y="366083"/>
            <a:ext cx="0" cy="538609"/>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D23B8436-5FA5-5F45-A33A-3BD1E98ED0C3}"/>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8" name="Picture 7">
            <a:extLst>
              <a:ext uri="{FF2B5EF4-FFF2-40B4-BE49-F238E27FC236}">
                <a16:creationId xmlns:a16="http://schemas.microsoft.com/office/drawing/2014/main" id="{FA4FFD23-E25C-1F43-9901-CAC5FA88986D}"/>
              </a:ext>
            </a:extLst>
          </p:cNvPr>
          <p:cNvPicPr>
            <a:picLocks noChangeAspect="1"/>
          </p:cNvPicPr>
          <p:nvPr/>
        </p:nvPicPr>
        <p:blipFill>
          <a:blip r:embed="rId3"/>
          <a:stretch>
            <a:fillRect/>
          </a:stretch>
        </p:blipFill>
        <p:spPr>
          <a:xfrm>
            <a:off x="11388836" y="-37234"/>
            <a:ext cx="847155" cy="689545"/>
          </a:xfrm>
          <a:prstGeom prst="rect">
            <a:avLst/>
          </a:prstGeom>
        </p:spPr>
      </p:pic>
    </p:spTree>
    <p:extLst>
      <p:ext uri="{BB962C8B-B14F-4D97-AF65-F5344CB8AC3E}">
        <p14:creationId xmlns:p14="http://schemas.microsoft.com/office/powerpoint/2010/main" val="2046198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DD638A-FA88-480C-B3D1-680C9BB26A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7198" y="27696"/>
            <a:ext cx="5486400" cy="6858000"/>
          </a:xfrm>
          <a:prstGeom prst="rect">
            <a:avLst/>
          </a:prstGeom>
        </p:spPr>
      </p:pic>
      <p:sp>
        <p:nvSpPr>
          <p:cNvPr id="2" name="Title 1">
            <a:extLst>
              <a:ext uri="{FF2B5EF4-FFF2-40B4-BE49-F238E27FC236}">
                <a16:creationId xmlns:a16="http://schemas.microsoft.com/office/drawing/2014/main" id="{289C3B8A-4D8C-BC4B-A12F-A84E40865F7A}"/>
              </a:ext>
            </a:extLst>
          </p:cNvPr>
          <p:cNvSpPr txBox="1">
            <a:spLocks/>
          </p:cNvSpPr>
          <p:nvPr/>
        </p:nvSpPr>
        <p:spPr>
          <a:xfrm>
            <a:off x="2032212" y="472459"/>
            <a:ext cx="3340354" cy="485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i="1" dirty="0">
                <a:solidFill>
                  <a:schemeClr val="accent6">
                    <a:lumMod val="50000"/>
                  </a:schemeClr>
                </a:solidFill>
                <a:latin typeface="Proxima Nova" panose="02000506030000020004" pitchFamily="2" charset="0"/>
              </a:rPr>
              <a:t>Italy/Tuscany</a:t>
            </a:r>
          </a:p>
        </p:txBody>
      </p:sp>
      <p:sp>
        <p:nvSpPr>
          <p:cNvPr id="3" name="Text Placeholder 4">
            <a:extLst>
              <a:ext uri="{FF2B5EF4-FFF2-40B4-BE49-F238E27FC236}">
                <a16:creationId xmlns:a16="http://schemas.microsoft.com/office/drawing/2014/main" id="{99C0B015-FCBA-AE4E-8226-B0BD75F13ADE}"/>
              </a:ext>
            </a:extLst>
          </p:cNvPr>
          <p:cNvSpPr txBox="1">
            <a:spLocks/>
          </p:cNvSpPr>
          <p:nvPr/>
        </p:nvSpPr>
        <p:spPr>
          <a:xfrm>
            <a:off x="807726" y="1362269"/>
            <a:ext cx="5288274" cy="47462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Sangiovese dominates Chianti DOCG</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Can be blended with Cabernet Sauvignon &amp; others</a:t>
            </a:r>
          </a:p>
          <a:p>
            <a:pPr marL="457200" indent="-457200">
              <a:lnSpc>
                <a:spcPct val="100000"/>
              </a:lnSpc>
              <a:buFont typeface="Arial" panose="020B0604020202020204" pitchFamily="34" charset="0"/>
              <a:buChar char="•"/>
            </a:pPr>
            <a:r>
              <a:rPr lang="en-US" dirty="0" err="1">
                <a:solidFill>
                  <a:srgbClr val="44546A"/>
                </a:solidFill>
                <a:latin typeface="Proxima Nova Light" panose="02000506030000020004"/>
              </a:rPr>
              <a:t>Sassicaia</a:t>
            </a:r>
            <a:r>
              <a:rPr lang="en-US" dirty="0">
                <a:solidFill>
                  <a:srgbClr val="44546A"/>
                </a:solidFill>
                <a:latin typeface="Proxima Nova Light" panose="02000506030000020004"/>
              </a:rPr>
              <a:t> in 1968</a:t>
            </a:r>
          </a:p>
          <a:p>
            <a:pPr marL="457200" indent="-457200">
              <a:lnSpc>
                <a:spcPct val="100000"/>
              </a:lnSpc>
              <a:buFont typeface="Arial" panose="020B0604020202020204" pitchFamily="34" charset="0"/>
              <a:buChar char="•"/>
            </a:pPr>
            <a:r>
              <a:rPr lang="en-US" dirty="0" err="1">
                <a:solidFill>
                  <a:srgbClr val="44546A"/>
                </a:solidFill>
                <a:latin typeface="Proxima Nova Light" panose="02000506030000020004"/>
              </a:rPr>
              <a:t>Bolgheri</a:t>
            </a:r>
            <a:r>
              <a:rPr lang="en-US" dirty="0">
                <a:solidFill>
                  <a:srgbClr val="44546A"/>
                </a:solidFill>
                <a:latin typeface="Proxima Nova Light" panose="02000506030000020004"/>
              </a:rPr>
              <a:t>, </a:t>
            </a:r>
            <a:r>
              <a:rPr lang="en-US" dirty="0" err="1">
                <a:solidFill>
                  <a:srgbClr val="44546A"/>
                </a:solidFill>
                <a:latin typeface="Proxima Nova Light" panose="02000506030000020004"/>
              </a:rPr>
              <a:t>Maremma</a:t>
            </a:r>
            <a:r>
              <a:rPr lang="en-US" dirty="0">
                <a:solidFill>
                  <a:srgbClr val="44546A"/>
                </a:solidFill>
                <a:latin typeface="Proxima Nova Light" panose="02000506030000020004"/>
              </a:rPr>
              <a:t> considered ground zero for red Super Tuscan blends</a:t>
            </a:r>
          </a:p>
          <a:p>
            <a:pPr lvl="1" indent="0">
              <a:lnSpc>
                <a:spcPct val="100000"/>
              </a:lnSpc>
              <a:buNone/>
            </a:pPr>
            <a:endParaRPr lang="en-US" sz="2800" dirty="0">
              <a:solidFill>
                <a:srgbClr val="44546A"/>
              </a:solidFill>
              <a:latin typeface="Proxima Nova Light" panose="02000506030000020004"/>
            </a:endParaRPr>
          </a:p>
        </p:txBody>
      </p:sp>
      <p:sp>
        <p:nvSpPr>
          <p:cNvPr id="4" name="TextBox 3">
            <a:extLst>
              <a:ext uri="{FF2B5EF4-FFF2-40B4-BE49-F238E27FC236}">
                <a16:creationId xmlns:a16="http://schemas.microsoft.com/office/drawing/2014/main" id="{37E582EE-B971-8347-9534-A77DCFD79A18}"/>
              </a:ext>
            </a:extLst>
          </p:cNvPr>
          <p:cNvSpPr txBox="1"/>
          <p:nvPr/>
        </p:nvSpPr>
        <p:spPr>
          <a:xfrm>
            <a:off x="485252" y="263442"/>
            <a:ext cx="1380865" cy="677108"/>
          </a:xfrm>
          <a:prstGeom prst="rect">
            <a:avLst/>
          </a:prstGeom>
          <a:noFill/>
        </p:spPr>
        <p:txBody>
          <a:bodyPr wrap="square" rtlCol="0" anchor="t">
            <a:spAutoFit/>
          </a:bodyPr>
          <a:lstStyle/>
          <a:p>
            <a:r>
              <a:rPr lang="en-US" sz="3800" b="0" i="0" spc="300" dirty="0">
                <a:solidFill>
                  <a:schemeClr val="tx2">
                    <a:lumMod val="75000"/>
                  </a:schemeClr>
                </a:solidFill>
                <a:latin typeface="Proxima Nova Semibold"/>
              </a:rPr>
              <a:t>MAP</a:t>
            </a:r>
            <a:endParaRPr lang="en-US" sz="3800" b="0" i="0" dirty="0">
              <a:solidFill>
                <a:schemeClr val="tx2">
                  <a:lumMod val="75000"/>
                </a:schemeClr>
              </a:solidFill>
              <a:latin typeface="Proxima Nova Semibold"/>
            </a:endParaRPr>
          </a:p>
        </p:txBody>
      </p:sp>
      <p:cxnSp>
        <p:nvCxnSpPr>
          <p:cNvPr id="5" name="Straight Connector 4">
            <a:extLst>
              <a:ext uri="{FF2B5EF4-FFF2-40B4-BE49-F238E27FC236}">
                <a16:creationId xmlns:a16="http://schemas.microsoft.com/office/drawing/2014/main" id="{43B105BF-D6D1-534D-98AC-00BAB66C8ED0}"/>
              </a:ext>
            </a:extLst>
          </p:cNvPr>
          <p:cNvCxnSpPr/>
          <p:nvPr/>
        </p:nvCxnSpPr>
        <p:spPr>
          <a:xfrm>
            <a:off x="1824325" y="366083"/>
            <a:ext cx="0" cy="538609"/>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D23B8436-5FA5-5F45-A33A-3BD1E98ED0C3}"/>
              </a:ext>
            </a:extLst>
          </p:cNvPr>
          <p:cNvSpPr txBox="1">
            <a:spLocks/>
          </p:cNvSpPr>
          <p:nvPr/>
        </p:nvSpPr>
        <p:spPr>
          <a:xfrm>
            <a:off x="6659157" y="6520571"/>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7" name="Picture 6">
            <a:extLst>
              <a:ext uri="{FF2B5EF4-FFF2-40B4-BE49-F238E27FC236}">
                <a16:creationId xmlns:a16="http://schemas.microsoft.com/office/drawing/2014/main" id="{FC755B79-57C4-4748-8E8C-2D6AAF75D03A}"/>
              </a:ext>
            </a:extLst>
          </p:cNvPr>
          <p:cNvPicPr>
            <a:picLocks noChangeAspect="1"/>
          </p:cNvPicPr>
          <p:nvPr/>
        </p:nvPicPr>
        <p:blipFill>
          <a:blip r:embed="rId4"/>
          <a:stretch>
            <a:fillRect/>
          </a:stretch>
        </p:blipFill>
        <p:spPr>
          <a:xfrm>
            <a:off x="11388836" y="-37234"/>
            <a:ext cx="847155" cy="689545"/>
          </a:xfrm>
          <a:prstGeom prst="rect">
            <a:avLst/>
          </a:prstGeom>
        </p:spPr>
      </p:pic>
      <p:cxnSp>
        <p:nvCxnSpPr>
          <p:cNvPr id="10" name="Straight Connector 9">
            <a:extLst>
              <a:ext uri="{FF2B5EF4-FFF2-40B4-BE49-F238E27FC236}">
                <a16:creationId xmlns:a16="http://schemas.microsoft.com/office/drawing/2014/main" id="{33C93DDB-AB57-468C-BDCD-1046F74DFBE1}"/>
              </a:ext>
            </a:extLst>
          </p:cNvPr>
          <p:cNvCxnSpPr/>
          <p:nvPr/>
        </p:nvCxnSpPr>
        <p:spPr>
          <a:xfrm>
            <a:off x="6559924" y="0"/>
            <a:ext cx="0" cy="68580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604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C0EA3C-E18F-478B-BDBD-CFDFF4A212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0149" y="0"/>
            <a:ext cx="6751701" cy="6858000"/>
          </a:xfrm>
          <a:prstGeom prst="rect">
            <a:avLst/>
          </a:prstGeom>
        </p:spPr>
      </p:pic>
    </p:spTree>
    <p:extLst>
      <p:ext uri="{BB962C8B-B14F-4D97-AF65-F5344CB8AC3E}">
        <p14:creationId xmlns:p14="http://schemas.microsoft.com/office/powerpoint/2010/main" val="40723908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building with a mountain in the background&#10;&#10;Description automatically generated">
            <a:extLst>
              <a:ext uri="{FF2B5EF4-FFF2-40B4-BE49-F238E27FC236}">
                <a16:creationId xmlns:a16="http://schemas.microsoft.com/office/drawing/2014/main" id="{A7F12DA0-108E-4515-BD6B-E23D17F433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04" y="807689"/>
            <a:ext cx="12282180" cy="3875518"/>
          </a:xfrm>
          <a:prstGeom prst="rect">
            <a:avLst/>
          </a:prstGeom>
        </p:spPr>
      </p:pic>
      <p:cxnSp>
        <p:nvCxnSpPr>
          <p:cNvPr id="12" name="Straight Connector 11">
            <a:extLst>
              <a:ext uri="{FF2B5EF4-FFF2-40B4-BE49-F238E27FC236}">
                <a16:creationId xmlns:a16="http://schemas.microsoft.com/office/drawing/2014/main" id="{1A5F16B8-3118-A946-91D2-D7B451C6542E}"/>
              </a:ext>
            </a:extLst>
          </p:cNvPr>
          <p:cNvCxnSpPr>
            <a:cxnSpLocks/>
          </p:cNvCxnSpPr>
          <p:nvPr/>
        </p:nvCxnSpPr>
        <p:spPr>
          <a:xfrm>
            <a:off x="-27309" y="4549967"/>
            <a:ext cx="12166226" cy="0"/>
          </a:xfrm>
          <a:prstGeom prst="line">
            <a:avLst/>
          </a:prstGeom>
          <a:ln>
            <a:noFill/>
          </a:ln>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AD485790-CC05-9E44-815F-8945C2B92D20}"/>
              </a:ext>
            </a:extLst>
          </p:cNvPr>
          <p:cNvSpPr/>
          <p:nvPr/>
        </p:nvSpPr>
        <p:spPr>
          <a:xfrm>
            <a:off x="-84666" y="4593833"/>
            <a:ext cx="12361333" cy="10075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493"/>
              </a:solidFill>
            </a:endParaRPr>
          </a:p>
        </p:txBody>
      </p:sp>
      <p:sp>
        <p:nvSpPr>
          <p:cNvPr id="51" name="Rectangle: Rounded Corners 50">
            <a:extLst>
              <a:ext uri="{FF2B5EF4-FFF2-40B4-BE49-F238E27FC236}">
                <a16:creationId xmlns:a16="http://schemas.microsoft.com/office/drawing/2014/main" id="{AD600500-30A1-49D1-97FE-0A644AF24C3B}"/>
              </a:ext>
            </a:extLst>
          </p:cNvPr>
          <p:cNvSpPr/>
          <p:nvPr/>
        </p:nvSpPr>
        <p:spPr>
          <a:xfrm>
            <a:off x="1242926" y="4256564"/>
            <a:ext cx="1723263" cy="769441"/>
          </a:xfrm>
          <a:prstGeom prst="roundRect">
            <a:avLst/>
          </a:prstGeom>
          <a:solidFill>
            <a:schemeClr val="accent6">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a:rPr>
              <a:t>Mid-1800s to mid-1900s</a:t>
            </a:r>
          </a:p>
        </p:txBody>
      </p:sp>
      <p:sp>
        <p:nvSpPr>
          <p:cNvPr id="56" name="Rectangle: Rounded Corners 55">
            <a:extLst>
              <a:ext uri="{FF2B5EF4-FFF2-40B4-BE49-F238E27FC236}">
                <a16:creationId xmlns:a16="http://schemas.microsoft.com/office/drawing/2014/main" id="{8773D0CF-F4CC-49FB-8F76-E6A4574E9CA6}"/>
              </a:ext>
            </a:extLst>
          </p:cNvPr>
          <p:cNvSpPr/>
          <p:nvPr/>
        </p:nvSpPr>
        <p:spPr>
          <a:xfrm>
            <a:off x="5234369" y="4244290"/>
            <a:ext cx="1723263" cy="812783"/>
          </a:xfrm>
          <a:prstGeom prst="roundRect">
            <a:avLst/>
          </a:prstGeom>
          <a:solidFill>
            <a:schemeClr val="accent6">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a:rPr>
              <a:t>Late 1900s</a:t>
            </a:r>
          </a:p>
        </p:txBody>
      </p:sp>
      <p:sp>
        <p:nvSpPr>
          <p:cNvPr id="66" name="Rectangle: Rounded Corners 65">
            <a:extLst>
              <a:ext uri="{FF2B5EF4-FFF2-40B4-BE49-F238E27FC236}">
                <a16:creationId xmlns:a16="http://schemas.microsoft.com/office/drawing/2014/main" id="{D89D6897-56C0-46D3-B14D-D9F9F7AC8F7A}"/>
              </a:ext>
            </a:extLst>
          </p:cNvPr>
          <p:cNvSpPr/>
          <p:nvPr/>
        </p:nvSpPr>
        <p:spPr>
          <a:xfrm>
            <a:off x="9363079" y="4228627"/>
            <a:ext cx="1723263" cy="812783"/>
          </a:xfrm>
          <a:prstGeom prst="roundRect">
            <a:avLst/>
          </a:prstGeom>
          <a:solidFill>
            <a:schemeClr val="accent6">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a:rPr>
              <a:t>1992</a:t>
            </a:r>
          </a:p>
        </p:txBody>
      </p:sp>
      <p:sp>
        <p:nvSpPr>
          <p:cNvPr id="14" name="Rectangle 13">
            <a:extLst>
              <a:ext uri="{FF2B5EF4-FFF2-40B4-BE49-F238E27FC236}">
                <a16:creationId xmlns:a16="http://schemas.microsoft.com/office/drawing/2014/main" id="{42892FBE-251F-234A-8149-38F127455B2A}"/>
              </a:ext>
            </a:extLst>
          </p:cNvPr>
          <p:cNvSpPr/>
          <p:nvPr/>
        </p:nvSpPr>
        <p:spPr>
          <a:xfrm>
            <a:off x="-89601" y="-5946"/>
            <a:ext cx="12281601" cy="8309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26CDB94-1B00-524F-834E-B0E2595C897B}"/>
              </a:ext>
            </a:extLst>
          </p:cNvPr>
          <p:cNvSpPr txBox="1"/>
          <p:nvPr/>
        </p:nvSpPr>
        <p:spPr>
          <a:xfrm>
            <a:off x="-320449" y="70998"/>
            <a:ext cx="3304937" cy="677108"/>
          </a:xfrm>
          <a:prstGeom prst="rect">
            <a:avLst/>
          </a:prstGeom>
          <a:noFill/>
        </p:spPr>
        <p:txBody>
          <a:bodyPr wrap="square" rtlCol="0">
            <a:spAutoFit/>
          </a:bodyPr>
          <a:lstStyle/>
          <a:p>
            <a:pPr algn="ctr"/>
            <a:r>
              <a:rPr lang="en-US" sz="3800" spc="300" dirty="0">
                <a:solidFill>
                  <a:srgbClr val="44546A"/>
                </a:solidFill>
              </a:rPr>
              <a:t>HISTORY</a:t>
            </a:r>
          </a:p>
        </p:txBody>
      </p:sp>
      <p:cxnSp>
        <p:nvCxnSpPr>
          <p:cNvPr id="15" name="Straight Connector 14">
            <a:extLst>
              <a:ext uri="{FF2B5EF4-FFF2-40B4-BE49-F238E27FC236}">
                <a16:creationId xmlns:a16="http://schemas.microsoft.com/office/drawing/2014/main" id="{52A5B3B8-CF0C-4BDE-9F34-A481BFDD1218}"/>
              </a:ext>
            </a:extLst>
          </p:cNvPr>
          <p:cNvCxnSpPr/>
          <p:nvPr/>
        </p:nvCxnSpPr>
        <p:spPr>
          <a:xfrm>
            <a:off x="2469777" y="113072"/>
            <a:ext cx="0" cy="538609"/>
          </a:xfrm>
          <a:prstGeom prst="line">
            <a:avLst/>
          </a:prstGeom>
          <a:ln w="19050">
            <a:solidFill>
              <a:srgbClr val="44546A"/>
            </a:solidFill>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AFD45E50-7977-4020-AC68-D8206EC12CFA}"/>
              </a:ext>
            </a:extLst>
          </p:cNvPr>
          <p:cNvSpPr txBox="1">
            <a:spLocks/>
          </p:cNvSpPr>
          <p:nvPr/>
        </p:nvSpPr>
        <p:spPr>
          <a:xfrm>
            <a:off x="2620569" y="237188"/>
            <a:ext cx="3768239" cy="6147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spc="3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latin typeface="Proxima Nova" panose="02000506030000020004" pitchFamily="2" charset="0"/>
              </a:rPr>
              <a:t>Italy</a:t>
            </a:r>
          </a:p>
        </p:txBody>
      </p:sp>
      <p:sp>
        <p:nvSpPr>
          <p:cNvPr id="20" name="Content Placeholder 6">
            <a:extLst>
              <a:ext uri="{FF2B5EF4-FFF2-40B4-BE49-F238E27FC236}">
                <a16:creationId xmlns:a16="http://schemas.microsoft.com/office/drawing/2014/main" id="{2B3FFA26-BE95-40C6-AFD5-56864CE6C65A}"/>
              </a:ext>
            </a:extLst>
          </p:cNvPr>
          <p:cNvSpPr txBox="1">
            <a:spLocks/>
          </p:cNvSpPr>
          <p:nvPr/>
        </p:nvSpPr>
        <p:spPr>
          <a:xfrm>
            <a:off x="8492092" y="5137300"/>
            <a:ext cx="3448272" cy="137903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solidFill>
                  <a:srgbClr val="44546A"/>
                </a:solidFill>
                <a:latin typeface="Proxima Nova Light" panose="02000506030000020004"/>
              </a:rPr>
              <a:t>DOC laws allowed more CS</a:t>
            </a:r>
          </a:p>
          <a:p>
            <a:pPr marL="285750" indent="-285750">
              <a:buFont typeface="Arial" panose="020B0604020202020204" pitchFamily="34" charset="0"/>
              <a:buChar char="•"/>
            </a:pPr>
            <a:r>
              <a:rPr lang="en-US" sz="1600" dirty="0">
                <a:solidFill>
                  <a:srgbClr val="44546A"/>
                </a:solidFill>
                <a:latin typeface="Proxima Nova Light" panose="02000506030000020004"/>
              </a:rPr>
              <a:t>“Super Tuscan” term coined</a:t>
            </a:r>
          </a:p>
          <a:p>
            <a:pPr marL="285750" indent="-285750">
              <a:buFont typeface="Arial" panose="020B0604020202020204" pitchFamily="34" charset="0"/>
              <a:buChar char="•"/>
            </a:pPr>
            <a:r>
              <a:rPr lang="en-US" sz="1600" dirty="0">
                <a:solidFill>
                  <a:srgbClr val="44546A"/>
                </a:solidFill>
                <a:latin typeface="Proxima Nova Light" panose="02000506030000020004"/>
              </a:rPr>
              <a:t>IGT category created under pressure</a:t>
            </a:r>
          </a:p>
          <a:p>
            <a:pPr marL="285750" indent="-285750">
              <a:lnSpc>
                <a:spcPct val="100000"/>
              </a:lnSpc>
              <a:buFont typeface="Arial" panose="020B0604020202020204" pitchFamily="34" charset="0"/>
              <a:buChar char="•"/>
            </a:pPr>
            <a:endParaRPr lang="en-US" sz="1600" dirty="0">
              <a:solidFill>
                <a:srgbClr val="44546A"/>
              </a:solidFill>
              <a:latin typeface="Proxima Nova Light" panose="02000506030000020004"/>
            </a:endParaRPr>
          </a:p>
        </p:txBody>
      </p:sp>
      <p:pic>
        <p:nvPicPr>
          <p:cNvPr id="24" name="Picture 23">
            <a:extLst>
              <a:ext uri="{FF2B5EF4-FFF2-40B4-BE49-F238E27FC236}">
                <a16:creationId xmlns:a16="http://schemas.microsoft.com/office/drawing/2014/main" id="{B037E071-0897-4EFA-A4A9-52F2A41AA2C2}"/>
              </a:ext>
            </a:extLst>
          </p:cNvPr>
          <p:cNvPicPr>
            <a:picLocks noChangeAspect="1"/>
          </p:cNvPicPr>
          <p:nvPr/>
        </p:nvPicPr>
        <p:blipFill>
          <a:blip r:embed="rId4"/>
          <a:stretch>
            <a:fillRect/>
          </a:stretch>
        </p:blipFill>
        <p:spPr>
          <a:xfrm>
            <a:off x="11444141" y="-37709"/>
            <a:ext cx="763571" cy="621511"/>
          </a:xfrm>
          <a:prstGeom prst="rect">
            <a:avLst/>
          </a:prstGeom>
        </p:spPr>
      </p:pic>
      <p:sp>
        <p:nvSpPr>
          <p:cNvPr id="19" name="Content Placeholder 8">
            <a:extLst>
              <a:ext uri="{FF2B5EF4-FFF2-40B4-BE49-F238E27FC236}">
                <a16:creationId xmlns:a16="http://schemas.microsoft.com/office/drawing/2014/main" id="{584734BC-35D6-48E2-AEF7-82748ED8BC7F}"/>
              </a:ext>
            </a:extLst>
          </p:cNvPr>
          <p:cNvSpPr txBox="1">
            <a:spLocks/>
          </p:cNvSpPr>
          <p:nvPr/>
        </p:nvSpPr>
        <p:spPr>
          <a:xfrm>
            <a:off x="251636" y="5239359"/>
            <a:ext cx="3713920" cy="9588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Symbol" pitchFamily="2" charset="2"/>
              <a:buNone/>
              <a:tabLst/>
              <a:defRPr sz="1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solidFill>
                  <a:srgbClr val="44546A"/>
                </a:solidFill>
              </a:rPr>
              <a:t>CS in Piemonte region in 1820 as blender</a:t>
            </a:r>
          </a:p>
          <a:p>
            <a:pPr marL="285750" indent="-285750">
              <a:buFont typeface="Arial" panose="020B0604020202020204" pitchFamily="34" charset="0"/>
              <a:buChar char="•"/>
            </a:pPr>
            <a:r>
              <a:rPr lang="en-US" sz="1600" dirty="0">
                <a:solidFill>
                  <a:srgbClr val="44546A"/>
                </a:solidFill>
              </a:rPr>
              <a:t>In many regions, including Chianti</a:t>
            </a:r>
          </a:p>
          <a:p>
            <a:pPr marL="285750" indent="-285750">
              <a:buFont typeface="Arial" panose="020B0604020202020204" pitchFamily="34" charset="0"/>
              <a:buChar char="•"/>
            </a:pPr>
            <a:r>
              <a:rPr lang="en-US" sz="1600" dirty="0">
                <a:solidFill>
                  <a:srgbClr val="44546A"/>
                </a:solidFill>
              </a:rPr>
              <a:t>DOCG rules of Chianti limited its use</a:t>
            </a:r>
          </a:p>
          <a:p>
            <a:pPr marL="285750" indent="-285750">
              <a:buFont typeface="Arial" panose="020B0604020202020204" pitchFamily="34" charset="0"/>
              <a:buChar char="•"/>
              <a:defRPr/>
            </a:pPr>
            <a:endParaRPr lang="en-US" sz="1600" dirty="0">
              <a:solidFill>
                <a:srgbClr val="44546A"/>
              </a:solidFill>
              <a:latin typeface="Proxima Nova Light" panose="02000506030000020004"/>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defRPr/>
            </a:pPr>
            <a:endParaRPr lang="en-US" sz="1600" dirty="0">
              <a:solidFill>
                <a:srgbClr val="44546A"/>
              </a:solidFill>
              <a:latin typeface="Proxima Nova Light" panose="02000506030000020004"/>
              <a:ea typeface="MS Mincho" panose="02020609040205080304" pitchFamily="49" charset="-128"/>
              <a:cs typeface="Times New Roman" panose="02020603050405020304" pitchFamily="18" charset="0"/>
            </a:endParaRPr>
          </a:p>
        </p:txBody>
      </p:sp>
      <p:sp>
        <p:nvSpPr>
          <p:cNvPr id="21" name="Content Placeholder 8">
            <a:extLst>
              <a:ext uri="{FF2B5EF4-FFF2-40B4-BE49-F238E27FC236}">
                <a16:creationId xmlns:a16="http://schemas.microsoft.com/office/drawing/2014/main" id="{6A0C0774-9A9E-45CC-A690-4A619769B5FA}"/>
              </a:ext>
            </a:extLst>
          </p:cNvPr>
          <p:cNvSpPr txBox="1">
            <a:spLocks/>
          </p:cNvSpPr>
          <p:nvPr/>
        </p:nvSpPr>
        <p:spPr>
          <a:xfrm>
            <a:off x="4504688" y="5193956"/>
            <a:ext cx="3448272" cy="9588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Symbol" pitchFamily="2" charset="2"/>
              <a:buNone/>
              <a:tabLst/>
              <a:defRPr sz="1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AU" sz="1600" dirty="0" err="1">
                <a:solidFill>
                  <a:srgbClr val="44546A"/>
                </a:solidFill>
              </a:rPr>
              <a:t>Sassicaia</a:t>
            </a:r>
            <a:r>
              <a:rPr lang="en-US" sz="1600" dirty="0">
                <a:solidFill>
                  <a:srgbClr val="44546A"/>
                </a:solidFill>
              </a:rPr>
              <a:t> CS blend released in 1968</a:t>
            </a:r>
          </a:p>
          <a:p>
            <a:pPr marL="285750" indent="-285750">
              <a:buFont typeface="Arial" panose="020B0604020202020204" pitchFamily="34" charset="0"/>
              <a:buChar char="•"/>
            </a:pPr>
            <a:r>
              <a:rPr lang="en-US" sz="1600" dirty="0" err="1">
                <a:solidFill>
                  <a:srgbClr val="44546A"/>
                </a:solidFill>
              </a:rPr>
              <a:t>Tignanello</a:t>
            </a:r>
            <a:r>
              <a:rPr lang="en-US" sz="1600" dirty="0">
                <a:solidFill>
                  <a:srgbClr val="44546A"/>
                </a:solidFill>
              </a:rPr>
              <a:t> released  in 1978</a:t>
            </a:r>
          </a:p>
          <a:p>
            <a:pPr marL="285750" indent="-285750">
              <a:buFont typeface="Arial" panose="020B0604020202020204" pitchFamily="34" charset="0"/>
              <a:buChar char="•"/>
            </a:pPr>
            <a:r>
              <a:rPr lang="en-US" sz="1600" dirty="0">
                <a:solidFill>
                  <a:srgbClr val="44546A"/>
                </a:solidFill>
              </a:rPr>
              <a:t>Relegated to be called Vino de Tavola</a:t>
            </a:r>
          </a:p>
          <a:p>
            <a:pPr marL="285750" indent="-285750">
              <a:buFont typeface="Arial" panose="020B0604020202020204" pitchFamily="34" charset="0"/>
              <a:buChar char="•"/>
              <a:defRPr/>
            </a:pPr>
            <a:endParaRPr lang="en-US" sz="1600" dirty="0">
              <a:solidFill>
                <a:srgbClr val="44546A"/>
              </a:solidFill>
              <a:latin typeface="Proxima Nova Light" panose="02000506030000020004"/>
              <a:ea typeface="MS Mincho" panose="02020609040205080304" pitchFamily="49" charset="-128"/>
              <a:cs typeface="Times New Roman" panose="02020603050405020304" pitchFamily="18" charset="0"/>
            </a:endParaRPr>
          </a:p>
        </p:txBody>
      </p:sp>
      <p:sp>
        <p:nvSpPr>
          <p:cNvPr id="29" name="Footer Placeholder 11">
            <a:extLst>
              <a:ext uri="{FF2B5EF4-FFF2-40B4-BE49-F238E27FC236}">
                <a16:creationId xmlns:a16="http://schemas.microsoft.com/office/drawing/2014/main" id="{2CA98E0D-4AD9-429B-A838-77217F94DCC3}"/>
              </a:ext>
            </a:extLst>
          </p:cNvPr>
          <p:cNvSpPr txBox="1">
            <a:spLocks/>
          </p:cNvSpPr>
          <p:nvPr/>
        </p:nvSpPr>
        <p:spPr>
          <a:xfrm>
            <a:off x="-320449" y="6511435"/>
            <a:ext cx="11948058"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r>
              <a:rPr lang="en-GB" dirty="0">
                <a:solidFill>
                  <a:schemeClr val="bg2">
                    <a:lumMod val="50000"/>
                  </a:schemeClr>
                </a:solidFill>
              </a:rPr>
              <a:t> © 2020 Napa Valley Vintners and Napa Valley Wine Academy </a:t>
            </a:r>
          </a:p>
        </p:txBody>
      </p:sp>
    </p:spTree>
    <p:extLst>
      <p:ext uri="{BB962C8B-B14F-4D97-AF65-F5344CB8AC3E}">
        <p14:creationId xmlns:p14="http://schemas.microsoft.com/office/powerpoint/2010/main" val="4911454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687A48-E523-7C4C-93B8-22D0D21D22C8}"/>
              </a:ext>
            </a:extLst>
          </p:cNvPr>
          <p:cNvSpPr/>
          <p:nvPr/>
        </p:nvSpPr>
        <p:spPr>
          <a:xfrm>
            <a:off x="0" y="0"/>
            <a:ext cx="5232400" cy="14860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4546A"/>
              </a:solidFill>
            </a:endParaRPr>
          </a:p>
        </p:txBody>
      </p:sp>
      <p:sp>
        <p:nvSpPr>
          <p:cNvPr id="6" name="Title 1">
            <a:extLst>
              <a:ext uri="{FF2B5EF4-FFF2-40B4-BE49-F238E27FC236}">
                <a16:creationId xmlns:a16="http://schemas.microsoft.com/office/drawing/2014/main" id="{6C2B983E-6AA4-5241-B81A-2CB6121EB16E}"/>
              </a:ext>
            </a:extLst>
          </p:cNvPr>
          <p:cNvSpPr txBox="1">
            <a:spLocks/>
          </p:cNvSpPr>
          <p:nvPr/>
        </p:nvSpPr>
        <p:spPr>
          <a:xfrm>
            <a:off x="265041" y="162535"/>
            <a:ext cx="1264029" cy="6592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n-US" sz="4000" b="1" cap="small" dirty="0">
              <a:solidFill>
                <a:schemeClr val="bg1"/>
              </a:solidFill>
            </a:endParaRPr>
          </a:p>
        </p:txBody>
      </p:sp>
      <p:sp>
        <p:nvSpPr>
          <p:cNvPr id="9" name="TextBox 8">
            <a:extLst>
              <a:ext uri="{FF2B5EF4-FFF2-40B4-BE49-F238E27FC236}">
                <a16:creationId xmlns:a16="http://schemas.microsoft.com/office/drawing/2014/main" id="{4286C32F-4481-E94D-98B3-EE01B2BC8A08}"/>
              </a:ext>
            </a:extLst>
          </p:cNvPr>
          <p:cNvSpPr txBox="1"/>
          <p:nvPr/>
        </p:nvSpPr>
        <p:spPr>
          <a:xfrm>
            <a:off x="111237" y="404481"/>
            <a:ext cx="2901068" cy="646331"/>
          </a:xfrm>
          <a:prstGeom prst="rect">
            <a:avLst/>
          </a:prstGeom>
          <a:noFill/>
        </p:spPr>
        <p:txBody>
          <a:bodyPr wrap="square" rtlCol="0" anchor="t">
            <a:spAutoFit/>
          </a:bodyPr>
          <a:lstStyle/>
          <a:p>
            <a:pPr algn="ctr"/>
            <a:r>
              <a:rPr lang="en-US" sz="3600" b="0" i="0" dirty="0">
                <a:solidFill>
                  <a:schemeClr val="bg1">
                    <a:lumMod val="95000"/>
                  </a:schemeClr>
                </a:solidFill>
                <a:latin typeface="Proxima Nova Semibold"/>
              </a:rPr>
              <a:t>QUIZ</a:t>
            </a:r>
          </a:p>
        </p:txBody>
      </p:sp>
      <p:cxnSp>
        <p:nvCxnSpPr>
          <p:cNvPr id="10" name="Straight Connector 9">
            <a:extLst>
              <a:ext uri="{FF2B5EF4-FFF2-40B4-BE49-F238E27FC236}">
                <a16:creationId xmlns:a16="http://schemas.microsoft.com/office/drawing/2014/main" id="{EA51B68F-CF2E-8A4E-824B-1CC70DB0AD6B}"/>
              </a:ext>
            </a:extLst>
          </p:cNvPr>
          <p:cNvCxnSpPr/>
          <p:nvPr/>
        </p:nvCxnSpPr>
        <p:spPr>
          <a:xfrm>
            <a:off x="2829081" y="482895"/>
            <a:ext cx="0" cy="538609"/>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11">
            <a:extLst>
              <a:ext uri="{FF2B5EF4-FFF2-40B4-BE49-F238E27FC236}">
                <a16:creationId xmlns:a16="http://schemas.microsoft.com/office/drawing/2014/main" id="{6AF526D0-CCD1-B14E-99A9-DB89E8647544}"/>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13" name="Title 1">
            <a:extLst>
              <a:ext uri="{FF2B5EF4-FFF2-40B4-BE49-F238E27FC236}">
                <a16:creationId xmlns:a16="http://schemas.microsoft.com/office/drawing/2014/main" id="{97579060-E377-9144-AB91-1B4187B4FE4C}"/>
              </a:ext>
            </a:extLst>
          </p:cNvPr>
          <p:cNvSpPr txBox="1">
            <a:spLocks/>
          </p:cNvSpPr>
          <p:nvPr/>
        </p:nvSpPr>
        <p:spPr>
          <a:xfrm>
            <a:off x="2906295" y="518828"/>
            <a:ext cx="2368709" cy="605881"/>
          </a:xfrm>
          <a:prstGeom prst="rect">
            <a:avLst/>
          </a:prstGeom>
        </p:spPr>
        <p:txBody>
          <a:bodyPr/>
          <a:lstStyle>
            <a:lvl1pPr algn="l" defTabSz="914400" rtl="0" eaLnBrk="1" latinLnBrk="0" hangingPunct="1">
              <a:lnSpc>
                <a:spcPct val="90000"/>
              </a:lnSpc>
              <a:spcBef>
                <a:spcPct val="0"/>
              </a:spcBef>
              <a:buNone/>
              <a:defRPr sz="2000" b="1" kern="1200" spc="300">
                <a:solidFill>
                  <a:schemeClr val="bg1"/>
                </a:solidFill>
                <a:latin typeface="+mj-lt"/>
                <a:ea typeface="+mj-ea"/>
                <a:cs typeface="+mj-cs"/>
              </a:defRPr>
            </a:lvl1pPr>
          </a:lstStyle>
          <a:p>
            <a:r>
              <a:rPr lang="en-US" i="1" dirty="0">
                <a:solidFill>
                  <a:schemeClr val="bg2"/>
                </a:solidFill>
                <a:latin typeface="Proxima Nova" panose="02000506030000020004" pitchFamily="2" charset="0"/>
              </a:rPr>
              <a:t>Italy</a:t>
            </a:r>
          </a:p>
        </p:txBody>
      </p:sp>
      <p:sp>
        <p:nvSpPr>
          <p:cNvPr id="14" name="Text Placeholder 5">
            <a:extLst>
              <a:ext uri="{FF2B5EF4-FFF2-40B4-BE49-F238E27FC236}">
                <a16:creationId xmlns:a16="http://schemas.microsoft.com/office/drawing/2014/main" id="{FBD8DC54-C443-944F-884D-767C675FCCB1}"/>
              </a:ext>
            </a:extLst>
          </p:cNvPr>
          <p:cNvSpPr txBox="1">
            <a:spLocks/>
          </p:cNvSpPr>
          <p:nvPr/>
        </p:nvSpPr>
        <p:spPr>
          <a:xfrm>
            <a:off x="5963920" y="1256876"/>
            <a:ext cx="5480221" cy="458705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dirty="0">
                <a:solidFill>
                  <a:srgbClr val="44546A"/>
                </a:solidFill>
                <a:latin typeface="Proxima Nova" panose="02000506030000020004" pitchFamily="2" charset="0"/>
              </a:rPr>
              <a:t>Sangiovese is the most widely planted red grape in Tuscany. Which grape comes in second?</a:t>
            </a:r>
          </a:p>
          <a:p>
            <a:pPr marL="514350" indent="-514350">
              <a:lnSpc>
                <a:spcPct val="100000"/>
              </a:lnSpc>
              <a:buFont typeface="+mj-lt"/>
              <a:buAutoNum type="alphaLcParenR"/>
            </a:pPr>
            <a:r>
              <a:rPr lang="en-US" sz="3200" dirty="0">
                <a:solidFill>
                  <a:srgbClr val="44546A"/>
                </a:solidFill>
                <a:latin typeface="Proxima Nova" panose="02000506030000020004" pitchFamily="2" charset="0"/>
              </a:rPr>
              <a:t>Cabernet Sauvignon</a:t>
            </a:r>
          </a:p>
          <a:p>
            <a:pPr marL="514350" indent="-514350">
              <a:lnSpc>
                <a:spcPct val="100000"/>
              </a:lnSpc>
              <a:buFont typeface="+mj-lt"/>
              <a:buAutoNum type="alphaLcParenR"/>
            </a:pPr>
            <a:r>
              <a:rPr lang="en-US" sz="3200" dirty="0" err="1">
                <a:solidFill>
                  <a:srgbClr val="44546A"/>
                </a:solidFill>
                <a:latin typeface="Proxima Nova" panose="02000506030000020004" pitchFamily="2" charset="0"/>
              </a:rPr>
              <a:t>Colorino</a:t>
            </a:r>
            <a:endParaRPr lang="en-US" sz="3200" dirty="0">
              <a:solidFill>
                <a:srgbClr val="44546A"/>
              </a:solidFill>
              <a:latin typeface="Proxima Nova" panose="02000506030000020004" pitchFamily="2" charset="0"/>
            </a:endParaRPr>
          </a:p>
          <a:p>
            <a:pPr marL="514350" indent="-514350">
              <a:lnSpc>
                <a:spcPct val="100000"/>
              </a:lnSpc>
              <a:buFont typeface="+mj-lt"/>
              <a:buAutoNum type="alphaLcParenR"/>
            </a:pPr>
            <a:r>
              <a:rPr lang="en-US" sz="3200" dirty="0">
                <a:solidFill>
                  <a:srgbClr val="44546A"/>
                </a:solidFill>
                <a:latin typeface="Proxima Nova" panose="02000506030000020004" pitchFamily="2" charset="0"/>
              </a:rPr>
              <a:t>Merlot</a:t>
            </a:r>
          </a:p>
          <a:p>
            <a:pPr marL="514350" indent="-514350">
              <a:lnSpc>
                <a:spcPct val="100000"/>
              </a:lnSpc>
              <a:buFont typeface="+mj-lt"/>
              <a:buAutoNum type="alphaLcParenR"/>
            </a:pPr>
            <a:r>
              <a:rPr lang="en-US" sz="3200" dirty="0">
                <a:solidFill>
                  <a:srgbClr val="44546A"/>
                </a:solidFill>
                <a:latin typeface="Proxima Nova" panose="02000506030000020004" pitchFamily="2" charset="0"/>
              </a:rPr>
              <a:t>Syrah</a:t>
            </a:r>
          </a:p>
          <a:p>
            <a:pPr>
              <a:lnSpc>
                <a:spcPct val="100000"/>
              </a:lnSpc>
            </a:pPr>
            <a:endParaRPr lang="en-US" sz="3200" dirty="0">
              <a:solidFill>
                <a:srgbClr val="44546A"/>
              </a:solidFill>
              <a:latin typeface="Proxima Nova" panose="02000506030000020004" pitchFamily="2" charset="0"/>
            </a:endParaRPr>
          </a:p>
        </p:txBody>
      </p:sp>
      <p:cxnSp>
        <p:nvCxnSpPr>
          <p:cNvPr id="18" name="Straight Connector 17">
            <a:extLst>
              <a:ext uri="{FF2B5EF4-FFF2-40B4-BE49-F238E27FC236}">
                <a16:creationId xmlns:a16="http://schemas.microsoft.com/office/drawing/2014/main" id="{3D608E87-D0BC-4219-A9D0-F9429C66E4DE}"/>
              </a:ext>
            </a:extLst>
          </p:cNvPr>
          <p:cNvCxnSpPr>
            <a:cxnSpLocks/>
          </p:cNvCxnSpPr>
          <p:nvPr/>
        </p:nvCxnSpPr>
        <p:spPr>
          <a:xfrm flipH="1">
            <a:off x="5237488" y="-20"/>
            <a:ext cx="12058" cy="6857704"/>
          </a:xfrm>
          <a:prstGeom prst="line">
            <a:avLst/>
          </a:prstGeom>
          <a:ln w="381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F9F89846-12CD-4FC4-9F10-3CC41DC3A901}"/>
              </a:ext>
            </a:extLst>
          </p:cNvPr>
          <p:cNvPicPr>
            <a:picLocks noChangeAspect="1"/>
          </p:cNvPicPr>
          <p:nvPr/>
        </p:nvPicPr>
        <p:blipFill>
          <a:blip r:embed="rId3"/>
          <a:stretch>
            <a:fillRect/>
          </a:stretch>
        </p:blipFill>
        <p:spPr>
          <a:xfrm>
            <a:off x="11388836" y="-37234"/>
            <a:ext cx="847155" cy="689545"/>
          </a:xfrm>
          <a:prstGeom prst="rect">
            <a:avLst/>
          </a:prstGeom>
        </p:spPr>
      </p:pic>
      <p:pic>
        <p:nvPicPr>
          <p:cNvPr id="3" name="Picture 2">
            <a:extLst>
              <a:ext uri="{FF2B5EF4-FFF2-40B4-BE49-F238E27FC236}">
                <a16:creationId xmlns:a16="http://schemas.microsoft.com/office/drawing/2014/main" id="{4D2D7A5D-BFE1-413A-935E-127FEAE371F9}"/>
              </a:ext>
            </a:extLst>
          </p:cNvPr>
          <p:cNvPicPr>
            <a:picLocks noChangeAspect="1"/>
          </p:cNvPicPr>
          <p:nvPr/>
        </p:nvPicPr>
        <p:blipFill rotWithShape="1">
          <a:blip r:embed="rId4"/>
          <a:srcRect l="17496" t="-224" r="17895"/>
          <a:stretch/>
        </p:blipFill>
        <p:spPr>
          <a:xfrm>
            <a:off x="-15067" y="1455293"/>
            <a:ext cx="5250888" cy="5417045"/>
          </a:xfrm>
          <a:prstGeom prst="rect">
            <a:avLst/>
          </a:prstGeom>
        </p:spPr>
      </p:pic>
    </p:spTree>
    <p:extLst>
      <p:ext uri="{BB962C8B-B14F-4D97-AF65-F5344CB8AC3E}">
        <p14:creationId xmlns:p14="http://schemas.microsoft.com/office/powerpoint/2010/main" val="17311714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687A48-E523-7C4C-93B8-22D0D21D22C8}"/>
              </a:ext>
            </a:extLst>
          </p:cNvPr>
          <p:cNvSpPr/>
          <p:nvPr/>
        </p:nvSpPr>
        <p:spPr>
          <a:xfrm>
            <a:off x="0" y="0"/>
            <a:ext cx="5232400" cy="14860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4546A"/>
              </a:solidFill>
            </a:endParaRPr>
          </a:p>
        </p:txBody>
      </p:sp>
      <p:sp>
        <p:nvSpPr>
          <p:cNvPr id="6" name="Title 1">
            <a:extLst>
              <a:ext uri="{FF2B5EF4-FFF2-40B4-BE49-F238E27FC236}">
                <a16:creationId xmlns:a16="http://schemas.microsoft.com/office/drawing/2014/main" id="{6C2B983E-6AA4-5241-B81A-2CB6121EB16E}"/>
              </a:ext>
            </a:extLst>
          </p:cNvPr>
          <p:cNvSpPr txBox="1">
            <a:spLocks/>
          </p:cNvSpPr>
          <p:nvPr/>
        </p:nvSpPr>
        <p:spPr>
          <a:xfrm>
            <a:off x="265041" y="162535"/>
            <a:ext cx="1264029" cy="6592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n-US" sz="4000" b="1" cap="small" dirty="0">
              <a:solidFill>
                <a:schemeClr val="bg1"/>
              </a:solidFill>
            </a:endParaRPr>
          </a:p>
        </p:txBody>
      </p:sp>
      <p:sp>
        <p:nvSpPr>
          <p:cNvPr id="9" name="TextBox 8">
            <a:extLst>
              <a:ext uri="{FF2B5EF4-FFF2-40B4-BE49-F238E27FC236}">
                <a16:creationId xmlns:a16="http://schemas.microsoft.com/office/drawing/2014/main" id="{4286C32F-4481-E94D-98B3-EE01B2BC8A08}"/>
              </a:ext>
            </a:extLst>
          </p:cNvPr>
          <p:cNvSpPr txBox="1"/>
          <p:nvPr/>
        </p:nvSpPr>
        <p:spPr>
          <a:xfrm>
            <a:off x="111237" y="404481"/>
            <a:ext cx="2901068" cy="646331"/>
          </a:xfrm>
          <a:prstGeom prst="rect">
            <a:avLst/>
          </a:prstGeom>
          <a:noFill/>
        </p:spPr>
        <p:txBody>
          <a:bodyPr wrap="square" rtlCol="0" anchor="t">
            <a:spAutoFit/>
          </a:bodyPr>
          <a:lstStyle/>
          <a:p>
            <a:pPr algn="ctr"/>
            <a:r>
              <a:rPr lang="en-US" sz="3600" b="0" i="0" dirty="0">
                <a:solidFill>
                  <a:schemeClr val="bg1">
                    <a:lumMod val="95000"/>
                  </a:schemeClr>
                </a:solidFill>
                <a:latin typeface="Proxima Nova Semibold"/>
              </a:rPr>
              <a:t>QUIZ</a:t>
            </a:r>
          </a:p>
        </p:txBody>
      </p:sp>
      <p:cxnSp>
        <p:nvCxnSpPr>
          <p:cNvPr id="10" name="Straight Connector 9">
            <a:extLst>
              <a:ext uri="{FF2B5EF4-FFF2-40B4-BE49-F238E27FC236}">
                <a16:creationId xmlns:a16="http://schemas.microsoft.com/office/drawing/2014/main" id="{EA51B68F-CF2E-8A4E-824B-1CC70DB0AD6B}"/>
              </a:ext>
            </a:extLst>
          </p:cNvPr>
          <p:cNvCxnSpPr/>
          <p:nvPr/>
        </p:nvCxnSpPr>
        <p:spPr>
          <a:xfrm>
            <a:off x="2829081" y="482895"/>
            <a:ext cx="0" cy="538609"/>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11">
            <a:extLst>
              <a:ext uri="{FF2B5EF4-FFF2-40B4-BE49-F238E27FC236}">
                <a16:creationId xmlns:a16="http://schemas.microsoft.com/office/drawing/2014/main" id="{6AF526D0-CCD1-B14E-99A9-DB89E8647544}"/>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13" name="Title 1">
            <a:extLst>
              <a:ext uri="{FF2B5EF4-FFF2-40B4-BE49-F238E27FC236}">
                <a16:creationId xmlns:a16="http://schemas.microsoft.com/office/drawing/2014/main" id="{97579060-E377-9144-AB91-1B4187B4FE4C}"/>
              </a:ext>
            </a:extLst>
          </p:cNvPr>
          <p:cNvSpPr txBox="1">
            <a:spLocks/>
          </p:cNvSpPr>
          <p:nvPr/>
        </p:nvSpPr>
        <p:spPr>
          <a:xfrm>
            <a:off x="2906295" y="518828"/>
            <a:ext cx="2368709" cy="605881"/>
          </a:xfrm>
          <a:prstGeom prst="rect">
            <a:avLst/>
          </a:prstGeom>
        </p:spPr>
        <p:txBody>
          <a:bodyPr/>
          <a:lstStyle>
            <a:lvl1pPr algn="l" defTabSz="914400" rtl="0" eaLnBrk="1" latinLnBrk="0" hangingPunct="1">
              <a:lnSpc>
                <a:spcPct val="90000"/>
              </a:lnSpc>
              <a:spcBef>
                <a:spcPct val="0"/>
              </a:spcBef>
              <a:buNone/>
              <a:defRPr sz="2000" b="1" kern="1200" spc="300">
                <a:solidFill>
                  <a:schemeClr val="bg1"/>
                </a:solidFill>
                <a:latin typeface="+mj-lt"/>
                <a:ea typeface="+mj-ea"/>
                <a:cs typeface="+mj-cs"/>
              </a:defRPr>
            </a:lvl1pPr>
          </a:lstStyle>
          <a:p>
            <a:r>
              <a:rPr lang="en-US" i="1" dirty="0">
                <a:solidFill>
                  <a:schemeClr val="bg2"/>
                </a:solidFill>
                <a:latin typeface="Proxima Nova" panose="02000506030000020004" pitchFamily="2" charset="0"/>
              </a:rPr>
              <a:t>Italy</a:t>
            </a:r>
          </a:p>
        </p:txBody>
      </p:sp>
      <p:sp>
        <p:nvSpPr>
          <p:cNvPr id="14" name="Text Placeholder 5">
            <a:extLst>
              <a:ext uri="{FF2B5EF4-FFF2-40B4-BE49-F238E27FC236}">
                <a16:creationId xmlns:a16="http://schemas.microsoft.com/office/drawing/2014/main" id="{FBD8DC54-C443-944F-884D-767C675FCCB1}"/>
              </a:ext>
            </a:extLst>
          </p:cNvPr>
          <p:cNvSpPr txBox="1">
            <a:spLocks/>
          </p:cNvSpPr>
          <p:nvPr/>
        </p:nvSpPr>
        <p:spPr>
          <a:xfrm>
            <a:off x="5963920" y="1256876"/>
            <a:ext cx="5480221" cy="458705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dirty="0">
                <a:solidFill>
                  <a:srgbClr val="44546A"/>
                </a:solidFill>
                <a:latin typeface="Proxima Nova" panose="02000506030000020004" pitchFamily="2" charset="0"/>
              </a:rPr>
              <a:t>Sangiovese is the most widely planted red grape in Tuscany. Which grape comes in second?</a:t>
            </a:r>
          </a:p>
          <a:p>
            <a:pPr marL="514350" indent="-514350">
              <a:lnSpc>
                <a:spcPct val="100000"/>
              </a:lnSpc>
              <a:buFont typeface="+mj-lt"/>
              <a:buAutoNum type="alphaLcParenR"/>
            </a:pPr>
            <a:r>
              <a:rPr lang="en-US" sz="3200" b="1" dirty="0">
                <a:solidFill>
                  <a:srgbClr val="C00000"/>
                </a:solidFill>
                <a:latin typeface="Proxima Nova" panose="02000506030000020004" pitchFamily="2" charset="0"/>
              </a:rPr>
              <a:t>Cabernet Sauvignon</a:t>
            </a:r>
          </a:p>
          <a:p>
            <a:pPr marL="514350" indent="-514350">
              <a:lnSpc>
                <a:spcPct val="100000"/>
              </a:lnSpc>
              <a:buFont typeface="+mj-lt"/>
              <a:buAutoNum type="alphaLcParenR"/>
            </a:pPr>
            <a:r>
              <a:rPr lang="en-US" sz="3200" dirty="0" err="1">
                <a:solidFill>
                  <a:srgbClr val="44546A"/>
                </a:solidFill>
                <a:latin typeface="Proxima Nova" panose="02000506030000020004" pitchFamily="2" charset="0"/>
              </a:rPr>
              <a:t>Colorino</a:t>
            </a:r>
            <a:endParaRPr lang="en-US" sz="3200" dirty="0">
              <a:solidFill>
                <a:srgbClr val="44546A"/>
              </a:solidFill>
              <a:latin typeface="Proxima Nova" panose="02000506030000020004" pitchFamily="2" charset="0"/>
            </a:endParaRPr>
          </a:p>
          <a:p>
            <a:pPr marL="514350" indent="-514350">
              <a:lnSpc>
                <a:spcPct val="100000"/>
              </a:lnSpc>
              <a:buFont typeface="+mj-lt"/>
              <a:buAutoNum type="alphaLcParenR"/>
            </a:pPr>
            <a:r>
              <a:rPr lang="en-US" sz="3200" dirty="0">
                <a:solidFill>
                  <a:srgbClr val="44546A"/>
                </a:solidFill>
                <a:latin typeface="Proxima Nova" panose="02000506030000020004" pitchFamily="2" charset="0"/>
              </a:rPr>
              <a:t>Merlot</a:t>
            </a:r>
          </a:p>
          <a:p>
            <a:pPr marL="514350" indent="-514350">
              <a:lnSpc>
                <a:spcPct val="100000"/>
              </a:lnSpc>
              <a:buFont typeface="+mj-lt"/>
              <a:buAutoNum type="alphaLcParenR"/>
            </a:pPr>
            <a:r>
              <a:rPr lang="en-US" sz="3200" dirty="0">
                <a:solidFill>
                  <a:srgbClr val="44546A"/>
                </a:solidFill>
                <a:latin typeface="Proxima Nova" panose="02000506030000020004" pitchFamily="2" charset="0"/>
              </a:rPr>
              <a:t>Syrah</a:t>
            </a:r>
          </a:p>
          <a:p>
            <a:pPr>
              <a:lnSpc>
                <a:spcPct val="100000"/>
              </a:lnSpc>
            </a:pPr>
            <a:endParaRPr lang="en-US" sz="3200" dirty="0">
              <a:solidFill>
                <a:srgbClr val="44546A"/>
              </a:solidFill>
              <a:latin typeface="Proxima Nova" panose="02000506030000020004" pitchFamily="2" charset="0"/>
            </a:endParaRPr>
          </a:p>
        </p:txBody>
      </p:sp>
      <p:cxnSp>
        <p:nvCxnSpPr>
          <p:cNvPr id="18" name="Straight Connector 17">
            <a:extLst>
              <a:ext uri="{FF2B5EF4-FFF2-40B4-BE49-F238E27FC236}">
                <a16:creationId xmlns:a16="http://schemas.microsoft.com/office/drawing/2014/main" id="{3D608E87-D0BC-4219-A9D0-F9429C66E4DE}"/>
              </a:ext>
            </a:extLst>
          </p:cNvPr>
          <p:cNvCxnSpPr>
            <a:cxnSpLocks/>
          </p:cNvCxnSpPr>
          <p:nvPr/>
        </p:nvCxnSpPr>
        <p:spPr>
          <a:xfrm flipH="1">
            <a:off x="5237488" y="-20"/>
            <a:ext cx="12058" cy="6857704"/>
          </a:xfrm>
          <a:prstGeom prst="line">
            <a:avLst/>
          </a:prstGeom>
          <a:ln w="381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F9F89846-12CD-4FC4-9F10-3CC41DC3A901}"/>
              </a:ext>
            </a:extLst>
          </p:cNvPr>
          <p:cNvPicPr>
            <a:picLocks noChangeAspect="1"/>
          </p:cNvPicPr>
          <p:nvPr/>
        </p:nvPicPr>
        <p:blipFill>
          <a:blip r:embed="rId3"/>
          <a:stretch>
            <a:fillRect/>
          </a:stretch>
        </p:blipFill>
        <p:spPr>
          <a:xfrm>
            <a:off x="11388836" y="-37234"/>
            <a:ext cx="847155" cy="689545"/>
          </a:xfrm>
          <a:prstGeom prst="rect">
            <a:avLst/>
          </a:prstGeom>
        </p:spPr>
      </p:pic>
      <p:pic>
        <p:nvPicPr>
          <p:cNvPr id="3" name="Picture 2">
            <a:extLst>
              <a:ext uri="{FF2B5EF4-FFF2-40B4-BE49-F238E27FC236}">
                <a16:creationId xmlns:a16="http://schemas.microsoft.com/office/drawing/2014/main" id="{4D2D7A5D-BFE1-413A-935E-127FEAE371F9}"/>
              </a:ext>
            </a:extLst>
          </p:cNvPr>
          <p:cNvPicPr>
            <a:picLocks noChangeAspect="1"/>
          </p:cNvPicPr>
          <p:nvPr/>
        </p:nvPicPr>
        <p:blipFill rotWithShape="1">
          <a:blip r:embed="rId4"/>
          <a:srcRect l="17496" t="-224" r="17895"/>
          <a:stretch/>
        </p:blipFill>
        <p:spPr>
          <a:xfrm>
            <a:off x="-15067" y="1455293"/>
            <a:ext cx="5250888" cy="5417045"/>
          </a:xfrm>
          <a:prstGeom prst="rect">
            <a:avLst/>
          </a:prstGeom>
        </p:spPr>
      </p:pic>
    </p:spTree>
    <p:extLst>
      <p:ext uri="{BB962C8B-B14F-4D97-AF65-F5344CB8AC3E}">
        <p14:creationId xmlns:p14="http://schemas.microsoft.com/office/powerpoint/2010/main" val="30868660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ree with a mountain in the background&#10;&#10;Description automatically generated">
            <a:extLst>
              <a:ext uri="{FF2B5EF4-FFF2-40B4-BE49-F238E27FC236}">
                <a16:creationId xmlns:a16="http://schemas.microsoft.com/office/drawing/2014/main" id="{08D06E46-DE48-483F-9907-E113714B0C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5232400" cy="6858000"/>
          </a:xfrm>
          <a:prstGeom prst="rect">
            <a:avLst/>
          </a:prstGeom>
        </p:spPr>
      </p:pic>
      <p:sp>
        <p:nvSpPr>
          <p:cNvPr id="2" name="Rectangle 1">
            <a:extLst>
              <a:ext uri="{FF2B5EF4-FFF2-40B4-BE49-F238E27FC236}">
                <a16:creationId xmlns:a16="http://schemas.microsoft.com/office/drawing/2014/main" id="{79687A48-E523-7C4C-93B8-22D0D21D22C8}"/>
              </a:ext>
            </a:extLst>
          </p:cNvPr>
          <p:cNvSpPr/>
          <p:nvPr/>
        </p:nvSpPr>
        <p:spPr>
          <a:xfrm>
            <a:off x="0" y="0"/>
            <a:ext cx="5232400" cy="14860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4546A"/>
              </a:solidFill>
            </a:endParaRPr>
          </a:p>
        </p:txBody>
      </p:sp>
      <p:sp>
        <p:nvSpPr>
          <p:cNvPr id="6" name="Title 1">
            <a:extLst>
              <a:ext uri="{FF2B5EF4-FFF2-40B4-BE49-F238E27FC236}">
                <a16:creationId xmlns:a16="http://schemas.microsoft.com/office/drawing/2014/main" id="{6C2B983E-6AA4-5241-B81A-2CB6121EB16E}"/>
              </a:ext>
            </a:extLst>
          </p:cNvPr>
          <p:cNvSpPr txBox="1">
            <a:spLocks/>
          </p:cNvSpPr>
          <p:nvPr/>
        </p:nvSpPr>
        <p:spPr>
          <a:xfrm>
            <a:off x="265041" y="162535"/>
            <a:ext cx="1264029" cy="6592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n-US" sz="4000" b="1" cap="small" dirty="0">
              <a:solidFill>
                <a:schemeClr val="bg1"/>
              </a:solidFill>
            </a:endParaRPr>
          </a:p>
        </p:txBody>
      </p:sp>
      <p:sp>
        <p:nvSpPr>
          <p:cNvPr id="9" name="TextBox 8">
            <a:extLst>
              <a:ext uri="{FF2B5EF4-FFF2-40B4-BE49-F238E27FC236}">
                <a16:creationId xmlns:a16="http://schemas.microsoft.com/office/drawing/2014/main" id="{4286C32F-4481-E94D-98B3-EE01B2BC8A08}"/>
              </a:ext>
            </a:extLst>
          </p:cNvPr>
          <p:cNvSpPr txBox="1"/>
          <p:nvPr/>
        </p:nvSpPr>
        <p:spPr>
          <a:xfrm>
            <a:off x="111237" y="404481"/>
            <a:ext cx="2901068" cy="646331"/>
          </a:xfrm>
          <a:prstGeom prst="rect">
            <a:avLst/>
          </a:prstGeom>
          <a:noFill/>
        </p:spPr>
        <p:txBody>
          <a:bodyPr wrap="square" rtlCol="0" anchor="t">
            <a:spAutoFit/>
          </a:bodyPr>
          <a:lstStyle/>
          <a:p>
            <a:r>
              <a:rPr lang="en-US" sz="3600" b="0" i="0" dirty="0">
                <a:solidFill>
                  <a:schemeClr val="bg1">
                    <a:lumMod val="95000"/>
                  </a:schemeClr>
                </a:solidFill>
                <a:latin typeface="Proxima Nova Semibold"/>
              </a:rPr>
              <a:t>FAST FACTS </a:t>
            </a:r>
          </a:p>
        </p:txBody>
      </p:sp>
      <p:cxnSp>
        <p:nvCxnSpPr>
          <p:cNvPr id="10" name="Straight Connector 9">
            <a:extLst>
              <a:ext uri="{FF2B5EF4-FFF2-40B4-BE49-F238E27FC236}">
                <a16:creationId xmlns:a16="http://schemas.microsoft.com/office/drawing/2014/main" id="{EA51B68F-CF2E-8A4E-824B-1CC70DB0AD6B}"/>
              </a:ext>
            </a:extLst>
          </p:cNvPr>
          <p:cNvCxnSpPr/>
          <p:nvPr/>
        </p:nvCxnSpPr>
        <p:spPr>
          <a:xfrm>
            <a:off x="2829081" y="482895"/>
            <a:ext cx="0" cy="538609"/>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11">
            <a:extLst>
              <a:ext uri="{FF2B5EF4-FFF2-40B4-BE49-F238E27FC236}">
                <a16:creationId xmlns:a16="http://schemas.microsoft.com/office/drawing/2014/main" id="{6AF526D0-CCD1-B14E-99A9-DB89E8647544}"/>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13" name="Title 1">
            <a:extLst>
              <a:ext uri="{FF2B5EF4-FFF2-40B4-BE49-F238E27FC236}">
                <a16:creationId xmlns:a16="http://schemas.microsoft.com/office/drawing/2014/main" id="{97579060-E377-9144-AB91-1B4187B4FE4C}"/>
              </a:ext>
            </a:extLst>
          </p:cNvPr>
          <p:cNvSpPr txBox="1">
            <a:spLocks/>
          </p:cNvSpPr>
          <p:nvPr/>
        </p:nvSpPr>
        <p:spPr>
          <a:xfrm>
            <a:off x="2906295" y="518828"/>
            <a:ext cx="2368709" cy="605881"/>
          </a:xfrm>
          <a:prstGeom prst="rect">
            <a:avLst/>
          </a:prstGeom>
        </p:spPr>
        <p:txBody>
          <a:bodyPr/>
          <a:lstStyle>
            <a:lvl1pPr algn="l" defTabSz="914400" rtl="0" eaLnBrk="1" latinLnBrk="0" hangingPunct="1">
              <a:lnSpc>
                <a:spcPct val="90000"/>
              </a:lnSpc>
              <a:spcBef>
                <a:spcPct val="0"/>
              </a:spcBef>
              <a:buNone/>
              <a:defRPr sz="2000" b="1" kern="1200" spc="300">
                <a:solidFill>
                  <a:schemeClr val="bg1"/>
                </a:solidFill>
                <a:latin typeface="+mj-lt"/>
                <a:ea typeface="+mj-ea"/>
                <a:cs typeface="+mj-cs"/>
              </a:defRPr>
            </a:lvl1pPr>
          </a:lstStyle>
          <a:p>
            <a:r>
              <a:rPr lang="en-US" i="1" dirty="0">
                <a:solidFill>
                  <a:schemeClr val="bg2"/>
                </a:solidFill>
                <a:latin typeface="Proxima Nova" panose="02000506030000020004" pitchFamily="2" charset="0"/>
              </a:rPr>
              <a:t>Italy</a:t>
            </a:r>
          </a:p>
        </p:txBody>
      </p:sp>
      <p:sp>
        <p:nvSpPr>
          <p:cNvPr id="14" name="Text Placeholder 5">
            <a:extLst>
              <a:ext uri="{FF2B5EF4-FFF2-40B4-BE49-F238E27FC236}">
                <a16:creationId xmlns:a16="http://schemas.microsoft.com/office/drawing/2014/main" id="{FBD8DC54-C443-944F-884D-767C675FCCB1}"/>
              </a:ext>
            </a:extLst>
          </p:cNvPr>
          <p:cNvSpPr txBox="1">
            <a:spLocks/>
          </p:cNvSpPr>
          <p:nvPr/>
        </p:nvSpPr>
        <p:spPr>
          <a:xfrm>
            <a:off x="5963920" y="1256876"/>
            <a:ext cx="5480221" cy="458705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panose="02000506030000020004" pitchFamily="2" charset="0"/>
              </a:rPr>
              <a:t>28,000+ acres of Cabernet Sauvignon in Italy</a:t>
            </a:r>
          </a:p>
          <a:p>
            <a:pPr marL="457200" indent="-457200">
              <a:lnSpc>
                <a:spcPct val="100000"/>
              </a:lnSpc>
              <a:buFont typeface="Arial" panose="020B0604020202020204" pitchFamily="34" charset="0"/>
              <a:buChar char="•"/>
            </a:pPr>
            <a:r>
              <a:rPr lang="en-US" dirty="0">
                <a:solidFill>
                  <a:srgbClr val="44546A"/>
                </a:solidFill>
                <a:latin typeface="Proxima Nova" panose="02000506030000020004" pitchFamily="2" charset="0"/>
              </a:rPr>
              <a:t>20% of Italian Cabernet Sauvignon is planted in Tuscany</a:t>
            </a:r>
          </a:p>
          <a:p>
            <a:pPr marL="457200" indent="-457200">
              <a:lnSpc>
                <a:spcPct val="100000"/>
              </a:lnSpc>
              <a:buFont typeface="Arial" panose="020B0604020202020204" pitchFamily="34" charset="0"/>
              <a:buChar char="•"/>
            </a:pPr>
            <a:r>
              <a:rPr lang="en-US" dirty="0">
                <a:solidFill>
                  <a:srgbClr val="44546A"/>
                </a:solidFill>
                <a:latin typeface="Proxima Nova" panose="02000506030000020004" pitchFamily="2" charset="0"/>
              </a:rPr>
              <a:t>Cabernet Sauvignon is 2</a:t>
            </a:r>
            <a:r>
              <a:rPr lang="en-US" baseline="30000" dirty="0">
                <a:solidFill>
                  <a:srgbClr val="44546A"/>
                </a:solidFill>
                <a:latin typeface="Proxima Nova" panose="02000506030000020004" pitchFamily="2" charset="0"/>
              </a:rPr>
              <a:t>nd</a:t>
            </a:r>
            <a:r>
              <a:rPr lang="en-US" dirty="0">
                <a:solidFill>
                  <a:srgbClr val="44546A"/>
                </a:solidFill>
                <a:latin typeface="Proxima Nova" panose="02000506030000020004" pitchFamily="2" charset="0"/>
              </a:rPr>
              <a:t> most planted red grape in Tuscany</a:t>
            </a:r>
          </a:p>
          <a:p>
            <a:pPr marL="457200" indent="-457200">
              <a:lnSpc>
                <a:spcPct val="100000"/>
              </a:lnSpc>
              <a:buFont typeface="Arial" panose="020B0604020202020204" pitchFamily="34" charset="0"/>
              <a:buChar char="•"/>
            </a:pPr>
            <a:r>
              <a:rPr lang="en-US" dirty="0">
                <a:solidFill>
                  <a:srgbClr val="44546A"/>
                </a:solidFill>
                <a:latin typeface="Proxima Nova" panose="02000506030000020004" pitchFamily="2" charset="0"/>
              </a:rPr>
              <a:t>Also found in </a:t>
            </a:r>
            <a:r>
              <a:rPr lang="en-US" dirty="0" err="1">
                <a:solidFill>
                  <a:srgbClr val="44546A"/>
                </a:solidFill>
                <a:latin typeface="Proxima Nova" panose="02000506030000020004" pitchFamily="2" charset="0"/>
              </a:rPr>
              <a:t>Piedmonte</a:t>
            </a:r>
            <a:r>
              <a:rPr lang="en-US" dirty="0">
                <a:solidFill>
                  <a:srgbClr val="44546A"/>
                </a:solidFill>
                <a:latin typeface="Proxima Nova" panose="02000506030000020004" pitchFamily="2" charset="0"/>
              </a:rPr>
              <a:t>, Veneto, Puglia and Sicily</a:t>
            </a:r>
          </a:p>
          <a:p>
            <a:pPr marL="457200" indent="-457200">
              <a:lnSpc>
                <a:spcPct val="100000"/>
              </a:lnSpc>
              <a:buFont typeface="Arial" panose="020B0604020202020204" pitchFamily="34" charset="0"/>
              <a:buChar char="•"/>
            </a:pPr>
            <a:endParaRPr lang="en-US" dirty="0">
              <a:solidFill>
                <a:srgbClr val="44546A"/>
              </a:solidFill>
              <a:latin typeface="Proxima Nova" panose="02000506030000020004" pitchFamily="2" charset="0"/>
            </a:endParaRPr>
          </a:p>
        </p:txBody>
      </p:sp>
      <p:cxnSp>
        <p:nvCxnSpPr>
          <p:cNvPr id="18" name="Straight Connector 17">
            <a:extLst>
              <a:ext uri="{FF2B5EF4-FFF2-40B4-BE49-F238E27FC236}">
                <a16:creationId xmlns:a16="http://schemas.microsoft.com/office/drawing/2014/main" id="{3D608E87-D0BC-4219-A9D0-F9429C66E4DE}"/>
              </a:ext>
            </a:extLst>
          </p:cNvPr>
          <p:cNvCxnSpPr>
            <a:cxnSpLocks/>
          </p:cNvCxnSpPr>
          <p:nvPr/>
        </p:nvCxnSpPr>
        <p:spPr>
          <a:xfrm flipH="1">
            <a:off x="5237488" y="-20"/>
            <a:ext cx="12058" cy="6857704"/>
          </a:xfrm>
          <a:prstGeom prst="line">
            <a:avLst/>
          </a:prstGeom>
          <a:ln w="381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F9F89846-12CD-4FC4-9F10-3CC41DC3A901}"/>
              </a:ext>
            </a:extLst>
          </p:cNvPr>
          <p:cNvPicPr>
            <a:picLocks noChangeAspect="1"/>
          </p:cNvPicPr>
          <p:nvPr/>
        </p:nvPicPr>
        <p:blipFill>
          <a:blip r:embed="rId4"/>
          <a:stretch>
            <a:fillRect/>
          </a:stretch>
        </p:blipFill>
        <p:spPr>
          <a:xfrm>
            <a:off x="11388836" y="-37234"/>
            <a:ext cx="847155" cy="689545"/>
          </a:xfrm>
          <a:prstGeom prst="rect">
            <a:avLst/>
          </a:prstGeom>
        </p:spPr>
      </p:pic>
    </p:spTree>
    <p:extLst>
      <p:ext uri="{BB962C8B-B14F-4D97-AF65-F5344CB8AC3E}">
        <p14:creationId xmlns:p14="http://schemas.microsoft.com/office/powerpoint/2010/main" val="3967668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031A3-44E4-7D4F-96EB-125D0AC2E4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006" y="289484"/>
            <a:ext cx="11414780" cy="6858000"/>
          </a:xfrm>
          <a:prstGeom prst="rect">
            <a:avLst/>
          </a:prstGeom>
        </p:spPr>
      </p:pic>
      <p:pic>
        <p:nvPicPr>
          <p:cNvPr id="2" name="Picture 1">
            <a:extLst>
              <a:ext uri="{FF2B5EF4-FFF2-40B4-BE49-F238E27FC236}">
                <a16:creationId xmlns:a16="http://schemas.microsoft.com/office/drawing/2014/main" id="{78880C04-67F8-1246-BCB4-C8A554CA3E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98541" y="1828878"/>
            <a:ext cx="227533" cy="827391"/>
          </a:xfrm>
          <a:prstGeom prst="rect">
            <a:avLst/>
          </a:prstGeom>
        </p:spPr>
      </p:pic>
      <p:pic>
        <p:nvPicPr>
          <p:cNvPr id="17" name="Picture 16">
            <a:extLst>
              <a:ext uri="{FF2B5EF4-FFF2-40B4-BE49-F238E27FC236}">
                <a16:creationId xmlns:a16="http://schemas.microsoft.com/office/drawing/2014/main" id="{FBDCBEDA-9A81-1F40-A6FA-3F6ABA2A6E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30477" y="3886086"/>
            <a:ext cx="227533" cy="827391"/>
          </a:xfrm>
          <a:prstGeom prst="rect">
            <a:avLst/>
          </a:prstGeom>
        </p:spPr>
      </p:pic>
      <p:pic>
        <p:nvPicPr>
          <p:cNvPr id="18" name="Picture 17">
            <a:extLst>
              <a:ext uri="{FF2B5EF4-FFF2-40B4-BE49-F238E27FC236}">
                <a16:creationId xmlns:a16="http://schemas.microsoft.com/office/drawing/2014/main" id="{5D96443C-FEE5-5B4F-8EF0-EFF4674C5C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14351" y="1316753"/>
            <a:ext cx="227533" cy="827391"/>
          </a:xfrm>
          <a:prstGeom prst="rect">
            <a:avLst/>
          </a:prstGeom>
        </p:spPr>
      </p:pic>
      <p:pic>
        <p:nvPicPr>
          <p:cNvPr id="19" name="Picture 18">
            <a:extLst>
              <a:ext uri="{FF2B5EF4-FFF2-40B4-BE49-F238E27FC236}">
                <a16:creationId xmlns:a16="http://schemas.microsoft.com/office/drawing/2014/main" id="{EE2B07A6-E2DF-7649-804E-E8F611FA3D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07561" y="3718484"/>
            <a:ext cx="227533" cy="827391"/>
          </a:xfrm>
          <a:prstGeom prst="rect">
            <a:avLst/>
          </a:prstGeom>
        </p:spPr>
      </p:pic>
      <p:pic>
        <p:nvPicPr>
          <p:cNvPr id="20" name="Picture 19">
            <a:extLst>
              <a:ext uri="{FF2B5EF4-FFF2-40B4-BE49-F238E27FC236}">
                <a16:creationId xmlns:a16="http://schemas.microsoft.com/office/drawing/2014/main" id="{CAD775A0-398C-4642-9089-41D1E09B90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39794" y="4132180"/>
            <a:ext cx="227533" cy="827391"/>
          </a:xfrm>
          <a:prstGeom prst="rect">
            <a:avLst/>
          </a:prstGeom>
        </p:spPr>
      </p:pic>
      <p:pic>
        <p:nvPicPr>
          <p:cNvPr id="21" name="Picture 20">
            <a:extLst>
              <a:ext uri="{FF2B5EF4-FFF2-40B4-BE49-F238E27FC236}">
                <a16:creationId xmlns:a16="http://schemas.microsoft.com/office/drawing/2014/main" id="{E0665B5C-DFAF-8948-841A-FE9C75802F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38512" y="4661234"/>
            <a:ext cx="120453" cy="439917"/>
          </a:xfrm>
          <a:prstGeom prst="rect">
            <a:avLst/>
          </a:prstGeom>
        </p:spPr>
      </p:pic>
      <p:pic>
        <p:nvPicPr>
          <p:cNvPr id="22" name="Picture 21">
            <a:extLst>
              <a:ext uri="{FF2B5EF4-FFF2-40B4-BE49-F238E27FC236}">
                <a16:creationId xmlns:a16="http://schemas.microsoft.com/office/drawing/2014/main" id="{1C1F1609-560E-ED4B-AB2B-214FE7F425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86909" y="4299782"/>
            <a:ext cx="120453" cy="439917"/>
          </a:xfrm>
          <a:prstGeom prst="rect">
            <a:avLst/>
          </a:prstGeom>
        </p:spPr>
      </p:pic>
      <p:sp>
        <p:nvSpPr>
          <p:cNvPr id="4" name="TextBox 3">
            <a:extLst>
              <a:ext uri="{FF2B5EF4-FFF2-40B4-BE49-F238E27FC236}">
                <a16:creationId xmlns:a16="http://schemas.microsoft.com/office/drawing/2014/main" id="{64F2CA7C-7C1B-7747-A846-9951F41EFDE8}"/>
              </a:ext>
            </a:extLst>
          </p:cNvPr>
          <p:cNvSpPr txBox="1"/>
          <p:nvPr/>
        </p:nvSpPr>
        <p:spPr>
          <a:xfrm>
            <a:off x="1668018" y="2269177"/>
            <a:ext cx="1140456" cy="369332"/>
          </a:xfrm>
          <a:prstGeom prst="rect">
            <a:avLst/>
          </a:prstGeom>
          <a:noFill/>
        </p:spPr>
        <p:txBody>
          <a:bodyPr wrap="square" rtlCol="0">
            <a:spAutoFit/>
          </a:bodyPr>
          <a:lstStyle/>
          <a:p>
            <a:r>
              <a:rPr lang="en-US" dirty="0"/>
              <a:t>California</a:t>
            </a:r>
          </a:p>
        </p:txBody>
      </p:sp>
      <p:pic>
        <p:nvPicPr>
          <p:cNvPr id="23" name="Picture 22">
            <a:extLst>
              <a:ext uri="{FF2B5EF4-FFF2-40B4-BE49-F238E27FC236}">
                <a16:creationId xmlns:a16="http://schemas.microsoft.com/office/drawing/2014/main" id="{02EF9766-55A1-E541-A2F0-5D941D3F34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7104" y="1345322"/>
            <a:ext cx="227533" cy="827391"/>
          </a:xfrm>
          <a:prstGeom prst="rect">
            <a:avLst/>
          </a:prstGeom>
        </p:spPr>
      </p:pic>
      <p:sp>
        <p:nvSpPr>
          <p:cNvPr id="24" name="TextBox 23">
            <a:extLst>
              <a:ext uri="{FF2B5EF4-FFF2-40B4-BE49-F238E27FC236}">
                <a16:creationId xmlns:a16="http://schemas.microsoft.com/office/drawing/2014/main" id="{59070AB6-94A3-8349-A818-30B11AA3AD87}"/>
              </a:ext>
            </a:extLst>
          </p:cNvPr>
          <p:cNvSpPr txBox="1"/>
          <p:nvPr/>
        </p:nvSpPr>
        <p:spPr>
          <a:xfrm>
            <a:off x="1232042" y="1734779"/>
            <a:ext cx="1532703" cy="369332"/>
          </a:xfrm>
          <a:prstGeom prst="rect">
            <a:avLst/>
          </a:prstGeom>
          <a:noFill/>
        </p:spPr>
        <p:txBody>
          <a:bodyPr wrap="square" rtlCol="0">
            <a:spAutoFit/>
          </a:bodyPr>
          <a:lstStyle/>
          <a:p>
            <a:r>
              <a:rPr lang="en-US" dirty="0"/>
              <a:t>Washington</a:t>
            </a:r>
          </a:p>
        </p:txBody>
      </p:sp>
      <p:sp>
        <p:nvSpPr>
          <p:cNvPr id="25" name="TextBox 24">
            <a:extLst>
              <a:ext uri="{FF2B5EF4-FFF2-40B4-BE49-F238E27FC236}">
                <a16:creationId xmlns:a16="http://schemas.microsoft.com/office/drawing/2014/main" id="{D5287924-EBBA-C94A-9D46-153D32C60137}"/>
              </a:ext>
            </a:extLst>
          </p:cNvPr>
          <p:cNvSpPr txBox="1"/>
          <p:nvPr/>
        </p:nvSpPr>
        <p:spPr>
          <a:xfrm>
            <a:off x="4476907" y="4595911"/>
            <a:ext cx="1532703" cy="369332"/>
          </a:xfrm>
          <a:prstGeom prst="rect">
            <a:avLst/>
          </a:prstGeom>
          <a:noFill/>
        </p:spPr>
        <p:txBody>
          <a:bodyPr wrap="square" rtlCol="0">
            <a:spAutoFit/>
          </a:bodyPr>
          <a:lstStyle/>
          <a:p>
            <a:r>
              <a:rPr lang="en-US" dirty="0"/>
              <a:t>Argentina</a:t>
            </a:r>
          </a:p>
        </p:txBody>
      </p:sp>
      <p:sp>
        <p:nvSpPr>
          <p:cNvPr id="26" name="TextBox 25">
            <a:extLst>
              <a:ext uri="{FF2B5EF4-FFF2-40B4-BE49-F238E27FC236}">
                <a16:creationId xmlns:a16="http://schemas.microsoft.com/office/drawing/2014/main" id="{6CE1923A-EC1C-C542-BA94-9067183B2A6E}"/>
              </a:ext>
            </a:extLst>
          </p:cNvPr>
          <p:cNvSpPr txBox="1"/>
          <p:nvPr/>
        </p:nvSpPr>
        <p:spPr>
          <a:xfrm>
            <a:off x="3217485" y="4091070"/>
            <a:ext cx="818646" cy="369332"/>
          </a:xfrm>
          <a:prstGeom prst="rect">
            <a:avLst/>
          </a:prstGeom>
          <a:noFill/>
        </p:spPr>
        <p:txBody>
          <a:bodyPr wrap="square" rtlCol="0">
            <a:spAutoFit/>
          </a:bodyPr>
          <a:lstStyle/>
          <a:p>
            <a:r>
              <a:rPr lang="en-US" dirty="0"/>
              <a:t>Chile</a:t>
            </a:r>
          </a:p>
        </p:txBody>
      </p:sp>
      <p:sp>
        <p:nvSpPr>
          <p:cNvPr id="28" name="TextBox 27">
            <a:extLst>
              <a:ext uri="{FF2B5EF4-FFF2-40B4-BE49-F238E27FC236}">
                <a16:creationId xmlns:a16="http://schemas.microsoft.com/office/drawing/2014/main" id="{919593DC-E06E-0F40-B0EB-083CE5CA8C3A}"/>
              </a:ext>
            </a:extLst>
          </p:cNvPr>
          <p:cNvSpPr txBox="1"/>
          <p:nvPr/>
        </p:nvSpPr>
        <p:spPr>
          <a:xfrm>
            <a:off x="9366692" y="4685134"/>
            <a:ext cx="1327569" cy="369332"/>
          </a:xfrm>
          <a:prstGeom prst="rect">
            <a:avLst/>
          </a:prstGeom>
          <a:noFill/>
        </p:spPr>
        <p:txBody>
          <a:bodyPr wrap="square" rtlCol="0">
            <a:spAutoFit/>
          </a:bodyPr>
          <a:lstStyle/>
          <a:p>
            <a:r>
              <a:rPr lang="en-US" dirty="0"/>
              <a:t>Australia</a:t>
            </a:r>
          </a:p>
        </p:txBody>
      </p:sp>
      <p:pic>
        <p:nvPicPr>
          <p:cNvPr id="29" name="Picture 28">
            <a:extLst>
              <a:ext uri="{FF2B5EF4-FFF2-40B4-BE49-F238E27FC236}">
                <a16:creationId xmlns:a16="http://schemas.microsoft.com/office/drawing/2014/main" id="{B06E1418-67BC-DF40-A9DD-0EB2A479C7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81302" y="1505749"/>
            <a:ext cx="227533" cy="827391"/>
          </a:xfrm>
          <a:prstGeom prst="rect">
            <a:avLst/>
          </a:prstGeom>
        </p:spPr>
      </p:pic>
      <p:sp>
        <p:nvSpPr>
          <p:cNvPr id="30" name="TextBox 29">
            <a:extLst>
              <a:ext uri="{FF2B5EF4-FFF2-40B4-BE49-F238E27FC236}">
                <a16:creationId xmlns:a16="http://schemas.microsoft.com/office/drawing/2014/main" id="{A26BC86D-AC97-1841-95DC-2A0BAF2B8B27}"/>
              </a:ext>
            </a:extLst>
          </p:cNvPr>
          <p:cNvSpPr txBox="1"/>
          <p:nvPr/>
        </p:nvSpPr>
        <p:spPr>
          <a:xfrm>
            <a:off x="6643246" y="1489377"/>
            <a:ext cx="1327569" cy="369332"/>
          </a:xfrm>
          <a:prstGeom prst="rect">
            <a:avLst/>
          </a:prstGeom>
          <a:noFill/>
        </p:spPr>
        <p:txBody>
          <a:bodyPr wrap="square" rtlCol="0">
            <a:spAutoFit/>
          </a:bodyPr>
          <a:lstStyle/>
          <a:p>
            <a:r>
              <a:rPr lang="en-US" dirty="0"/>
              <a:t>Italy</a:t>
            </a:r>
          </a:p>
        </p:txBody>
      </p:sp>
      <p:pic>
        <p:nvPicPr>
          <p:cNvPr id="31" name="Picture 30">
            <a:extLst>
              <a:ext uri="{FF2B5EF4-FFF2-40B4-BE49-F238E27FC236}">
                <a16:creationId xmlns:a16="http://schemas.microsoft.com/office/drawing/2014/main" id="{7227F78A-9AF7-C74B-BD04-CF09EE0B751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62129" y="5561365"/>
            <a:ext cx="1038134" cy="1069123"/>
          </a:xfrm>
          <a:prstGeom prst="rect">
            <a:avLst/>
          </a:prstGeom>
        </p:spPr>
      </p:pic>
      <p:sp>
        <p:nvSpPr>
          <p:cNvPr id="32" name="TextBox 31">
            <a:extLst>
              <a:ext uri="{FF2B5EF4-FFF2-40B4-BE49-F238E27FC236}">
                <a16:creationId xmlns:a16="http://schemas.microsoft.com/office/drawing/2014/main" id="{EE28BDF1-0275-3A45-BC0A-2FD185279524}"/>
              </a:ext>
            </a:extLst>
          </p:cNvPr>
          <p:cNvSpPr txBox="1"/>
          <p:nvPr/>
        </p:nvSpPr>
        <p:spPr>
          <a:xfrm>
            <a:off x="-192475" y="93493"/>
            <a:ext cx="7983139" cy="707886"/>
          </a:xfrm>
          <a:prstGeom prst="rect">
            <a:avLst/>
          </a:prstGeom>
          <a:noFill/>
        </p:spPr>
        <p:txBody>
          <a:bodyPr wrap="square" rtlCol="0">
            <a:spAutoFit/>
          </a:bodyPr>
          <a:lstStyle/>
          <a:p>
            <a:pPr algn="ctr"/>
            <a:r>
              <a:rPr lang="en-US" sz="4000" spc="300" dirty="0">
                <a:solidFill>
                  <a:srgbClr val="353F4F"/>
                </a:solidFill>
                <a:latin typeface="Proxima Nova Semibold" panose="02000506030000020004"/>
              </a:rPr>
              <a:t>CABERNET IN THE WORLD</a:t>
            </a:r>
          </a:p>
        </p:txBody>
      </p:sp>
      <p:sp>
        <p:nvSpPr>
          <p:cNvPr id="34" name="TextBox 33">
            <a:extLst>
              <a:ext uri="{FF2B5EF4-FFF2-40B4-BE49-F238E27FC236}">
                <a16:creationId xmlns:a16="http://schemas.microsoft.com/office/drawing/2014/main" id="{B5FE062A-4466-2846-8C6E-92446130EFFB}"/>
              </a:ext>
            </a:extLst>
          </p:cNvPr>
          <p:cNvSpPr txBox="1"/>
          <p:nvPr/>
        </p:nvSpPr>
        <p:spPr>
          <a:xfrm>
            <a:off x="6817618" y="4491957"/>
            <a:ext cx="1327569" cy="338554"/>
          </a:xfrm>
          <a:prstGeom prst="rect">
            <a:avLst/>
          </a:prstGeom>
          <a:noFill/>
        </p:spPr>
        <p:txBody>
          <a:bodyPr wrap="square" rtlCol="0">
            <a:spAutoFit/>
          </a:bodyPr>
          <a:lstStyle/>
          <a:p>
            <a:r>
              <a:rPr lang="en-US" sz="1600" dirty="0">
                <a:solidFill>
                  <a:schemeClr val="bg2">
                    <a:lumMod val="50000"/>
                  </a:schemeClr>
                </a:solidFill>
              </a:rPr>
              <a:t>South Africa</a:t>
            </a:r>
          </a:p>
        </p:txBody>
      </p:sp>
      <p:sp>
        <p:nvSpPr>
          <p:cNvPr id="35" name="TextBox 34">
            <a:extLst>
              <a:ext uri="{FF2B5EF4-FFF2-40B4-BE49-F238E27FC236}">
                <a16:creationId xmlns:a16="http://schemas.microsoft.com/office/drawing/2014/main" id="{D099F994-91FA-DB4F-A9D9-52919D200D97}"/>
              </a:ext>
            </a:extLst>
          </p:cNvPr>
          <p:cNvSpPr txBox="1"/>
          <p:nvPr/>
        </p:nvSpPr>
        <p:spPr>
          <a:xfrm>
            <a:off x="9631396" y="5054466"/>
            <a:ext cx="1472033" cy="338554"/>
          </a:xfrm>
          <a:prstGeom prst="rect">
            <a:avLst/>
          </a:prstGeom>
          <a:noFill/>
        </p:spPr>
        <p:txBody>
          <a:bodyPr wrap="square" rtlCol="0">
            <a:spAutoFit/>
          </a:bodyPr>
          <a:lstStyle/>
          <a:p>
            <a:r>
              <a:rPr lang="en-US" sz="1600" dirty="0">
                <a:solidFill>
                  <a:schemeClr val="bg2">
                    <a:lumMod val="50000"/>
                  </a:schemeClr>
                </a:solidFill>
              </a:rPr>
              <a:t>New Zealand</a:t>
            </a:r>
          </a:p>
        </p:txBody>
      </p:sp>
      <p:sp>
        <p:nvSpPr>
          <p:cNvPr id="37" name="TextBox 36">
            <a:extLst>
              <a:ext uri="{FF2B5EF4-FFF2-40B4-BE49-F238E27FC236}">
                <a16:creationId xmlns:a16="http://schemas.microsoft.com/office/drawing/2014/main" id="{99CB9AEB-91D8-46A0-B586-20700C133799}"/>
              </a:ext>
            </a:extLst>
          </p:cNvPr>
          <p:cNvSpPr txBox="1"/>
          <p:nvPr/>
        </p:nvSpPr>
        <p:spPr>
          <a:xfrm>
            <a:off x="4891883" y="1651892"/>
            <a:ext cx="1327569" cy="369332"/>
          </a:xfrm>
          <a:prstGeom prst="rect">
            <a:avLst/>
          </a:prstGeom>
          <a:noFill/>
        </p:spPr>
        <p:txBody>
          <a:bodyPr wrap="square" rtlCol="0">
            <a:spAutoFit/>
          </a:bodyPr>
          <a:lstStyle/>
          <a:p>
            <a:r>
              <a:rPr lang="en-US" dirty="0"/>
              <a:t>Bordeaux</a:t>
            </a:r>
          </a:p>
        </p:txBody>
      </p:sp>
    </p:spTree>
    <p:extLst>
      <p:ext uri="{BB962C8B-B14F-4D97-AF65-F5344CB8AC3E}">
        <p14:creationId xmlns:p14="http://schemas.microsoft.com/office/powerpoint/2010/main" val="19580836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E691E3C1-ED3F-CF4E-BEE6-0DFF7C840085}"/>
              </a:ext>
            </a:extLst>
          </p:cNvPr>
          <p:cNvSpPr txBox="1">
            <a:spLocks/>
          </p:cNvSpPr>
          <p:nvPr/>
        </p:nvSpPr>
        <p:spPr>
          <a:xfrm>
            <a:off x="2723278" y="594815"/>
            <a:ext cx="4286738" cy="65265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spc="3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6">
                    <a:lumMod val="50000"/>
                  </a:schemeClr>
                </a:solidFill>
                <a:latin typeface="Proxima Nova" panose="02000506030000020004" pitchFamily="2" charset="0"/>
              </a:rPr>
              <a:t>Italy/Tuscany</a:t>
            </a:r>
          </a:p>
        </p:txBody>
      </p:sp>
      <p:sp>
        <p:nvSpPr>
          <p:cNvPr id="3" name="Text Placeholder 2">
            <a:extLst>
              <a:ext uri="{FF2B5EF4-FFF2-40B4-BE49-F238E27FC236}">
                <a16:creationId xmlns:a16="http://schemas.microsoft.com/office/drawing/2014/main" id="{B650288D-7FD4-1242-A70C-A3F9B1A5B999}"/>
              </a:ext>
            </a:extLst>
          </p:cNvPr>
          <p:cNvSpPr txBox="1">
            <a:spLocks/>
          </p:cNvSpPr>
          <p:nvPr/>
        </p:nvSpPr>
        <p:spPr>
          <a:xfrm>
            <a:off x="384006" y="1372479"/>
            <a:ext cx="4762152" cy="23293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latin typeface="Proxima Nova Light"/>
              </a:rPr>
              <a:t>Mediterranean climate</a:t>
            </a:r>
          </a:p>
          <a:p>
            <a:pPr marL="457200" indent="-457200">
              <a:lnSpc>
                <a:spcPct val="100000"/>
              </a:lnSpc>
              <a:buFont typeface="Arial" panose="020B0604020202020204" pitchFamily="34" charset="0"/>
              <a:buChar char="•"/>
            </a:pPr>
            <a:r>
              <a:rPr lang="en-US" dirty="0">
                <a:latin typeface="Proxima Nova Light"/>
              </a:rPr>
              <a:t>Some maritime influence</a:t>
            </a:r>
          </a:p>
          <a:p>
            <a:pPr marL="457200" indent="-457200">
              <a:lnSpc>
                <a:spcPct val="100000"/>
              </a:lnSpc>
              <a:buFont typeface="Arial" panose="020B0604020202020204" pitchFamily="34" charset="0"/>
              <a:buChar char="•"/>
            </a:pPr>
            <a:r>
              <a:rPr lang="en-US" dirty="0" err="1">
                <a:latin typeface="Proxima Nova Light"/>
              </a:rPr>
              <a:t>Bolgheri</a:t>
            </a:r>
            <a:r>
              <a:rPr lang="en-US" dirty="0">
                <a:latin typeface="Proxima Nova Light"/>
              </a:rPr>
              <a:t> </a:t>
            </a:r>
          </a:p>
          <a:p>
            <a:pPr marL="1143000" lvl="1" indent="-457200">
              <a:lnSpc>
                <a:spcPct val="100000"/>
              </a:lnSpc>
            </a:pPr>
            <a:r>
              <a:rPr lang="en-US" dirty="0">
                <a:latin typeface="Proxima Nova Light"/>
              </a:rPr>
              <a:t>Cool sea breezes </a:t>
            </a:r>
          </a:p>
          <a:p>
            <a:pPr marL="1143000" lvl="1" indent="-457200">
              <a:lnSpc>
                <a:spcPct val="100000"/>
              </a:lnSpc>
            </a:pPr>
            <a:r>
              <a:rPr lang="en-US" dirty="0">
                <a:latin typeface="Proxima Nova Light"/>
              </a:rPr>
              <a:t>Direct and reflective sunlight</a:t>
            </a:r>
          </a:p>
          <a:p>
            <a:pPr marL="457200" indent="-457200">
              <a:lnSpc>
                <a:spcPct val="100000"/>
              </a:lnSpc>
              <a:buFont typeface="Arial" panose="020B0604020202020204" pitchFamily="34" charset="0"/>
              <a:buChar char="•"/>
            </a:pPr>
            <a:r>
              <a:rPr lang="en-US" dirty="0" err="1">
                <a:solidFill>
                  <a:srgbClr val="44546A"/>
                </a:solidFill>
                <a:latin typeface="Proxima Nova Light"/>
              </a:rPr>
              <a:t>Maremma</a:t>
            </a:r>
            <a:endParaRPr lang="en-US" dirty="0">
              <a:solidFill>
                <a:srgbClr val="44546A"/>
              </a:solidFill>
              <a:latin typeface="Proxima Nova Light"/>
            </a:endParaRPr>
          </a:p>
          <a:p>
            <a:pPr marL="1143000" lvl="1" indent="-457200">
              <a:lnSpc>
                <a:spcPct val="100000"/>
              </a:lnSpc>
            </a:pPr>
            <a:r>
              <a:rPr lang="en-US" dirty="0">
                <a:solidFill>
                  <a:srgbClr val="44546A"/>
                </a:solidFill>
                <a:latin typeface="Proxima Nova Light"/>
              </a:rPr>
              <a:t>“Wild West”</a:t>
            </a:r>
          </a:p>
          <a:p>
            <a:pPr marL="1143000" lvl="1" indent="-457200">
              <a:lnSpc>
                <a:spcPct val="100000"/>
              </a:lnSpc>
            </a:pPr>
            <a:r>
              <a:rPr lang="en-US" dirty="0">
                <a:solidFill>
                  <a:srgbClr val="44546A"/>
                </a:solidFill>
                <a:latin typeface="Proxima Nova Light"/>
              </a:rPr>
              <a:t>Less maritime further inland</a:t>
            </a:r>
          </a:p>
          <a:p>
            <a:pPr marL="1143000" lvl="1" indent="-457200">
              <a:lnSpc>
                <a:spcPct val="100000"/>
              </a:lnSpc>
            </a:pPr>
            <a:endParaRPr lang="en-US" dirty="0">
              <a:solidFill>
                <a:srgbClr val="44546A"/>
              </a:solidFill>
              <a:latin typeface="Proxima Nova Light"/>
            </a:endParaRPr>
          </a:p>
        </p:txBody>
      </p:sp>
      <p:sp>
        <p:nvSpPr>
          <p:cNvPr id="4" name="TextBox 3">
            <a:extLst>
              <a:ext uri="{FF2B5EF4-FFF2-40B4-BE49-F238E27FC236}">
                <a16:creationId xmlns:a16="http://schemas.microsoft.com/office/drawing/2014/main" id="{BADBAC03-D840-E04D-9343-8E4E784C0CF1}"/>
              </a:ext>
            </a:extLst>
          </p:cNvPr>
          <p:cNvSpPr txBox="1"/>
          <p:nvPr/>
        </p:nvSpPr>
        <p:spPr>
          <a:xfrm>
            <a:off x="286787" y="404481"/>
            <a:ext cx="2901068" cy="677108"/>
          </a:xfrm>
          <a:prstGeom prst="rect">
            <a:avLst/>
          </a:prstGeom>
          <a:noFill/>
        </p:spPr>
        <p:txBody>
          <a:bodyPr wrap="square" rtlCol="0" anchor="t">
            <a:spAutoFit/>
          </a:bodyPr>
          <a:lstStyle/>
          <a:p>
            <a:r>
              <a:rPr lang="en-US" sz="3800" i="0" spc="300" dirty="0">
                <a:solidFill>
                  <a:schemeClr val="tx2">
                    <a:lumMod val="75000"/>
                  </a:schemeClr>
                </a:solidFill>
                <a:latin typeface="Proxima Nova Semibold"/>
              </a:rPr>
              <a:t>CLIMATE</a:t>
            </a:r>
          </a:p>
        </p:txBody>
      </p:sp>
      <p:cxnSp>
        <p:nvCxnSpPr>
          <p:cNvPr id="5" name="Straight Connector 4">
            <a:extLst>
              <a:ext uri="{FF2B5EF4-FFF2-40B4-BE49-F238E27FC236}">
                <a16:creationId xmlns:a16="http://schemas.microsoft.com/office/drawing/2014/main" id="{47CC349C-920C-1040-9C5C-FF9A5709D08D}"/>
              </a:ext>
            </a:extLst>
          </p:cNvPr>
          <p:cNvCxnSpPr/>
          <p:nvPr/>
        </p:nvCxnSpPr>
        <p:spPr>
          <a:xfrm>
            <a:off x="2666317" y="482895"/>
            <a:ext cx="0" cy="538609"/>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grass, outdoor, mountain, track&#10;&#10;Description automatically generated">
            <a:extLst>
              <a:ext uri="{FF2B5EF4-FFF2-40B4-BE49-F238E27FC236}">
                <a16:creationId xmlns:a16="http://schemas.microsoft.com/office/drawing/2014/main" id="{D1EAEB0D-FA48-472D-ACE8-31BB90C7841F}"/>
              </a:ext>
            </a:extLst>
          </p:cNvPr>
          <p:cNvPicPr>
            <a:picLocks noChangeAspect="1"/>
          </p:cNvPicPr>
          <p:nvPr/>
        </p:nvPicPr>
        <p:blipFill>
          <a:blip r:embed="rId3"/>
          <a:stretch>
            <a:fillRect/>
          </a:stretch>
        </p:blipFill>
        <p:spPr>
          <a:xfrm>
            <a:off x="5427984" y="0"/>
            <a:ext cx="6764015" cy="5050465"/>
          </a:xfrm>
          <a:prstGeom prst="rect">
            <a:avLst/>
          </a:prstGeom>
          <a:ln w="12700">
            <a:solidFill>
              <a:schemeClr val="accent6">
                <a:lumMod val="50000"/>
              </a:schemeClr>
            </a:solidFill>
          </a:ln>
        </p:spPr>
      </p:pic>
    </p:spTree>
    <p:extLst>
      <p:ext uri="{BB962C8B-B14F-4D97-AF65-F5344CB8AC3E}">
        <p14:creationId xmlns:p14="http://schemas.microsoft.com/office/powerpoint/2010/main" val="14497880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000EF4A-CAE2-4092-BEF5-3AA9A9EE25A3}"/>
              </a:ext>
            </a:extLst>
          </p:cNvPr>
          <p:cNvSpPr txBox="1"/>
          <p:nvPr/>
        </p:nvSpPr>
        <p:spPr>
          <a:xfrm>
            <a:off x="4965430" y="-244492"/>
            <a:ext cx="6586491" cy="128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0" i="0" spc="300" dirty="0">
                <a:latin typeface="Proxima Nova Semibold"/>
                <a:ea typeface="+mj-ea"/>
                <a:cs typeface="+mj-cs"/>
              </a:rPr>
              <a:t>SOIL</a:t>
            </a:r>
          </a:p>
        </p:txBody>
      </p:sp>
      <p:sp>
        <p:nvSpPr>
          <p:cNvPr id="9" name="Content Placeholder 3">
            <a:extLst>
              <a:ext uri="{FF2B5EF4-FFF2-40B4-BE49-F238E27FC236}">
                <a16:creationId xmlns:a16="http://schemas.microsoft.com/office/drawing/2014/main" id="{9033D628-C4E0-47DB-9A8C-7ABE15528070}"/>
              </a:ext>
            </a:extLst>
          </p:cNvPr>
          <p:cNvSpPr txBox="1">
            <a:spLocks/>
          </p:cNvSpPr>
          <p:nvPr/>
        </p:nvSpPr>
        <p:spPr>
          <a:xfrm>
            <a:off x="4965431" y="1432560"/>
            <a:ext cx="6586489" cy="3785419"/>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228600">
              <a:buClr>
                <a:srgbClr val="4A5E30"/>
              </a:buClr>
              <a:buFont typeface="Arial" panose="020B0604020202020204" pitchFamily="34" charset="0"/>
              <a:buChar char="•"/>
            </a:pPr>
            <a:r>
              <a:rPr lang="en-US" dirty="0" err="1">
                <a:solidFill>
                  <a:srgbClr val="44546A"/>
                </a:solidFill>
                <a:latin typeface="Proxima Nova Light"/>
              </a:rPr>
              <a:t>Bolgheri</a:t>
            </a:r>
            <a:r>
              <a:rPr lang="en-US" dirty="0">
                <a:solidFill>
                  <a:srgbClr val="44546A"/>
                </a:solidFill>
                <a:latin typeface="Proxima Nova Light"/>
              </a:rPr>
              <a:t> </a:t>
            </a:r>
          </a:p>
          <a:p>
            <a:pPr marL="1143000" lvl="1">
              <a:buClr>
                <a:srgbClr val="4A5E30"/>
              </a:buClr>
            </a:pPr>
            <a:r>
              <a:rPr lang="en-US" sz="2800" dirty="0">
                <a:solidFill>
                  <a:srgbClr val="44546A"/>
                </a:solidFill>
                <a:latin typeface="Proxima Nova Light"/>
              </a:rPr>
              <a:t>Sand</a:t>
            </a:r>
          </a:p>
          <a:p>
            <a:pPr marL="1143000" lvl="1">
              <a:buClr>
                <a:srgbClr val="4A5E30"/>
              </a:buClr>
            </a:pPr>
            <a:r>
              <a:rPr lang="en-US" sz="2800" dirty="0">
                <a:solidFill>
                  <a:srgbClr val="44546A"/>
                </a:solidFill>
                <a:latin typeface="Proxima Nova Light"/>
              </a:rPr>
              <a:t>Clay</a:t>
            </a:r>
          </a:p>
          <a:p>
            <a:pPr marL="1143000" lvl="1">
              <a:buClr>
                <a:srgbClr val="4A5E30"/>
              </a:buClr>
            </a:pPr>
            <a:r>
              <a:rPr lang="en-US" sz="2800" dirty="0">
                <a:solidFill>
                  <a:srgbClr val="44546A"/>
                </a:solidFill>
                <a:latin typeface="Proxima Nova Light"/>
              </a:rPr>
              <a:t>Rocky, alluvial soils</a:t>
            </a:r>
          </a:p>
          <a:p>
            <a:pPr marL="457200" indent="-228600">
              <a:buClr>
                <a:srgbClr val="4A5E30"/>
              </a:buClr>
              <a:buFont typeface="Arial" panose="020B0604020202020204" pitchFamily="34" charset="0"/>
              <a:buChar char="•"/>
            </a:pPr>
            <a:r>
              <a:rPr lang="en-US" dirty="0" err="1">
                <a:solidFill>
                  <a:srgbClr val="44546A"/>
                </a:solidFill>
                <a:latin typeface="Proxima Nova Light"/>
              </a:rPr>
              <a:t>Maremma</a:t>
            </a:r>
            <a:endParaRPr lang="en-US" dirty="0">
              <a:solidFill>
                <a:srgbClr val="44546A"/>
              </a:solidFill>
              <a:latin typeface="Proxima Nova Light"/>
            </a:endParaRPr>
          </a:p>
          <a:p>
            <a:pPr marL="1143000" lvl="1">
              <a:buClr>
                <a:srgbClr val="4A5E30"/>
              </a:buClr>
            </a:pPr>
            <a:r>
              <a:rPr lang="en-US" sz="2800" dirty="0">
                <a:solidFill>
                  <a:srgbClr val="44546A"/>
                </a:solidFill>
                <a:latin typeface="Proxima Nova Light"/>
              </a:rPr>
              <a:t>Clay and sand </a:t>
            </a:r>
          </a:p>
          <a:p>
            <a:pPr marL="1143000" lvl="1">
              <a:buClr>
                <a:srgbClr val="4A5E30"/>
              </a:buClr>
            </a:pPr>
            <a:r>
              <a:rPr lang="en-US" sz="2800" dirty="0">
                <a:solidFill>
                  <a:srgbClr val="44546A"/>
                </a:solidFill>
                <a:latin typeface="Proxima Nova Light"/>
              </a:rPr>
              <a:t>Loam and clay </a:t>
            </a:r>
          </a:p>
          <a:p>
            <a:pPr marL="1143000" lvl="1">
              <a:buClr>
                <a:srgbClr val="4A5E30"/>
              </a:buClr>
            </a:pPr>
            <a:r>
              <a:rPr lang="en-US" sz="2800" dirty="0">
                <a:solidFill>
                  <a:srgbClr val="44546A"/>
                </a:solidFill>
                <a:latin typeface="Proxima Nova Light"/>
              </a:rPr>
              <a:t>Limestones</a:t>
            </a:r>
          </a:p>
          <a:p>
            <a:pPr marL="1143000" lvl="1">
              <a:buClr>
                <a:srgbClr val="4A5E30"/>
              </a:buClr>
            </a:pPr>
            <a:r>
              <a:rPr lang="en-US" sz="2800" dirty="0">
                <a:solidFill>
                  <a:srgbClr val="44546A"/>
                </a:solidFill>
                <a:latin typeface="Proxima Nova Light"/>
              </a:rPr>
              <a:t>Multi-sized pebbles</a:t>
            </a:r>
          </a:p>
          <a:p>
            <a:pPr marL="1143000" lvl="1">
              <a:buClr>
                <a:srgbClr val="4A5E30"/>
              </a:buClr>
            </a:pPr>
            <a:r>
              <a:rPr lang="en-US" sz="2800" dirty="0">
                <a:solidFill>
                  <a:srgbClr val="44546A"/>
                </a:solidFill>
                <a:latin typeface="Proxima Nova Light"/>
              </a:rPr>
              <a:t>Volcanic in the east</a:t>
            </a:r>
          </a:p>
          <a:p>
            <a:pPr marL="457200" indent="-228600">
              <a:buClr>
                <a:srgbClr val="4A5E30"/>
              </a:buClr>
              <a:buFont typeface="Arial" panose="020B0604020202020204" pitchFamily="34" charset="0"/>
              <a:buChar char="•"/>
            </a:pPr>
            <a:endParaRPr lang="en-US" dirty="0">
              <a:solidFill>
                <a:srgbClr val="44546A"/>
              </a:solidFill>
              <a:latin typeface="Proxima Nova Light"/>
            </a:endParaRPr>
          </a:p>
        </p:txBody>
      </p:sp>
      <p:pic>
        <p:nvPicPr>
          <p:cNvPr id="13" name="Picture 12" descr="A close up of a tree&#10;&#10;Description automatically generated">
            <a:extLst>
              <a:ext uri="{FF2B5EF4-FFF2-40B4-BE49-F238E27FC236}">
                <a16:creationId xmlns:a16="http://schemas.microsoft.com/office/drawing/2014/main" id="{541A3162-1ACA-4D77-A301-1816C5B494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
            <a:ext cx="4645982" cy="6857990"/>
          </a:xfrm>
          <a:prstGeom prst="rect">
            <a:avLst/>
          </a:prstGeom>
          <a:effectLst/>
        </p:spPr>
      </p:pic>
      <p:sp>
        <p:nvSpPr>
          <p:cNvPr id="6" name="Footer Placeholder 11">
            <a:extLst>
              <a:ext uri="{FF2B5EF4-FFF2-40B4-BE49-F238E27FC236}">
                <a16:creationId xmlns:a16="http://schemas.microsoft.com/office/drawing/2014/main" id="{F46DF017-1519-8E4A-AA6B-A3894ED18B22}"/>
              </a:ext>
            </a:extLst>
          </p:cNvPr>
          <p:cNvSpPr txBox="1">
            <a:spLocks/>
          </p:cNvSpPr>
          <p:nvPr/>
        </p:nvSpPr>
        <p:spPr>
          <a:xfrm>
            <a:off x="8522987" y="6176963"/>
            <a:ext cx="3669013" cy="506567"/>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sz="1000" dirty="0">
                <a:solidFill>
                  <a:schemeClr val="bg2">
                    <a:lumMod val="50000"/>
                  </a:schemeClr>
                </a:solidFill>
              </a:rPr>
              <a:t>Info and picture source:  Wine-searcher.com</a:t>
            </a:r>
          </a:p>
          <a:p>
            <a:pPr>
              <a:spcAft>
                <a:spcPts val="600"/>
              </a:spcAft>
            </a:pPr>
            <a:r>
              <a:rPr lang="en-GB" sz="1000" dirty="0">
                <a:solidFill>
                  <a:schemeClr val="bg2">
                    <a:lumMod val="50000"/>
                  </a:schemeClr>
                </a:solidFill>
              </a:rPr>
              <a:t>© 2020 Napa Valley Vintners and Napa Valley Wine Academy</a:t>
            </a:r>
            <a:endParaRPr lang="en-US" sz="1000" dirty="0">
              <a:solidFill>
                <a:schemeClr val="bg2">
                  <a:lumMod val="50000"/>
                </a:schemeClr>
              </a:solidFill>
            </a:endParaRPr>
          </a:p>
        </p:txBody>
      </p:sp>
      <p:sp>
        <p:nvSpPr>
          <p:cNvPr id="8" name="Text Placeholder 2">
            <a:extLst>
              <a:ext uri="{FF2B5EF4-FFF2-40B4-BE49-F238E27FC236}">
                <a16:creationId xmlns:a16="http://schemas.microsoft.com/office/drawing/2014/main" id="{24BECD09-02C2-4239-9EAA-D49C6B8EE3D4}"/>
              </a:ext>
            </a:extLst>
          </p:cNvPr>
          <p:cNvSpPr txBox="1">
            <a:spLocks/>
          </p:cNvSpPr>
          <p:nvPr/>
        </p:nvSpPr>
        <p:spPr>
          <a:xfrm>
            <a:off x="6632992" y="565872"/>
            <a:ext cx="3724501"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6">
                    <a:lumMod val="50000"/>
                  </a:schemeClr>
                </a:solidFill>
                <a:latin typeface="Proxima Nova Light"/>
              </a:rPr>
              <a:t>Italy/Tuscany</a:t>
            </a:r>
          </a:p>
        </p:txBody>
      </p:sp>
      <p:cxnSp>
        <p:nvCxnSpPr>
          <p:cNvPr id="11" name="Straight Connector 10">
            <a:extLst>
              <a:ext uri="{FF2B5EF4-FFF2-40B4-BE49-F238E27FC236}">
                <a16:creationId xmlns:a16="http://schemas.microsoft.com/office/drawing/2014/main" id="{197A561D-E0E0-439C-979C-92CA0F943881}"/>
              </a:ext>
            </a:extLst>
          </p:cNvPr>
          <p:cNvCxnSpPr/>
          <p:nvPr/>
        </p:nvCxnSpPr>
        <p:spPr>
          <a:xfrm>
            <a:off x="2251536" y="325644"/>
            <a:ext cx="0" cy="54864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E0F45A6-E936-4FD6-9326-90A9ECAE6D3E}"/>
              </a:ext>
            </a:extLst>
          </p:cNvPr>
          <p:cNvCxnSpPr/>
          <p:nvPr/>
        </p:nvCxnSpPr>
        <p:spPr>
          <a:xfrm>
            <a:off x="6459075" y="450077"/>
            <a:ext cx="0" cy="538609"/>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FB8F29-955A-4753-A72F-268C7BC88924}"/>
              </a:ext>
            </a:extLst>
          </p:cNvPr>
          <p:cNvCxnSpPr>
            <a:cxnSpLocks/>
          </p:cNvCxnSpPr>
          <p:nvPr/>
        </p:nvCxnSpPr>
        <p:spPr>
          <a:xfrm>
            <a:off x="4657937" y="-37234"/>
            <a:ext cx="0" cy="698609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30838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EE710-6684-4BF8-8564-548A020556C7}"/>
              </a:ext>
            </a:extLst>
          </p:cNvPr>
          <p:cNvSpPr/>
          <p:nvPr/>
        </p:nvSpPr>
        <p:spPr>
          <a:xfrm>
            <a:off x="0" y="-37234"/>
            <a:ext cx="5457818" cy="131314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3">
            <a:extLst>
              <a:ext uri="{FF2B5EF4-FFF2-40B4-BE49-F238E27FC236}">
                <a16:creationId xmlns:a16="http://schemas.microsoft.com/office/drawing/2014/main" id="{9D6E2E50-BD5B-FE43-B20B-498B958A6226}"/>
              </a:ext>
            </a:extLst>
          </p:cNvPr>
          <p:cNvSpPr txBox="1">
            <a:spLocks/>
          </p:cNvSpPr>
          <p:nvPr/>
        </p:nvSpPr>
        <p:spPr>
          <a:xfrm>
            <a:off x="5740400" y="1733089"/>
            <a:ext cx="5648435" cy="526351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a:rPr>
              <a:t>Cabernet Sauvignon is last to bud and ripen – perfect for region</a:t>
            </a:r>
          </a:p>
          <a:p>
            <a:pPr marL="457200" indent="-457200">
              <a:lnSpc>
                <a:spcPct val="100000"/>
              </a:lnSpc>
              <a:buFont typeface="Arial" panose="020B0604020202020204" pitchFamily="34" charset="0"/>
              <a:buChar char="•"/>
            </a:pPr>
            <a:r>
              <a:rPr lang="en-US" dirty="0">
                <a:solidFill>
                  <a:srgbClr val="44546A"/>
                </a:solidFill>
                <a:latin typeface="Proxima Nova Light"/>
              </a:rPr>
              <a:t>Increasingly embracing sustainable practices</a:t>
            </a:r>
          </a:p>
          <a:p>
            <a:pPr marL="457200" indent="-457200">
              <a:lnSpc>
                <a:spcPct val="100000"/>
              </a:lnSpc>
              <a:buFont typeface="Arial" panose="020B0604020202020204" pitchFamily="34" charset="0"/>
              <a:buChar char="•"/>
            </a:pPr>
            <a:r>
              <a:rPr lang="en-US" dirty="0">
                <a:solidFill>
                  <a:srgbClr val="44546A"/>
                </a:solidFill>
                <a:latin typeface="Proxima Nova Light"/>
              </a:rPr>
              <a:t>Modern, VSP-trained vines</a:t>
            </a:r>
          </a:p>
        </p:txBody>
      </p:sp>
      <p:sp>
        <p:nvSpPr>
          <p:cNvPr id="3" name="Text Placeholder 2">
            <a:extLst>
              <a:ext uri="{FF2B5EF4-FFF2-40B4-BE49-F238E27FC236}">
                <a16:creationId xmlns:a16="http://schemas.microsoft.com/office/drawing/2014/main" id="{8BE769F2-450A-7B41-A87C-37868262B990}"/>
              </a:ext>
            </a:extLst>
          </p:cNvPr>
          <p:cNvSpPr txBox="1">
            <a:spLocks/>
          </p:cNvSpPr>
          <p:nvPr/>
        </p:nvSpPr>
        <p:spPr>
          <a:xfrm>
            <a:off x="5811820" y="570254"/>
            <a:ext cx="2612886"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6">
                    <a:lumMod val="50000"/>
                  </a:schemeClr>
                </a:solidFill>
              </a:rPr>
              <a:t>Italy/Tuscany</a:t>
            </a:r>
          </a:p>
        </p:txBody>
      </p:sp>
      <p:sp>
        <p:nvSpPr>
          <p:cNvPr id="5" name="TextBox 4">
            <a:extLst>
              <a:ext uri="{FF2B5EF4-FFF2-40B4-BE49-F238E27FC236}">
                <a16:creationId xmlns:a16="http://schemas.microsoft.com/office/drawing/2014/main" id="{3E3F5442-337E-424F-A478-9D0CB3614733}"/>
              </a:ext>
            </a:extLst>
          </p:cNvPr>
          <p:cNvSpPr txBox="1"/>
          <p:nvPr/>
        </p:nvSpPr>
        <p:spPr>
          <a:xfrm>
            <a:off x="722962" y="428248"/>
            <a:ext cx="4343388" cy="646331"/>
          </a:xfrm>
          <a:prstGeom prst="rect">
            <a:avLst/>
          </a:prstGeom>
          <a:noFill/>
        </p:spPr>
        <p:txBody>
          <a:bodyPr wrap="square" rtlCol="0" anchor="t">
            <a:spAutoFit/>
          </a:bodyPr>
          <a:lstStyle/>
          <a:p>
            <a:r>
              <a:rPr lang="en-US" sz="3600" b="0" i="0" spc="300" dirty="0">
                <a:solidFill>
                  <a:schemeClr val="bg1"/>
                </a:solidFill>
                <a:latin typeface="Proxima Nova Semibold"/>
              </a:rPr>
              <a:t>GRAPEGROWING</a:t>
            </a:r>
          </a:p>
        </p:txBody>
      </p:sp>
      <p:cxnSp>
        <p:nvCxnSpPr>
          <p:cNvPr id="7" name="Straight Connector 6">
            <a:extLst>
              <a:ext uri="{FF2B5EF4-FFF2-40B4-BE49-F238E27FC236}">
                <a16:creationId xmlns:a16="http://schemas.microsoft.com/office/drawing/2014/main" id="{6B32331F-BA42-584A-BA0D-529E735EF1A9}"/>
              </a:ext>
            </a:extLst>
          </p:cNvPr>
          <p:cNvCxnSpPr>
            <a:cxnSpLocks/>
          </p:cNvCxnSpPr>
          <p:nvPr/>
        </p:nvCxnSpPr>
        <p:spPr>
          <a:xfrm>
            <a:off x="5460577" y="-37234"/>
            <a:ext cx="0" cy="698609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11">
            <a:extLst>
              <a:ext uri="{FF2B5EF4-FFF2-40B4-BE49-F238E27FC236}">
                <a16:creationId xmlns:a16="http://schemas.microsoft.com/office/drawing/2014/main" id="{452F2528-F6F1-3645-987F-57C319E74276}"/>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10" name="Picture 9">
            <a:extLst>
              <a:ext uri="{FF2B5EF4-FFF2-40B4-BE49-F238E27FC236}">
                <a16:creationId xmlns:a16="http://schemas.microsoft.com/office/drawing/2014/main" id="{47D3D9E2-BF40-1547-9DF6-A04162641A20}"/>
              </a:ext>
            </a:extLst>
          </p:cNvPr>
          <p:cNvPicPr>
            <a:picLocks noChangeAspect="1"/>
          </p:cNvPicPr>
          <p:nvPr/>
        </p:nvPicPr>
        <p:blipFill>
          <a:blip r:embed="rId3"/>
          <a:stretch>
            <a:fillRect/>
          </a:stretch>
        </p:blipFill>
        <p:spPr>
          <a:xfrm>
            <a:off x="11388836" y="-37234"/>
            <a:ext cx="847155" cy="689545"/>
          </a:xfrm>
          <a:prstGeom prst="rect">
            <a:avLst/>
          </a:prstGeom>
        </p:spPr>
      </p:pic>
      <p:pic>
        <p:nvPicPr>
          <p:cNvPr id="17" name="Picture 16" descr="A tree with a mountain in the background&#10;&#10;Description automatically generated">
            <a:extLst>
              <a:ext uri="{FF2B5EF4-FFF2-40B4-BE49-F238E27FC236}">
                <a16:creationId xmlns:a16="http://schemas.microsoft.com/office/drawing/2014/main" id="{30A90949-2D2D-4C82-9F4A-E3D10BDE473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170" y="1275906"/>
            <a:ext cx="5491748" cy="5583950"/>
          </a:xfrm>
          <a:prstGeom prst="rect">
            <a:avLst/>
          </a:prstGeom>
        </p:spPr>
      </p:pic>
    </p:spTree>
    <p:extLst>
      <p:ext uri="{BB962C8B-B14F-4D97-AF65-F5344CB8AC3E}">
        <p14:creationId xmlns:p14="http://schemas.microsoft.com/office/powerpoint/2010/main" val="35411905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89B92A-2864-4024-98B7-4A993A806872}"/>
              </a:ext>
            </a:extLst>
          </p:cNvPr>
          <p:cNvSpPr>
            <a:spLocks noGrp="1"/>
          </p:cNvSpPr>
          <p:nvPr>
            <p:ph type="title"/>
          </p:nvPr>
        </p:nvSpPr>
        <p:spPr>
          <a:xfrm>
            <a:off x="316653" y="298023"/>
            <a:ext cx="6612467" cy="1291643"/>
          </a:xfrm>
        </p:spPr>
        <p:txBody>
          <a:bodyPr>
            <a:normAutofit/>
          </a:bodyPr>
          <a:lstStyle/>
          <a:p>
            <a:pPr algn="r"/>
            <a:r>
              <a:rPr lang="en-US" sz="3200" spc="300" dirty="0">
                <a:solidFill>
                  <a:schemeClr val="tx2">
                    <a:lumMod val="75000"/>
                  </a:schemeClr>
                </a:solidFill>
                <a:latin typeface="Proxima Nova Semibold"/>
              </a:rPr>
              <a:t>Production Rules/Label Laws</a:t>
            </a:r>
          </a:p>
        </p:txBody>
      </p:sp>
      <p:sp>
        <p:nvSpPr>
          <p:cNvPr id="8" name="Content Placeholder 7">
            <a:extLst>
              <a:ext uri="{FF2B5EF4-FFF2-40B4-BE49-F238E27FC236}">
                <a16:creationId xmlns:a16="http://schemas.microsoft.com/office/drawing/2014/main" id="{BF609765-AF48-4BC9-9813-248475F91E6A}"/>
              </a:ext>
            </a:extLst>
          </p:cNvPr>
          <p:cNvSpPr>
            <a:spLocks noGrp="1"/>
          </p:cNvSpPr>
          <p:nvPr>
            <p:ph idx="1"/>
          </p:nvPr>
        </p:nvSpPr>
        <p:spPr>
          <a:xfrm>
            <a:off x="5426830" y="1474629"/>
            <a:ext cx="6186046" cy="4930246"/>
          </a:xfrm>
        </p:spPr>
        <p:txBody>
          <a:bodyPr anchor="ctr">
            <a:normAutofit/>
          </a:bodyPr>
          <a:lstStyle/>
          <a:p>
            <a:pPr marL="0" indent="0" algn="ctr">
              <a:lnSpc>
                <a:spcPct val="100000"/>
              </a:lnSpc>
              <a:buNone/>
            </a:pPr>
            <a:endParaRPr lang="en-US" sz="1800" b="1" i="1" dirty="0">
              <a:solidFill>
                <a:srgbClr val="44546A"/>
              </a:solidFill>
              <a:latin typeface="Proxima Nova Light" panose="02000506030000020004"/>
            </a:endParaRPr>
          </a:p>
          <a:p>
            <a:pPr>
              <a:lnSpc>
                <a:spcPct val="100000"/>
              </a:lnSpc>
            </a:pPr>
            <a:endParaRPr lang="en-US" sz="1800" dirty="0">
              <a:solidFill>
                <a:srgbClr val="44546A"/>
              </a:solidFill>
              <a:latin typeface="Proxima Nova Light"/>
            </a:endParaRPr>
          </a:p>
          <a:p>
            <a:pPr>
              <a:lnSpc>
                <a:spcPct val="100000"/>
              </a:lnSpc>
            </a:pPr>
            <a:endParaRPr lang="en-US" sz="1800" dirty="0">
              <a:solidFill>
                <a:srgbClr val="44546A"/>
              </a:solidFill>
              <a:latin typeface="Proxima Nova Light"/>
            </a:endParaRPr>
          </a:p>
        </p:txBody>
      </p:sp>
      <p:sp>
        <p:nvSpPr>
          <p:cNvPr id="7" name="Text Placeholder 2">
            <a:extLst>
              <a:ext uri="{FF2B5EF4-FFF2-40B4-BE49-F238E27FC236}">
                <a16:creationId xmlns:a16="http://schemas.microsoft.com/office/drawing/2014/main" id="{4941EAE0-301B-4C13-8338-B81C24D07916}"/>
              </a:ext>
            </a:extLst>
          </p:cNvPr>
          <p:cNvSpPr txBox="1">
            <a:spLocks/>
          </p:cNvSpPr>
          <p:nvPr/>
        </p:nvSpPr>
        <p:spPr>
          <a:xfrm>
            <a:off x="7184043" y="453125"/>
            <a:ext cx="3130729"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6">
                    <a:lumMod val="50000"/>
                  </a:schemeClr>
                </a:solidFill>
              </a:rPr>
              <a:t>Italy</a:t>
            </a:r>
          </a:p>
        </p:txBody>
      </p:sp>
      <p:cxnSp>
        <p:nvCxnSpPr>
          <p:cNvPr id="11" name="Straight Connector 10">
            <a:extLst>
              <a:ext uri="{FF2B5EF4-FFF2-40B4-BE49-F238E27FC236}">
                <a16:creationId xmlns:a16="http://schemas.microsoft.com/office/drawing/2014/main" id="{7C510269-2E28-481E-A6A8-661BA60E9319}"/>
              </a:ext>
            </a:extLst>
          </p:cNvPr>
          <p:cNvCxnSpPr/>
          <p:nvPr/>
        </p:nvCxnSpPr>
        <p:spPr>
          <a:xfrm>
            <a:off x="7056581" y="377991"/>
            <a:ext cx="0" cy="5486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14" name="Diagram 13">
            <a:extLst>
              <a:ext uri="{FF2B5EF4-FFF2-40B4-BE49-F238E27FC236}">
                <a16:creationId xmlns:a16="http://schemas.microsoft.com/office/drawing/2014/main" id="{1B25DCBA-4328-4778-8C2D-3E7EA1718BFA}"/>
              </a:ext>
            </a:extLst>
          </p:cNvPr>
          <p:cNvGraphicFramePr/>
          <p:nvPr>
            <p:extLst>
              <p:ext uri="{D42A27DB-BD31-4B8C-83A1-F6EECF244321}">
                <p14:modId xmlns:p14="http://schemas.microsoft.com/office/powerpoint/2010/main" val="2594466576"/>
              </p:ext>
            </p:extLst>
          </p:nvPr>
        </p:nvGraphicFramePr>
        <p:xfrm>
          <a:off x="5000408" y="1589666"/>
          <a:ext cx="6612468" cy="4042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a:extLst>
              <a:ext uri="{FF2B5EF4-FFF2-40B4-BE49-F238E27FC236}">
                <a16:creationId xmlns:a16="http://schemas.microsoft.com/office/drawing/2014/main" id="{5076A380-7892-4E56-94CD-96B2822D4827}"/>
              </a:ext>
            </a:extLst>
          </p:cNvPr>
          <p:cNvPicPr>
            <a:picLocks noChangeAspect="1"/>
          </p:cNvPicPr>
          <p:nvPr/>
        </p:nvPicPr>
        <p:blipFill>
          <a:blip r:embed="rId8"/>
          <a:stretch>
            <a:fillRect/>
          </a:stretch>
        </p:blipFill>
        <p:spPr>
          <a:xfrm>
            <a:off x="11388836" y="-37234"/>
            <a:ext cx="847155" cy="689545"/>
          </a:xfrm>
          <a:prstGeom prst="rect">
            <a:avLst/>
          </a:prstGeom>
        </p:spPr>
      </p:pic>
      <p:pic>
        <p:nvPicPr>
          <p:cNvPr id="7170" name="Picture 2">
            <a:extLst>
              <a:ext uri="{FF2B5EF4-FFF2-40B4-BE49-F238E27FC236}">
                <a16:creationId xmlns:a16="http://schemas.microsoft.com/office/drawing/2014/main" id="{89898AD1-D385-4ED1-9381-6C342A07E883}"/>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185191" y="1757679"/>
            <a:ext cx="3243166" cy="3874579"/>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00FAE7A-D8FE-4739-AB4B-4D8E82CE0D9E}"/>
              </a:ext>
            </a:extLst>
          </p:cNvPr>
          <p:cNvSpPr/>
          <p:nvPr/>
        </p:nvSpPr>
        <p:spPr>
          <a:xfrm>
            <a:off x="2134990" y="4265023"/>
            <a:ext cx="1319410" cy="439057"/>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346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8D2362B-D629-48CD-B86F-02B21EF038F3}"/>
              </a:ext>
            </a:extLst>
          </p:cNvPr>
          <p:cNvSpPr txBox="1">
            <a:spLocks/>
          </p:cNvSpPr>
          <p:nvPr/>
        </p:nvSpPr>
        <p:spPr>
          <a:xfrm>
            <a:off x="-44209" y="3122987"/>
            <a:ext cx="12236209" cy="117924"/>
          </a:xfrm>
          <a:prstGeom prst="rect">
            <a:avLst/>
          </a:prstGeom>
          <a:solidFill>
            <a:srgbClr val="353F4F"/>
          </a:solid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spcBef>
                <a:spcPts val="600"/>
              </a:spcBef>
              <a:spcAft>
                <a:spcPts val="600"/>
              </a:spcAft>
              <a:buClr>
                <a:schemeClr val="bg1">
                  <a:lumMod val="50000"/>
                </a:schemeClr>
              </a:buClr>
              <a:buFont typeface="Arial" panose="020B0604020202020204" pitchFamily="34" charset="0"/>
              <a:buChar char="•"/>
            </a:pPr>
            <a:endParaRPr lang="en-GB" sz="2800" dirty="0">
              <a:solidFill>
                <a:schemeClr val="bg2">
                  <a:lumMod val="50000"/>
                </a:schemeClr>
              </a:solidFill>
              <a:latin typeface="+mn-lt"/>
            </a:endParaRPr>
          </a:p>
        </p:txBody>
      </p:sp>
      <p:sp>
        <p:nvSpPr>
          <p:cNvPr id="16" name="Rectangle 15">
            <a:extLst>
              <a:ext uri="{FF2B5EF4-FFF2-40B4-BE49-F238E27FC236}">
                <a16:creationId xmlns:a16="http://schemas.microsoft.com/office/drawing/2014/main" id="{830D06CE-5E40-4378-9A31-695A24E5E822}"/>
              </a:ext>
            </a:extLst>
          </p:cNvPr>
          <p:cNvSpPr/>
          <p:nvPr/>
        </p:nvSpPr>
        <p:spPr>
          <a:xfrm>
            <a:off x="6870308" y="6567318"/>
            <a:ext cx="6548972" cy="2906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2">
                    <a:lumMod val="50000"/>
                  </a:schemeClr>
                </a:solidFill>
                <a:latin typeface="Proxima Nova Light"/>
              </a:rPr>
              <a:t>© 2020 Napa Valley Vintners and Napa Valley Wine Academy</a:t>
            </a:r>
            <a:endParaRPr lang="en-US" sz="1100" dirty="0">
              <a:solidFill>
                <a:schemeClr val="bg2">
                  <a:lumMod val="50000"/>
                </a:schemeClr>
              </a:solidFill>
              <a:latin typeface="Proxima Nova Light"/>
            </a:endParaRPr>
          </a:p>
        </p:txBody>
      </p:sp>
      <p:sp>
        <p:nvSpPr>
          <p:cNvPr id="11" name="Title 1">
            <a:extLst>
              <a:ext uri="{FF2B5EF4-FFF2-40B4-BE49-F238E27FC236}">
                <a16:creationId xmlns:a16="http://schemas.microsoft.com/office/drawing/2014/main" id="{D39370F9-BDDF-4D88-982F-4131711A57C9}"/>
              </a:ext>
            </a:extLst>
          </p:cNvPr>
          <p:cNvSpPr txBox="1">
            <a:spLocks/>
          </p:cNvSpPr>
          <p:nvPr/>
        </p:nvSpPr>
        <p:spPr>
          <a:xfrm>
            <a:off x="3106167" y="381966"/>
            <a:ext cx="8940780" cy="1018572"/>
          </a:xfrm>
          <a:prstGeom prst="rect">
            <a:avLst/>
          </a:prstGeom>
          <a:no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solidFill>
                <a:schemeClr val="bg1"/>
              </a:solidFill>
            </a:endParaRPr>
          </a:p>
        </p:txBody>
      </p:sp>
      <p:pic>
        <p:nvPicPr>
          <p:cNvPr id="5" name="Picture 4" descr="A picture containing food, drawing&#10;&#10;Description automatically generated">
            <a:extLst>
              <a:ext uri="{FF2B5EF4-FFF2-40B4-BE49-F238E27FC236}">
                <a16:creationId xmlns:a16="http://schemas.microsoft.com/office/drawing/2014/main" id="{92A88CA1-9AE9-534C-B97C-755725C102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10" y="0"/>
            <a:ext cx="7787674" cy="3122987"/>
          </a:xfrm>
          <a:prstGeom prst="rect">
            <a:avLst/>
          </a:prstGeom>
        </p:spPr>
      </p:pic>
      <p:sp>
        <p:nvSpPr>
          <p:cNvPr id="6" name="Text Placeholder 2">
            <a:extLst>
              <a:ext uri="{FF2B5EF4-FFF2-40B4-BE49-F238E27FC236}">
                <a16:creationId xmlns:a16="http://schemas.microsoft.com/office/drawing/2014/main" id="{8637F85E-3390-4D1E-8714-9775C51A07B6}"/>
              </a:ext>
            </a:extLst>
          </p:cNvPr>
          <p:cNvSpPr txBox="1">
            <a:spLocks/>
          </p:cNvSpPr>
          <p:nvPr/>
        </p:nvSpPr>
        <p:spPr>
          <a:xfrm>
            <a:off x="9748430" y="1234529"/>
            <a:ext cx="2378899" cy="6842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i="0" kern="1200" spc="300">
                <a:solidFill>
                  <a:schemeClr val="tx1"/>
                </a:solidFill>
                <a:latin typeface="Proxima Nova" panose="02000506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spc="300">
                <a:solidFill>
                  <a:schemeClr val="tx1"/>
                </a:solidFill>
                <a:latin typeface="Proxima Nova" panose="0200050603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spc="3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chemeClr val="accent6">
                    <a:lumMod val="50000"/>
                  </a:schemeClr>
                </a:solidFill>
              </a:rPr>
              <a:t>Italy</a:t>
            </a:r>
          </a:p>
        </p:txBody>
      </p:sp>
      <p:sp>
        <p:nvSpPr>
          <p:cNvPr id="7" name="Rectangle 6">
            <a:extLst>
              <a:ext uri="{FF2B5EF4-FFF2-40B4-BE49-F238E27FC236}">
                <a16:creationId xmlns:a16="http://schemas.microsoft.com/office/drawing/2014/main" id="{E6FB39A2-D07C-4B3E-9E6D-0EB312808DC2}"/>
              </a:ext>
            </a:extLst>
          </p:cNvPr>
          <p:cNvSpPr/>
          <p:nvPr/>
        </p:nvSpPr>
        <p:spPr>
          <a:xfrm>
            <a:off x="7812518" y="1054748"/>
            <a:ext cx="2332276" cy="646331"/>
          </a:xfrm>
          <a:prstGeom prst="rect">
            <a:avLst/>
          </a:prstGeom>
        </p:spPr>
        <p:txBody>
          <a:bodyPr wrap="square">
            <a:spAutoFit/>
          </a:bodyPr>
          <a:lstStyle/>
          <a:p>
            <a:pPr algn="l"/>
            <a:r>
              <a:rPr lang="en-US" sz="3600" b="0" i="0" spc="300" dirty="0">
                <a:solidFill>
                  <a:schemeClr val="tx2">
                    <a:lumMod val="75000"/>
                  </a:schemeClr>
                </a:solidFill>
                <a:latin typeface="Proxima Nova Semibold"/>
              </a:rPr>
              <a:t>STYLE</a:t>
            </a:r>
          </a:p>
        </p:txBody>
      </p:sp>
      <p:cxnSp>
        <p:nvCxnSpPr>
          <p:cNvPr id="8" name="Straight Connector 7">
            <a:extLst>
              <a:ext uri="{FF2B5EF4-FFF2-40B4-BE49-F238E27FC236}">
                <a16:creationId xmlns:a16="http://schemas.microsoft.com/office/drawing/2014/main" id="{3116F853-1A08-4248-82A5-CCB1364FF5E4}"/>
              </a:ext>
            </a:extLst>
          </p:cNvPr>
          <p:cNvCxnSpPr/>
          <p:nvPr/>
        </p:nvCxnSpPr>
        <p:spPr>
          <a:xfrm>
            <a:off x="9594089" y="1015559"/>
            <a:ext cx="0" cy="822960"/>
          </a:xfrm>
          <a:prstGeom prst="line">
            <a:avLst/>
          </a:prstGeom>
          <a:ln w="25400">
            <a:solidFill>
              <a:srgbClr val="44546A"/>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28BED32D-79D4-4DBC-A989-40456FBE33CA}"/>
              </a:ext>
            </a:extLst>
          </p:cNvPr>
          <p:cNvSpPr txBox="1">
            <a:spLocks/>
          </p:cNvSpPr>
          <p:nvPr/>
        </p:nvSpPr>
        <p:spPr>
          <a:xfrm>
            <a:off x="6732006" y="3617090"/>
            <a:ext cx="5314941" cy="377595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dirty="0">
                <a:solidFill>
                  <a:srgbClr val="44546A"/>
                </a:solidFill>
                <a:latin typeface="Proxima Nova Light" panose="02000506030000020004"/>
              </a:rPr>
              <a:t>Super Tuscan</a:t>
            </a:r>
          </a:p>
          <a:p>
            <a:pPr marL="457200" indent="-457200">
              <a:buFont typeface="Arial" panose="020B0604020202020204" pitchFamily="34" charset="0"/>
              <a:buChar char="•"/>
            </a:pPr>
            <a:r>
              <a:rPr lang="en-US" sz="1600" dirty="0">
                <a:solidFill>
                  <a:srgbClr val="44546A"/>
                </a:solidFill>
                <a:latin typeface="Proxima Nova Light" panose="02000506030000020004"/>
              </a:rPr>
              <a:t>Profile is between Napa and Bordeaux</a:t>
            </a:r>
          </a:p>
          <a:p>
            <a:pPr marL="457200" indent="-457200">
              <a:buFont typeface="Arial" panose="020B0604020202020204" pitchFamily="34" charset="0"/>
              <a:buChar char="•"/>
            </a:pPr>
            <a:r>
              <a:rPr lang="en-US" sz="1600" dirty="0">
                <a:solidFill>
                  <a:srgbClr val="44546A"/>
                </a:solidFill>
                <a:latin typeface="Proxima Nova Light" panose="02000506030000020004"/>
              </a:rPr>
              <a:t>CS dominates when blended with Sangiovese</a:t>
            </a:r>
          </a:p>
          <a:p>
            <a:pPr marL="457200" indent="-457200">
              <a:buFont typeface="Arial" panose="020B0604020202020204" pitchFamily="34" charset="0"/>
              <a:buChar char="•"/>
            </a:pPr>
            <a:r>
              <a:rPr lang="en-US" sz="1600" dirty="0">
                <a:solidFill>
                  <a:srgbClr val="44546A"/>
                </a:solidFill>
                <a:latin typeface="Proxima Nova Light" panose="02000506030000020004"/>
              </a:rPr>
              <a:t>Deeply colored, balanced yet soft acidity</a:t>
            </a:r>
          </a:p>
          <a:p>
            <a:pPr marL="457200" indent="-457200">
              <a:buFont typeface="Arial" panose="020B0604020202020204" pitchFamily="34" charset="0"/>
              <a:buChar char="•"/>
            </a:pPr>
            <a:r>
              <a:rPr lang="en-US" sz="1600" dirty="0">
                <a:solidFill>
                  <a:srgbClr val="44546A"/>
                </a:solidFill>
                <a:latin typeface="Proxima Nova Light" panose="02000506030000020004"/>
              </a:rPr>
              <a:t>Ripe black cherry and notes of black currant</a:t>
            </a:r>
          </a:p>
          <a:p>
            <a:pPr marL="457200" indent="-457200">
              <a:buFont typeface="Arial" panose="020B0604020202020204" pitchFamily="34" charset="0"/>
              <a:buChar char="•"/>
            </a:pPr>
            <a:r>
              <a:rPr lang="en-US" sz="1600" dirty="0">
                <a:solidFill>
                  <a:srgbClr val="44546A"/>
                </a:solidFill>
                <a:latin typeface="Proxima Nova Light" panose="02000506030000020004"/>
              </a:rPr>
              <a:t>Oak forward with earth, tobacco and clove </a:t>
            </a:r>
          </a:p>
          <a:p>
            <a:pPr marL="457200" indent="-457200">
              <a:buFont typeface="Arial" panose="020B0604020202020204" pitchFamily="34" charset="0"/>
              <a:buChar char="•"/>
            </a:pPr>
            <a:r>
              <a:rPr lang="en-US" sz="1600" dirty="0">
                <a:solidFill>
                  <a:srgbClr val="44546A"/>
                </a:solidFill>
                <a:latin typeface="Proxima Nova Light" panose="02000506030000020004"/>
              </a:rPr>
              <a:t>Delicious young and capable of aging</a:t>
            </a:r>
            <a:endParaRPr lang="en-US" sz="2000" dirty="0">
              <a:solidFill>
                <a:srgbClr val="44546A"/>
              </a:solidFill>
              <a:latin typeface="Proxima Nova Light" panose="02000506030000020004"/>
            </a:endParaRPr>
          </a:p>
        </p:txBody>
      </p:sp>
      <p:pic>
        <p:nvPicPr>
          <p:cNvPr id="17" name="Picture 16">
            <a:extLst>
              <a:ext uri="{FF2B5EF4-FFF2-40B4-BE49-F238E27FC236}">
                <a16:creationId xmlns:a16="http://schemas.microsoft.com/office/drawing/2014/main" id="{43D3A831-7EA1-4CF6-8FF2-0E7466680220}"/>
              </a:ext>
            </a:extLst>
          </p:cNvPr>
          <p:cNvPicPr>
            <a:picLocks noChangeAspect="1"/>
          </p:cNvPicPr>
          <p:nvPr/>
        </p:nvPicPr>
        <p:blipFill>
          <a:blip r:embed="rId4"/>
          <a:stretch>
            <a:fillRect/>
          </a:stretch>
        </p:blipFill>
        <p:spPr>
          <a:xfrm>
            <a:off x="11388836" y="-37234"/>
            <a:ext cx="847155" cy="689545"/>
          </a:xfrm>
          <a:prstGeom prst="rect">
            <a:avLst/>
          </a:prstGeom>
        </p:spPr>
      </p:pic>
      <p:sp>
        <p:nvSpPr>
          <p:cNvPr id="14" name="Content Placeholder 3">
            <a:extLst>
              <a:ext uri="{FF2B5EF4-FFF2-40B4-BE49-F238E27FC236}">
                <a16:creationId xmlns:a16="http://schemas.microsoft.com/office/drawing/2014/main" id="{B9190E0E-13EC-4824-835E-3FF039D796CC}"/>
              </a:ext>
            </a:extLst>
          </p:cNvPr>
          <p:cNvSpPr txBox="1">
            <a:spLocks/>
          </p:cNvSpPr>
          <p:nvPr/>
        </p:nvSpPr>
        <p:spPr>
          <a:xfrm>
            <a:off x="368834" y="3633757"/>
            <a:ext cx="5474665" cy="302699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200"/>
              </a:spcBef>
              <a:spcAft>
                <a:spcPts val="500"/>
              </a:spcAft>
            </a:pPr>
            <a:r>
              <a:rPr lang="en-US" sz="1800" b="1" dirty="0">
                <a:solidFill>
                  <a:srgbClr val="44546A"/>
                </a:solidFill>
                <a:latin typeface="Proxima Nova Light" panose="02000506030000020004"/>
              </a:rPr>
              <a:t>Napa Valley Cabernet Sauvignon</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Deeply colored; high, fine-grained tannins; bright acidity; full-bodied</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Generous use of new oak – baking spices and toast</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Powerful, rich, blackberry, black cherry, ripe plum</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Great aging potential</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Single varietal or blended</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Valley vs. mountainside sourcing</a:t>
            </a:r>
          </a:p>
        </p:txBody>
      </p:sp>
      <p:cxnSp>
        <p:nvCxnSpPr>
          <p:cNvPr id="15" name="Straight Connector 14">
            <a:extLst>
              <a:ext uri="{FF2B5EF4-FFF2-40B4-BE49-F238E27FC236}">
                <a16:creationId xmlns:a16="http://schemas.microsoft.com/office/drawing/2014/main" id="{124112F9-CE66-460E-AD4F-6BC075E786C1}"/>
              </a:ext>
            </a:extLst>
          </p:cNvPr>
          <p:cNvCxnSpPr>
            <a:cxnSpLocks/>
          </p:cNvCxnSpPr>
          <p:nvPr/>
        </p:nvCxnSpPr>
        <p:spPr>
          <a:xfrm>
            <a:off x="6194030" y="3429000"/>
            <a:ext cx="0" cy="2705497"/>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4401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23">
            <a:extLst>
              <a:ext uri="{FF2B5EF4-FFF2-40B4-BE49-F238E27FC236}">
                <a16:creationId xmlns:a16="http://schemas.microsoft.com/office/drawing/2014/main" id="{F36338C5-C919-3A47-8C32-3DFDD214AB2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289C3B8A-4D8C-BC4B-A12F-A84E40865F7A}"/>
              </a:ext>
            </a:extLst>
          </p:cNvPr>
          <p:cNvSpPr txBox="1">
            <a:spLocks/>
          </p:cNvSpPr>
          <p:nvPr/>
        </p:nvSpPr>
        <p:spPr>
          <a:xfrm>
            <a:off x="2032212" y="472459"/>
            <a:ext cx="3340354" cy="485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i="1" spc="300" dirty="0">
                <a:solidFill>
                  <a:schemeClr val="accent5">
                    <a:lumMod val="50000"/>
                  </a:schemeClr>
                </a:solidFill>
                <a:latin typeface="Proxima Nova" panose="02000506030000020004" pitchFamily="2" charset="0"/>
              </a:rPr>
              <a:t>CHILE</a:t>
            </a:r>
          </a:p>
        </p:txBody>
      </p:sp>
      <p:sp>
        <p:nvSpPr>
          <p:cNvPr id="4" name="TextBox 3">
            <a:extLst>
              <a:ext uri="{FF2B5EF4-FFF2-40B4-BE49-F238E27FC236}">
                <a16:creationId xmlns:a16="http://schemas.microsoft.com/office/drawing/2014/main" id="{37E582EE-B971-8347-9534-A77DCFD79A18}"/>
              </a:ext>
            </a:extLst>
          </p:cNvPr>
          <p:cNvSpPr txBox="1"/>
          <p:nvPr/>
        </p:nvSpPr>
        <p:spPr>
          <a:xfrm>
            <a:off x="485252" y="263442"/>
            <a:ext cx="1380865" cy="677108"/>
          </a:xfrm>
          <a:prstGeom prst="rect">
            <a:avLst/>
          </a:prstGeom>
          <a:noFill/>
        </p:spPr>
        <p:txBody>
          <a:bodyPr wrap="square" rtlCol="0" anchor="t">
            <a:spAutoFit/>
          </a:bodyPr>
          <a:lstStyle/>
          <a:p>
            <a:r>
              <a:rPr lang="en-US" sz="3800" b="0" i="0" spc="300" dirty="0">
                <a:solidFill>
                  <a:schemeClr val="accent1">
                    <a:lumMod val="50000"/>
                  </a:schemeClr>
                </a:solidFill>
                <a:latin typeface="Proxima Nova Light" panose="02000506030000020004" pitchFamily="2" charset="0"/>
              </a:rPr>
              <a:t>MAP</a:t>
            </a:r>
            <a:endParaRPr lang="en-US" sz="3800" b="0" i="0" dirty="0">
              <a:solidFill>
                <a:schemeClr val="accent1">
                  <a:lumMod val="50000"/>
                </a:schemeClr>
              </a:solidFill>
              <a:latin typeface="Proxima Nova Thin" panose="02000506030000020004" pitchFamily="2" charset="77"/>
            </a:endParaRPr>
          </a:p>
        </p:txBody>
      </p:sp>
      <p:cxnSp>
        <p:nvCxnSpPr>
          <p:cNvPr id="5" name="Straight Connector 4">
            <a:extLst>
              <a:ext uri="{FF2B5EF4-FFF2-40B4-BE49-F238E27FC236}">
                <a16:creationId xmlns:a16="http://schemas.microsoft.com/office/drawing/2014/main" id="{43B105BF-D6D1-534D-98AC-00BAB66C8ED0}"/>
              </a:ext>
            </a:extLst>
          </p:cNvPr>
          <p:cNvCxnSpPr/>
          <p:nvPr/>
        </p:nvCxnSpPr>
        <p:spPr>
          <a:xfrm>
            <a:off x="1824325" y="366083"/>
            <a:ext cx="0" cy="538609"/>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D23B8436-5FA5-5F45-A33A-3BD1E98ED0C3}"/>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8" name="Picture 7">
            <a:extLst>
              <a:ext uri="{FF2B5EF4-FFF2-40B4-BE49-F238E27FC236}">
                <a16:creationId xmlns:a16="http://schemas.microsoft.com/office/drawing/2014/main" id="{C121B4D8-BEB2-CE4D-80E7-4648CF06D343}"/>
              </a:ext>
            </a:extLst>
          </p:cNvPr>
          <p:cNvPicPr>
            <a:picLocks noChangeAspect="1"/>
          </p:cNvPicPr>
          <p:nvPr/>
        </p:nvPicPr>
        <p:blipFill>
          <a:blip r:embed="rId4"/>
          <a:stretch>
            <a:fillRect/>
          </a:stretch>
        </p:blipFill>
        <p:spPr>
          <a:xfrm>
            <a:off x="11378153" y="-39292"/>
            <a:ext cx="826607" cy="672820"/>
          </a:xfrm>
          <a:prstGeom prst="rect">
            <a:avLst/>
          </a:prstGeom>
        </p:spPr>
      </p:pic>
      <p:sp>
        <p:nvSpPr>
          <p:cNvPr id="9" name="TextBox 8">
            <a:extLst>
              <a:ext uri="{FF2B5EF4-FFF2-40B4-BE49-F238E27FC236}">
                <a16:creationId xmlns:a16="http://schemas.microsoft.com/office/drawing/2014/main" id="{C211A1DE-96AE-40DC-8BAB-B0D8A3A1AEFB}"/>
              </a:ext>
            </a:extLst>
          </p:cNvPr>
          <p:cNvSpPr txBox="1"/>
          <p:nvPr/>
        </p:nvSpPr>
        <p:spPr>
          <a:xfrm>
            <a:off x="3976606" y="5264898"/>
            <a:ext cx="2522165" cy="461665"/>
          </a:xfrm>
          <a:prstGeom prst="rect">
            <a:avLst/>
          </a:prstGeom>
          <a:noFill/>
        </p:spPr>
        <p:txBody>
          <a:bodyPr wrap="square" rtlCol="0">
            <a:spAutoFit/>
          </a:bodyPr>
          <a:lstStyle/>
          <a:p>
            <a:r>
              <a:rPr lang="en-US" sz="2400" b="1" dirty="0">
                <a:solidFill>
                  <a:srgbClr val="FF0000"/>
                </a:solidFill>
              </a:rPr>
              <a:t>South America</a:t>
            </a:r>
          </a:p>
        </p:txBody>
      </p:sp>
    </p:spTree>
    <p:extLst>
      <p:ext uri="{BB962C8B-B14F-4D97-AF65-F5344CB8AC3E}">
        <p14:creationId xmlns:p14="http://schemas.microsoft.com/office/powerpoint/2010/main" val="17391584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2A3874-514C-48A4-A03D-377102E593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94966" y="4130"/>
            <a:ext cx="3897034" cy="6853870"/>
          </a:xfrm>
          <a:prstGeom prst="rect">
            <a:avLst/>
          </a:prstGeom>
        </p:spPr>
      </p:pic>
      <p:pic>
        <p:nvPicPr>
          <p:cNvPr id="4" name="Picture 3">
            <a:extLst>
              <a:ext uri="{FF2B5EF4-FFF2-40B4-BE49-F238E27FC236}">
                <a16:creationId xmlns:a16="http://schemas.microsoft.com/office/drawing/2014/main" id="{8BF357B7-A401-4C22-AEAE-8F9AE8D9CBB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17673" y="0"/>
            <a:ext cx="3383816" cy="6858000"/>
          </a:xfrm>
          <a:prstGeom prst="rect">
            <a:avLst/>
          </a:prstGeom>
        </p:spPr>
      </p:pic>
      <p:sp>
        <p:nvSpPr>
          <p:cNvPr id="3" name="Text Placeholder 4">
            <a:extLst>
              <a:ext uri="{FF2B5EF4-FFF2-40B4-BE49-F238E27FC236}">
                <a16:creationId xmlns:a16="http://schemas.microsoft.com/office/drawing/2014/main" id="{99C0B015-FCBA-AE4E-8226-B0BD75F13ADE}"/>
              </a:ext>
            </a:extLst>
          </p:cNvPr>
          <p:cNvSpPr txBox="1">
            <a:spLocks/>
          </p:cNvSpPr>
          <p:nvPr/>
        </p:nvSpPr>
        <p:spPr>
          <a:xfrm>
            <a:off x="480008" y="1052013"/>
            <a:ext cx="4457749" cy="47462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rPr>
              <a:t>800 miles of Chile’s coast</a:t>
            </a:r>
          </a:p>
          <a:p>
            <a:pPr marL="457200" indent="-457200">
              <a:buFont typeface="Arial" panose="020B0604020202020204" pitchFamily="34" charset="0"/>
              <a:buChar char="•"/>
            </a:pPr>
            <a:r>
              <a:rPr lang="en-US" dirty="0">
                <a:solidFill>
                  <a:srgbClr val="44546A"/>
                </a:solidFill>
              </a:rPr>
              <a:t>Andes Mountains defines Chile’s geography</a:t>
            </a:r>
          </a:p>
          <a:p>
            <a:pPr marL="457200" indent="-457200">
              <a:buFont typeface="Arial" panose="020B0604020202020204" pitchFamily="34" charset="0"/>
              <a:buChar char="•"/>
            </a:pPr>
            <a:r>
              <a:rPr lang="en-US" dirty="0">
                <a:solidFill>
                  <a:srgbClr val="44546A"/>
                </a:solidFill>
              </a:rPr>
              <a:t>Cabernet Sauvignon’s best regions</a:t>
            </a:r>
          </a:p>
          <a:p>
            <a:pPr marL="1143000" lvl="1" indent="-457200"/>
            <a:r>
              <a:rPr lang="en-US" dirty="0">
                <a:solidFill>
                  <a:srgbClr val="44546A"/>
                </a:solidFill>
                <a:latin typeface="Proxima Nova Light" panose="02000506030000020004"/>
              </a:rPr>
              <a:t>Aconcagua, </a:t>
            </a:r>
            <a:r>
              <a:rPr lang="en-US" dirty="0" err="1">
                <a:solidFill>
                  <a:srgbClr val="44546A"/>
                </a:solidFill>
                <a:latin typeface="Proxima Nova Light" panose="02000506030000020004"/>
              </a:rPr>
              <a:t>Maipo</a:t>
            </a:r>
            <a:r>
              <a:rPr lang="en-US" dirty="0">
                <a:solidFill>
                  <a:srgbClr val="44546A"/>
                </a:solidFill>
                <a:latin typeface="Proxima Nova Light" panose="02000506030000020004"/>
              </a:rPr>
              <a:t>, </a:t>
            </a:r>
            <a:r>
              <a:rPr lang="en-US" dirty="0" err="1">
                <a:solidFill>
                  <a:srgbClr val="44546A"/>
                </a:solidFill>
                <a:latin typeface="Proxima Nova Light" panose="02000506030000020004"/>
              </a:rPr>
              <a:t>Rapel</a:t>
            </a:r>
            <a:r>
              <a:rPr lang="en-US" dirty="0">
                <a:solidFill>
                  <a:srgbClr val="44546A"/>
                </a:solidFill>
                <a:latin typeface="Proxima Nova Light" panose="02000506030000020004"/>
              </a:rPr>
              <a:t> Valleys</a:t>
            </a:r>
          </a:p>
        </p:txBody>
      </p:sp>
      <p:cxnSp>
        <p:nvCxnSpPr>
          <p:cNvPr id="5" name="Straight Connector 4">
            <a:extLst>
              <a:ext uri="{FF2B5EF4-FFF2-40B4-BE49-F238E27FC236}">
                <a16:creationId xmlns:a16="http://schemas.microsoft.com/office/drawing/2014/main" id="{43B105BF-D6D1-534D-98AC-00BAB66C8ED0}"/>
              </a:ext>
            </a:extLst>
          </p:cNvPr>
          <p:cNvCxnSpPr/>
          <p:nvPr/>
        </p:nvCxnSpPr>
        <p:spPr>
          <a:xfrm>
            <a:off x="1824325" y="366083"/>
            <a:ext cx="0" cy="538609"/>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D23B8436-5FA5-5F45-A33A-3BD1E98ED0C3}"/>
              </a:ext>
            </a:extLst>
          </p:cNvPr>
          <p:cNvSpPr txBox="1">
            <a:spLocks/>
          </p:cNvSpPr>
          <p:nvPr/>
        </p:nvSpPr>
        <p:spPr>
          <a:xfrm>
            <a:off x="-650339" y="641199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7" name="Picture 6">
            <a:extLst>
              <a:ext uri="{FF2B5EF4-FFF2-40B4-BE49-F238E27FC236}">
                <a16:creationId xmlns:a16="http://schemas.microsoft.com/office/drawing/2014/main" id="{9B0C6CF4-1E1B-6347-B782-741EAAD63129}"/>
              </a:ext>
            </a:extLst>
          </p:cNvPr>
          <p:cNvPicPr>
            <a:picLocks noChangeAspect="1"/>
          </p:cNvPicPr>
          <p:nvPr/>
        </p:nvPicPr>
        <p:blipFill>
          <a:blip r:embed="rId5"/>
          <a:stretch>
            <a:fillRect/>
          </a:stretch>
        </p:blipFill>
        <p:spPr>
          <a:xfrm>
            <a:off x="11378153" y="-39292"/>
            <a:ext cx="826607" cy="672820"/>
          </a:xfrm>
          <a:prstGeom prst="rect">
            <a:avLst/>
          </a:prstGeom>
        </p:spPr>
      </p:pic>
      <p:cxnSp>
        <p:nvCxnSpPr>
          <p:cNvPr id="12" name="Straight Connector 11">
            <a:extLst>
              <a:ext uri="{FF2B5EF4-FFF2-40B4-BE49-F238E27FC236}">
                <a16:creationId xmlns:a16="http://schemas.microsoft.com/office/drawing/2014/main" id="{B80E3E33-6F4B-4FB9-B5A9-07D3F14AE49B}"/>
              </a:ext>
            </a:extLst>
          </p:cNvPr>
          <p:cNvCxnSpPr/>
          <p:nvPr/>
        </p:nvCxnSpPr>
        <p:spPr>
          <a:xfrm>
            <a:off x="4905675" y="-400"/>
            <a:ext cx="0" cy="68580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B52C571E-0776-4F5C-A060-74CF491CFC9F}"/>
              </a:ext>
            </a:extLst>
          </p:cNvPr>
          <p:cNvSpPr txBox="1">
            <a:spLocks/>
          </p:cNvSpPr>
          <p:nvPr/>
        </p:nvSpPr>
        <p:spPr>
          <a:xfrm>
            <a:off x="2032212" y="472459"/>
            <a:ext cx="3340354" cy="485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i="1" dirty="0">
                <a:solidFill>
                  <a:schemeClr val="accent3">
                    <a:lumMod val="75000"/>
                  </a:schemeClr>
                </a:solidFill>
                <a:latin typeface="Proxima Nova" panose="02000506030000020004" pitchFamily="2" charset="0"/>
              </a:rPr>
              <a:t>Chile</a:t>
            </a:r>
          </a:p>
        </p:txBody>
      </p:sp>
      <p:sp>
        <p:nvSpPr>
          <p:cNvPr id="17" name="TextBox 16">
            <a:extLst>
              <a:ext uri="{FF2B5EF4-FFF2-40B4-BE49-F238E27FC236}">
                <a16:creationId xmlns:a16="http://schemas.microsoft.com/office/drawing/2014/main" id="{B392E173-CFA1-4406-8C2B-3961F864266D}"/>
              </a:ext>
            </a:extLst>
          </p:cNvPr>
          <p:cNvSpPr txBox="1"/>
          <p:nvPr/>
        </p:nvSpPr>
        <p:spPr>
          <a:xfrm>
            <a:off x="485252" y="263442"/>
            <a:ext cx="1380865" cy="646331"/>
          </a:xfrm>
          <a:prstGeom prst="rect">
            <a:avLst/>
          </a:prstGeom>
          <a:noFill/>
        </p:spPr>
        <p:txBody>
          <a:bodyPr wrap="square" rtlCol="0" anchor="t">
            <a:spAutoFit/>
          </a:bodyPr>
          <a:lstStyle/>
          <a:p>
            <a:r>
              <a:rPr lang="en-US" sz="3600" b="0" i="0" spc="300" dirty="0">
                <a:solidFill>
                  <a:schemeClr val="tx2">
                    <a:lumMod val="75000"/>
                  </a:schemeClr>
                </a:solidFill>
                <a:latin typeface="Proxima Nova Light" panose="02000506030000020004" pitchFamily="2" charset="0"/>
              </a:rPr>
              <a:t>MAP</a:t>
            </a:r>
            <a:endParaRPr lang="en-US" sz="3600" b="0" i="0" dirty="0">
              <a:solidFill>
                <a:schemeClr val="tx2">
                  <a:lumMod val="75000"/>
                </a:schemeClr>
              </a:solidFill>
              <a:latin typeface="Proxima Nova Thin" panose="02000506030000020004" pitchFamily="2" charset="77"/>
            </a:endParaRPr>
          </a:p>
        </p:txBody>
      </p:sp>
    </p:spTree>
    <p:extLst>
      <p:ext uri="{BB962C8B-B14F-4D97-AF65-F5344CB8AC3E}">
        <p14:creationId xmlns:p14="http://schemas.microsoft.com/office/powerpoint/2010/main" val="23042396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ield with a mountain in the background&#10;&#10;Description automatically generated">
            <a:extLst>
              <a:ext uri="{FF2B5EF4-FFF2-40B4-BE49-F238E27FC236}">
                <a16:creationId xmlns:a16="http://schemas.microsoft.com/office/drawing/2014/main" id="{F699B6C1-2B33-4508-9DE2-47A509A253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829933"/>
            <a:ext cx="12271689" cy="4005393"/>
          </a:xfrm>
          <a:prstGeom prst="rect">
            <a:avLst/>
          </a:prstGeom>
        </p:spPr>
      </p:pic>
      <p:cxnSp>
        <p:nvCxnSpPr>
          <p:cNvPr id="12" name="Straight Connector 11">
            <a:extLst>
              <a:ext uri="{FF2B5EF4-FFF2-40B4-BE49-F238E27FC236}">
                <a16:creationId xmlns:a16="http://schemas.microsoft.com/office/drawing/2014/main" id="{1A5F16B8-3118-A946-91D2-D7B451C6542E}"/>
              </a:ext>
            </a:extLst>
          </p:cNvPr>
          <p:cNvCxnSpPr>
            <a:cxnSpLocks/>
          </p:cNvCxnSpPr>
          <p:nvPr/>
        </p:nvCxnSpPr>
        <p:spPr>
          <a:xfrm>
            <a:off x="-27309" y="4549967"/>
            <a:ext cx="12166226" cy="0"/>
          </a:xfrm>
          <a:prstGeom prst="line">
            <a:avLst/>
          </a:prstGeom>
          <a:ln>
            <a:noFill/>
          </a:ln>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AD485790-CC05-9E44-815F-8945C2B92D20}"/>
              </a:ext>
            </a:extLst>
          </p:cNvPr>
          <p:cNvSpPr/>
          <p:nvPr/>
        </p:nvSpPr>
        <p:spPr>
          <a:xfrm>
            <a:off x="-84666" y="4763961"/>
            <a:ext cx="12361333" cy="10075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493"/>
              </a:solidFill>
            </a:endParaRPr>
          </a:p>
        </p:txBody>
      </p:sp>
      <p:sp>
        <p:nvSpPr>
          <p:cNvPr id="51" name="Rectangle: Rounded Corners 50">
            <a:extLst>
              <a:ext uri="{FF2B5EF4-FFF2-40B4-BE49-F238E27FC236}">
                <a16:creationId xmlns:a16="http://schemas.microsoft.com/office/drawing/2014/main" id="{AD600500-30A1-49D1-97FE-0A644AF24C3B}"/>
              </a:ext>
            </a:extLst>
          </p:cNvPr>
          <p:cNvSpPr/>
          <p:nvPr/>
        </p:nvSpPr>
        <p:spPr>
          <a:xfrm>
            <a:off x="1242926" y="4426692"/>
            <a:ext cx="1723263" cy="769441"/>
          </a:xfrm>
          <a:prstGeom prst="roundRect">
            <a:avLst/>
          </a:prstGeom>
          <a:solidFill>
            <a:schemeClr val="accent3">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a:rPr>
              <a:t>1548</a:t>
            </a:r>
          </a:p>
        </p:txBody>
      </p:sp>
      <p:sp>
        <p:nvSpPr>
          <p:cNvPr id="56" name="Rectangle: Rounded Corners 55">
            <a:extLst>
              <a:ext uri="{FF2B5EF4-FFF2-40B4-BE49-F238E27FC236}">
                <a16:creationId xmlns:a16="http://schemas.microsoft.com/office/drawing/2014/main" id="{8773D0CF-F4CC-49FB-8F76-E6A4574E9CA6}"/>
              </a:ext>
            </a:extLst>
          </p:cNvPr>
          <p:cNvSpPr/>
          <p:nvPr/>
        </p:nvSpPr>
        <p:spPr>
          <a:xfrm>
            <a:off x="5234369" y="4414418"/>
            <a:ext cx="1723263" cy="812783"/>
          </a:xfrm>
          <a:prstGeom prst="roundRect">
            <a:avLst/>
          </a:prstGeom>
          <a:solidFill>
            <a:schemeClr val="accent3">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a:rPr>
              <a:t>1800s</a:t>
            </a:r>
          </a:p>
        </p:txBody>
      </p:sp>
      <p:sp>
        <p:nvSpPr>
          <p:cNvPr id="66" name="Rectangle: Rounded Corners 65">
            <a:extLst>
              <a:ext uri="{FF2B5EF4-FFF2-40B4-BE49-F238E27FC236}">
                <a16:creationId xmlns:a16="http://schemas.microsoft.com/office/drawing/2014/main" id="{D89D6897-56C0-46D3-B14D-D9F9F7AC8F7A}"/>
              </a:ext>
            </a:extLst>
          </p:cNvPr>
          <p:cNvSpPr/>
          <p:nvPr/>
        </p:nvSpPr>
        <p:spPr>
          <a:xfrm>
            <a:off x="9363079" y="4398755"/>
            <a:ext cx="1723263" cy="812783"/>
          </a:xfrm>
          <a:prstGeom prst="roundRect">
            <a:avLst/>
          </a:prstGeom>
          <a:solidFill>
            <a:schemeClr val="accent3">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a:rPr>
              <a:t>Today</a:t>
            </a:r>
          </a:p>
        </p:txBody>
      </p:sp>
      <p:sp>
        <p:nvSpPr>
          <p:cNvPr id="14" name="Rectangle 13">
            <a:extLst>
              <a:ext uri="{FF2B5EF4-FFF2-40B4-BE49-F238E27FC236}">
                <a16:creationId xmlns:a16="http://schemas.microsoft.com/office/drawing/2014/main" id="{42892FBE-251F-234A-8149-38F127455B2A}"/>
              </a:ext>
            </a:extLst>
          </p:cNvPr>
          <p:cNvSpPr/>
          <p:nvPr/>
        </p:nvSpPr>
        <p:spPr>
          <a:xfrm>
            <a:off x="-89601" y="-5946"/>
            <a:ext cx="12281601" cy="8309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26CDB94-1B00-524F-834E-B0E2595C897B}"/>
              </a:ext>
            </a:extLst>
          </p:cNvPr>
          <p:cNvSpPr txBox="1"/>
          <p:nvPr/>
        </p:nvSpPr>
        <p:spPr>
          <a:xfrm>
            <a:off x="-320449" y="70998"/>
            <a:ext cx="3304937" cy="677108"/>
          </a:xfrm>
          <a:prstGeom prst="rect">
            <a:avLst/>
          </a:prstGeom>
          <a:noFill/>
        </p:spPr>
        <p:txBody>
          <a:bodyPr wrap="square" rtlCol="0">
            <a:spAutoFit/>
          </a:bodyPr>
          <a:lstStyle/>
          <a:p>
            <a:pPr algn="ctr"/>
            <a:r>
              <a:rPr lang="en-US" sz="3800" spc="300" dirty="0">
                <a:solidFill>
                  <a:srgbClr val="44546A"/>
                </a:solidFill>
                <a:latin typeface="Proxima Nova Semibold"/>
              </a:rPr>
              <a:t>HISTORY</a:t>
            </a:r>
          </a:p>
        </p:txBody>
      </p:sp>
      <p:cxnSp>
        <p:nvCxnSpPr>
          <p:cNvPr id="15" name="Straight Connector 14">
            <a:extLst>
              <a:ext uri="{FF2B5EF4-FFF2-40B4-BE49-F238E27FC236}">
                <a16:creationId xmlns:a16="http://schemas.microsoft.com/office/drawing/2014/main" id="{52A5B3B8-CF0C-4BDE-9F34-A481BFDD1218}"/>
              </a:ext>
            </a:extLst>
          </p:cNvPr>
          <p:cNvCxnSpPr/>
          <p:nvPr/>
        </p:nvCxnSpPr>
        <p:spPr>
          <a:xfrm>
            <a:off x="2591697" y="113072"/>
            <a:ext cx="0" cy="538609"/>
          </a:xfrm>
          <a:prstGeom prst="line">
            <a:avLst/>
          </a:prstGeom>
          <a:ln w="19050">
            <a:solidFill>
              <a:srgbClr val="44546A"/>
            </a:solidFill>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AFD45E50-7977-4020-AC68-D8206EC12CFA}"/>
              </a:ext>
            </a:extLst>
          </p:cNvPr>
          <p:cNvSpPr txBox="1">
            <a:spLocks/>
          </p:cNvSpPr>
          <p:nvPr/>
        </p:nvSpPr>
        <p:spPr>
          <a:xfrm>
            <a:off x="2620569" y="237188"/>
            <a:ext cx="3768239" cy="6147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spc="3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chemeClr val="accent3">
                    <a:lumMod val="75000"/>
                  </a:schemeClr>
                </a:solidFill>
                <a:latin typeface="Proxima Nova" panose="02000506030000020004" pitchFamily="2" charset="0"/>
              </a:rPr>
              <a:t>Chile</a:t>
            </a:r>
          </a:p>
        </p:txBody>
      </p:sp>
      <p:sp>
        <p:nvSpPr>
          <p:cNvPr id="20" name="Content Placeholder 6">
            <a:extLst>
              <a:ext uri="{FF2B5EF4-FFF2-40B4-BE49-F238E27FC236}">
                <a16:creationId xmlns:a16="http://schemas.microsoft.com/office/drawing/2014/main" id="{2B3FFA26-BE95-40C6-AFD5-56864CE6C65A}"/>
              </a:ext>
            </a:extLst>
          </p:cNvPr>
          <p:cNvSpPr txBox="1">
            <a:spLocks/>
          </p:cNvSpPr>
          <p:nvPr/>
        </p:nvSpPr>
        <p:spPr>
          <a:xfrm>
            <a:off x="8492092" y="5307428"/>
            <a:ext cx="3448272" cy="137903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rgbClr val="44546A"/>
                </a:solidFill>
                <a:latin typeface="Proxima Nova Light" panose="02000506030000020004"/>
              </a:rPr>
              <a:t>Great diversification</a:t>
            </a:r>
          </a:p>
          <a:p>
            <a:pPr marL="285750" indent="-285750">
              <a:buFont typeface="Arial" panose="020B0604020202020204" pitchFamily="34" charset="0"/>
              <a:buChar char="•"/>
            </a:pPr>
            <a:r>
              <a:rPr lang="en-US" dirty="0">
                <a:solidFill>
                  <a:srgbClr val="44546A"/>
                </a:solidFill>
                <a:latin typeface="Proxima Nova Light" panose="02000506030000020004"/>
              </a:rPr>
              <a:t>Strong global presence</a:t>
            </a:r>
          </a:p>
          <a:p>
            <a:pPr marL="285750" indent="-285750">
              <a:lnSpc>
                <a:spcPct val="100000"/>
              </a:lnSpc>
              <a:buFont typeface="Arial" panose="020B0604020202020204" pitchFamily="34" charset="0"/>
              <a:buChar char="•"/>
            </a:pPr>
            <a:endParaRPr lang="en-US" dirty="0">
              <a:solidFill>
                <a:srgbClr val="44546A"/>
              </a:solidFill>
              <a:latin typeface="Proxima Nova Light" panose="02000506030000020004"/>
            </a:endParaRPr>
          </a:p>
        </p:txBody>
      </p:sp>
      <p:sp>
        <p:nvSpPr>
          <p:cNvPr id="19" name="Content Placeholder 8">
            <a:extLst>
              <a:ext uri="{FF2B5EF4-FFF2-40B4-BE49-F238E27FC236}">
                <a16:creationId xmlns:a16="http://schemas.microsoft.com/office/drawing/2014/main" id="{584734BC-35D6-48E2-AEF7-82748ED8BC7F}"/>
              </a:ext>
            </a:extLst>
          </p:cNvPr>
          <p:cNvSpPr txBox="1">
            <a:spLocks/>
          </p:cNvSpPr>
          <p:nvPr/>
        </p:nvSpPr>
        <p:spPr>
          <a:xfrm>
            <a:off x="325843" y="5423836"/>
            <a:ext cx="3363434" cy="9588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Symbol" pitchFamily="2" charset="2"/>
              <a:buNone/>
              <a:tabLst/>
              <a:defRPr sz="1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rgbClr val="44546A"/>
                </a:solidFill>
                <a:latin typeface="Proxima Nova Light" panose="02000506030000020004"/>
              </a:rPr>
              <a:t>Conquistadors, Missionaries planted 1</a:t>
            </a:r>
            <a:r>
              <a:rPr lang="en-US" baseline="30000" dirty="0">
                <a:solidFill>
                  <a:srgbClr val="44546A"/>
                </a:solidFill>
                <a:latin typeface="Proxima Nova Light" panose="02000506030000020004"/>
              </a:rPr>
              <a:t>st</a:t>
            </a:r>
            <a:r>
              <a:rPr lang="en-US" dirty="0">
                <a:solidFill>
                  <a:srgbClr val="44546A"/>
                </a:solidFill>
                <a:latin typeface="Proxima Nova Light" panose="02000506030000020004"/>
              </a:rPr>
              <a:t> vines</a:t>
            </a:r>
          </a:p>
          <a:p>
            <a:pPr marL="285750" indent="-285750">
              <a:buFont typeface="Arial" panose="020B0604020202020204" pitchFamily="34" charset="0"/>
              <a:buChar char="•"/>
              <a:defRP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defRP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p:txBody>
      </p:sp>
      <p:sp>
        <p:nvSpPr>
          <p:cNvPr id="21" name="Content Placeholder 8">
            <a:extLst>
              <a:ext uri="{FF2B5EF4-FFF2-40B4-BE49-F238E27FC236}">
                <a16:creationId xmlns:a16="http://schemas.microsoft.com/office/drawing/2014/main" id="{6A0C0774-9A9E-45CC-A690-4A619769B5FA}"/>
              </a:ext>
            </a:extLst>
          </p:cNvPr>
          <p:cNvSpPr txBox="1">
            <a:spLocks/>
          </p:cNvSpPr>
          <p:nvPr/>
        </p:nvSpPr>
        <p:spPr>
          <a:xfrm>
            <a:off x="4504688" y="5364084"/>
            <a:ext cx="3448272" cy="9588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Symbol" pitchFamily="2" charset="2"/>
              <a:buNone/>
              <a:tabLst/>
              <a:defRPr sz="1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rgbClr val="44546A"/>
                </a:solidFill>
                <a:latin typeface="Proxima Nova Light" panose="02000506030000020004"/>
              </a:rPr>
              <a:t>Cabernet Sauvignon arrived from France</a:t>
            </a:r>
          </a:p>
          <a:p>
            <a:pPr marL="285750" indent="-285750">
              <a:buFont typeface="Arial" panose="020B0604020202020204" pitchFamily="34" charset="0"/>
              <a:buChar char="•"/>
              <a:defRPr/>
            </a:pPr>
            <a:r>
              <a:rPr lang="en-US" dirty="0">
                <a:solidFill>
                  <a:srgbClr val="44546A"/>
                </a:solidFill>
                <a:latin typeface="Proxima Nova Light" panose="02000506030000020004"/>
              </a:rPr>
              <a:t>Chile was spared from phylloxera</a:t>
            </a:r>
          </a:p>
          <a:p>
            <a:pPr>
              <a:defRPr/>
            </a:pPr>
            <a:endParaRPr lang="en-US" dirty="0">
              <a:solidFill>
                <a:srgbClr val="44546A"/>
              </a:solidFill>
              <a:latin typeface="Proxima Nova Light" panose="02000506030000020004"/>
              <a:ea typeface="MS Mincho" panose="02020609040205080304" pitchFamily="49" charset="-128"/>
              <a:cs typeface="Times New Roman" panose="02020603050405020304" pitchFamily="18" charset="0"/>
            </a:endParaRPr>
          </a:p>
        </p:txBody>
      </p:sp>
      <p:pic>
        <p:nvPicPr>
          <p:cNvPr id="17" name="Picture 16">
            <a:extLst>
              <a:ext uri="{FF2B5EF4-FFF2-40B4-BE49-F238E27FC236}">
                <a16:creationId xmlns:a16="http://schemas.microsoft.com/office/drawing/2014/main" id="{FB695958-58CC-486C-9F5B-264946B094AE}"/>
              </a:ext>
            </a:extLst>
          </p:cNvPr>
          <p:cNvPicPr>
            <a:picLocks noChangeAspect="1"/>
          </p:cNvPicPr>
          <p:nvPr/>
        </p:nvPicPr>
        <p:blipFill>
          <a:blip r:embed="rId4"/>
          <a:stretch>
            <a:fillRect/>
          </a:stretch>
        </p:blipFill>
        <p:spPr>
          <a:xfrm>
            <a:off x="11378153" y="-39292"/>
            <a:ext cx="826607" cy="672820"/>
          </a:xfrm>
          <a:prstGeom prst="rect">
            <a:avLst/>
          </a:prstGeom>
        </p:spPr>
      </p:pic>
      <p:sp>
        <p:nvSpPr>
          <p:cNvPr id="25" name="Footer Placeholder 11">
            <a:extLst>
              <a:ext uri="{FF2B5EF4-FFF2-40B4-BE49-F238E27FC236}">
                <a16:creationId xmlns:a16="http://schemas.microsoft.com/office/drawing/2014/main" id="{322B54C1-7963-4A3C-BD5D-F31EFEB88E71}"/>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Source:  wineofchile.com</a:t>
            </a:r>
          </a:p>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spTree>
    <p:extLst>
      <p:ext uri="{BB962C8B-B14F-4D97-AF65-F5344CB8AC3E}">
        <p14:creationId xmlns:p14="http://schemas.microsoft.com/office/powerpoint/2010/main" val="10075786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walking down a dirt road&#10;&#10;Description automatically generated">
            <a:extLst>
              <a:ext uri="{FF2B5EF4-FFF2-40B4-BE49-F238E27FC236}">
                <a16:creationId xmlns:a16="http://schemas.microsoft.com/office/drawing/2014/main" id="{68F5E0E8-3862-4FF9-985F-7356AA2A74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701" y="-316"/>
            <a:ext cx="5273434" cy="6858000"/>
          </a:xfrm>
          <a:prstGeom prst="rect">
            <a:avLst/>
          </a:prstGeom>
        </p:spPr>
      </p:pic>
      <p:sp>
        <p:nvSpPr>
          <p:cNvPr id="2" name="Rectangle 1">
            <a:extLst>
              <a:ext uri="{FF2B5EF4-FFF2-40B4-BE49-F238E27FC236}">
                <a16:creationId xmlns:a16="http://schemas.microsoft.com/office/drawing/2014/main" id="{79687A48-E523-7C4C-93B8-22D0D21D22C8}"/>
              </a:ext>
            </a:extLst>
          </p:cNvPr>
          <p:cNvSpPr/>
          <p:nvPr/>
        </p:nvSpPr>
        <p:spPr>
          <a:xfrm>
            <a:off x="0" y="0"/>
            <a:ext cx="5232400" cy="148608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4546A"/>
              </a:solidFill>
            </a:endParaRPr>
          </a:p>
        </p:txBody>
      </p:sp>
      <p:sp>
        <p:nvSpPr>
          <p:cNvPr id="6" name="Title 1">
            <a:extLst>
              <a:ext uri="{FF2B5EF4-FFF2-40B4-BE49-F238E27FC236}">
                <a16:creationId xmlns:a16="http://schemas.microsoft.com/office/drawing/2014/main" id="{6C2B983E-6AA4-5241-B81A-2CB6121EB16E}"/>
              </a:ext>
            </a:extLst>
          </p:cNvPr>
          <p:cNvSpPr txBox="1">
            <a:spLocks/>
          </p:cNvSpPr>
          <p:nvPr/>
        </p:nvSpPr>
        <p:spPr>
          <a:xfrm>
            <a:off x="265041" y="162535"/>
            <a:ext cx="1264029" cy="6592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n-US" sz="4000" b="1" cap="small" dirty="0">
              <a:solidFill>
                <a:schemeClr val="bg1"/>
              </a:solidFill>
            </a:endParaRPr>
          </a:p>
        </p:txBody>
      </p:sp>
      <p:sp>
        <p:nvSpPr>
          <p:cNvPr id="9" name="TextBox 8">
            <a:extLst>
              <a:ext uri="{FF2B5EF4-FFF2-40B4-BE49-F238E27FC236}">
                <a16:creationId xmlns:a16="http://schemas.microsoft.com/office/drawing/2014/main" id="{4286C32F-4481-E94D-98B3-EE01B2BC8A08}"/>
              </a:ext>
            </a:extLst>
          </p:cNvPr>
          <p:cNvSpPr txBox="1"/>
          <p:nvPr/>
        </p:nvSpPr>
        <p:spPr>
          <a:xfrm>
            <a:off x="111237" y="404481"/>
            <a:ext cx="3540804" cy="677108"/>
          </a:xfrm>
          <a:prstGeom prst="rect">
            <a:avLst/>
          </a:prstGeom>
          <a:noFill/>
        </p:spPr>
        <p:txBody>
          <a:bodyPr wrap="square" rtlCol="0" anchor="t">
            <a:spAutoFit/>
          </a:bodyPr>
          <a:lstStyle/>
          <a:p>
            <a:r>
              <a:rPr lang="en-US" sz="3800" b="0" i="0" spc="300" dirty="0">
                <a:solidFill>
                  <a:schemeClr val="bg1">
                    <a:lumMod val="95000"/>
                  </a:schemeClr>
                </a:solidFill>
                <a:latin typeface="Proxima Nova Semibold"/>
              </a:rPr>
              <a:t>FAST FACTS </a:t>
            </a:r>
          </a:p>
        </p:txBody>
      </p:sp>
      <p:cxnSp>
        <p:nvCxnSpPr>
          <p:cNvPr id="10" name="Straight Connector 9">
            <a:extLst>
              <a:ext uri="{FF2B5EF4-FFF2-40B4-BE49-F238E27FC236}">
                <a16:creationId xmlns:a16="http://schemas.microsoft.com/office/drawing/2014/main" id="{EA51B68F-CF2E-8A4E-824B-1CC70DB0AD6B}"/>
              </a:ext>
            </a:extLst>
          </p:cNvPr>
          <p:cNvCxnSpPr/>
          <p:nvPr/>
        </p:nvCxnSpPr>
        <p:spPr>
          <a:xfrm>
            <a:off x="3652041" y="482895"/>
            <a:ext cx="0" cy="538609"/>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11">
            <a:extLst>
              <a:ext uri="{FF2B5EF4-FFF2-40B4-BE49-F238E27FC236}">
                <a16:creationId xmlns:a16="http://schemas.microsoft.com/office/drawing/2014/main" id="{6AF526D0-CCD1-B14E-99A9-DB89E8647544}"/>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13" name="Title 1">
            <a:extLst>
              <a:ext uri="{FF2B5EF4-FFF2-40B4-BE49-F238E27FC236}">
                <a16:creationId xmlns:a16="http://schemas.microsoft.com/office/drawing/2014/main" id="{97579060-E377-9144-AB91-1B4187B4FE4C}"/>
              </a:ext>
            </a:extLst>
          </p:cNvPr>
          <p:cNvSpPr txBox="1">
            <a:spLocks/>
          </p:cNvSpPr>
          <p:nvPr/>
        </p:nvSpPr>
        <p:spPr>
          <a:xfrm>
            <a:off x="3729255" y="518828"/>
            <a:ext cx="2368709" cy="605881"/>
          </a:xfrm>
          <a:prstGeom prst="rect">
            <a:avLst/>
          </a:prstGeom>
        </p:spPr>
        <p:txBody>
          <a:bodyPr/>
          <a:lstStyle>
            <a:lvl1pPr algn="l" defTabSz="914400" rtl="0" eaLnBrk="1" latinLnBrk="0" hangingPunct="1">
              <a:lnSpc>
                <a:spcPct val="90000"/>
              </a:lnSpc>
              <a:spcBef>
                <a:spcPct val="0"/>
              </a:spcBef>
              <a:buNone/>
              <a:defRPr sz="2000" b="1" kern="1200" spc="300">
                <a:solidFill>
                  <a:schemeClr val="bg1"/>
                </a:solidFill>
                <a:latin typeface="+mj-lt"/>
                <a:ea typeface="+mj-ea"/>
                <a:cs typeface="+mj-cs"/>
              </a:defRPr>
            </a:lvl1pPr>
          </a:lstStyle>
          <a:p>
            <a:r>
              <a:rPr lang="en-US" i="1" dirty="0">
                <a:solidFill>
                  <a:schemeClr val="bg2"/>
                </a:solidFill>
                <a:latin typeface="Proxima Nova" panose="02000506030000020004" pitchFamily="2" charset="0"/>
              </a:rPr>
              <a:t>Chile</a:t>
            </a:r>
          </a:p>
        </p:txBody>
      </p:sp>
      <p:sp>
        <p:nvSpPr>
          <p:cNvPr id="14" name="Text Placeholder 5">
            <a:extLst>
              <a:ext uri="{FF2B5EF4-FFF2-40B4-BE49-F238E27FC236}">
                <a16:creationId xmlns:a16="http://schemas.microsoft.com/office/drawing/2014/main" id="{FBD8DC54-C443-944F-884D-767C675FCCB1}"/>
              </a:ext>
            </a:extLst>
          </p:cNvPr>
          <p:cNvSpPr txBox="1">
            <a:spLocks/>
          </p:cNvSpPr>
          <p:nvPr/>
        </p:nvSpPr>
        <p:spPr>
          <a:xfrm>
            <a:off x="5963920" y="1256876"/>
            <a:ext cx="5480221" cy="458705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a:rPr>
              <a:t>Cabernet Sauvignon is most important grape</a:t>
            </a:r>
          </a:p>
          <a:p>
            <a:pPr marL="457200" indent="-457200">
              <a:lnSpc>
                <a:spcPct val="100000"/>
              </a:lnSpc>
              <a:buFont typeface="Arial" panose="020B0604020202020204" pitchFamily="34" charset="0"/>
              <a:buChar char="•"/>
            </a:pPr>
            <a:r>
              <a:rPr lang="en-US" dirty="0">
                <a:solidFill>
                  <a:srgbClr val="44546A"/>
                </a:solidFill>
                <a:latin typeface="Proxima Nova Light"/>
              </a:rPr>
              <a:t>32% of all plantings</a:t>
            </a:r>
          </a:p>
          <a:p>
            <a:pPr marL="457200" indent="-457200">
              <a:lnSpc>
                <a:spcPct val="100000"/>
              </a:lnSpc>
              <a:buFont typeface="Arial" panose="020B0604020202020204" pitchFamily="34" charset="0"/>
              <a:buChar char="•"/>
            </a:pPr>
            <a:r>
              <a:rPr lang="en-US" dirty="0">
                <a:solidFill>
                  <a:srgbClr val="44546A"/>
                </a:solidFill>
                <a:latin typeface="Proxima Nova Light"/>
              </a:rPr>
              <a:t>Vintage to vintage consistency</a:t>
            </a:r>
          </a:p>
          <a:p>
            <a:pPr marL="457200" indent="-457200">
              <a:lnSpc>
                <a:spcPct val="100000"/>
              </a:lnSpc>
              <a:buFont typeface="Arial" panose="020B0604020202020204" pitchFamily="34" charset="0"/>
              <a:buChar char="•"/>
            </a:pPr>
            <a:r>
              <a:rPr lang="en-US" dirty="0">
                <a:solidFill>
                  <a:srgbClr val="44546A"/>
                </a:solidFill>
                <a:latin typeface="Proxima Nova Light"/>
              </a:rPr>
              <a:t>800 wineries</a:t>
            </a:r>
          </a:p>
          <a:p>
            <a:pPr marL="914400" lvl="1" indent="-457200">
              <a:lnSpc>
                <a:spcPct val="100000"/>
              </a:lnSpc>
              <a:buFont typeface="Arial" panose="020B0604020202020204" pitchFamily="34" charset="0"/>
              <a:buChar char="•"/>
            </a:pPr>
            <a:r>
              <a:rPr lang="en-US" dirty="0">
                <a:solidFill>
                  <a:srgbClr val="44546A"/>
                </a:solidFill>
                <a:latin typeface="Proxima Nova Light"/>
              </a:rPr>
              <a:t>4 control 80% of production</a:t>
            </a:r>
          </a:p>
          <a:p>
            <a:pPr marL="457200" indent="-457200">
              <a:lnSpc>
                <a:spcPct val="100000"/>
              </a:lnSpc>
              <a:buFont typeface="Arial" panose="020B0604020202020204" pitchFamily="34" charset="0"/>
              <a:buChar char="•"/>
            </a:pPr>
            <a:r>
              <a:rPr lang="en-US" dirty="0">
                <a:solidFill>
                  <a:srgbClr val="44546A"/>
                </a:solidFill>
                <a:latin typeface="Proxima Nova Light"/>
              </a:rPr>
              <a:t>Phylloxera free</a:t>
            </a:r>
          </a:p>
        </p:txBody>
      </p:sp>
      <p:cxnSp>
        <p:nvCxnSpPr>
          <p:cNvPr id="18" name="Straight Connector 17">
            <a:extLst>
              <a:ext uri="{FF2B5EF4-FFF2-40B4-BE49-F238E27FC236}">
                <a16:creationId xmlns:a16="http://schemas.microsoft.com/office/drawing/2014/main" id="{3D608E87-D0BC-4219-A9D0-F9429C66E4DE}"/>
              </a:ext>
            </a:extLst>
          </p:cNvPr>
          <p:cNvCxnSpPr>
            <a:cxnSpLocks/>
          </p:cNvCxnSpPr>
          <p:nvPr/>
        </p:nvCxnSpPr>
        <p:spPr>
          <a:xfrm flipH="1">
            <a:off x="5237488" y="-20"/>
            <a:ext cx="12058" cy="6857704"/>
          </a:xfrm>
          <a:prstGeom prst="line">
            <a:avLst/>
          </a:prstGeom>
          <a:ln w="381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C0D91AC1-4BE9-4A64-BD10-00D55147BE97}"/>
              </a:ext>
            </a:extLst>
          </p:cNvPr>
          <p:cNvPicPr>
            <a:picLocks noChangeAspect="1"/>
          </p:cNvPicPr>
          <p:nvPr/>
        </p:nvPicPr>
        <p:blipFill>
          <a:blip r:embed="rId4"/>
          <a:stretch>
            <a:fillRect/>
          </a:stretch>
        </p:blipFill>
        <p:spPr>
          <a:xfrm>
            <a:off x="11378153" y="-39292"/>
            <a:ext cx="826607" cy="672820"/>
          </a:xfrm>
          <a:prstGeom prst="rect">
            <a:avLst/>
          </a:prstGeom>
        </p:spPr>
      </p:pic>
    </p:spTree>
    <p:extLst>
      <p:ext uri="{BB962C8B-B14F-4D97-AF65-F5344CB8AC3E}">
        <p14:creationId xmlns:p14="http://schemas.microsoft.com/office/powerpoint/2010/main" val="3209018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DB5AE29-007B-418D-AF70-B8F2A700F1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4240" y="373202"/>
            <a:ext cx="7490520" cy="588998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9">
            <a:extLst>
              <a:ext uri="{FF2B5EF4-FFF2-40B4-BE49-F238E27FC236}">
                <a16:creationId xmlns:a16="http://schemas.microsoft.com/office/drawing/2014/main" id="{E691E3C1-ED3F-CF4E-BEE6-0DFF7C840085}"/>
              </a:ext>
            </a:extLst>
          </p:cNvPr>
          <p:cNvSpPr txBox="1">
            <a:spLocks/>
          </p:cNvSpPr>
          <p:nvPr/>
        </p:nvSpPr>
        <p:spPr>
          <a:xfrm>
            <a:off x="2956958" y="594815"/>
            <a:ext cx="4286738" cy="65265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spc="3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chemeClr val="accent3">
                    <a:lumMod val="75000"/>
                  </a:schemeClr>
                </a:solidFill>
                <a:latin typeface="Proxima Nova" panose="02000506030000020004" pitchFamily="2" charset="0"/>
              </a:rPr>
              <a:t>Chile</a:t>
            </a:r>
          </a:p>
        </p:txBody>
      </p:sp>
      <p:sp>
        <p:nvSpPr>
          <p:cNvPr id="4" name="TextBox 3">
            <a:extLst>
              <a:ext uri="{FF2B5EF4-FFF2-40B4-BE49-F238E27FC236}">
                <a16:creationId xmlns:a16="http://schemas.microsoft.com/office/drawing/2014/main" id="{BADBAC03-D840-E04D-9343-8E4E784C0CF1}"/>
              </a:ext>
            </a:extLst>
          </p:cNvPr>
          <p:cNvSpPr txBox="1"/>
          <p:nvPr/>
        </p:nvSpPr>
        <p:spPr>
          <a:xfrm>
            <a:off x="286787" y="404481"/>
            <a:ext cx="2901068" cy="677108"/>
          </a:xfrm>
          <a:prstGeom prst="rect">
            <a:avLst/>
          </a:prstGeom>
          <a:noFill/>
        </p:spPr>
        <p:txBody>
          <a:bodyPr wrap="square" rtlCol="0" anchor="t">
            <a:spAutoFit/>
          </a:bodyPr>
          <a:lstStyle/>
          <a:p>
            <a:r>
              <a:rPr lang="en-US" sz="3800" i="0" spc="300" dirty="0">
                <a:solidFill>
                  <a:schemeClr val="tx2">
                    <a:lumMod val="50000"/>
                  </a:schemeClr>
                </a:solidFill>
                <a:latin typeface="Proxima Nova Semibold"/>
              </a:rPr>
              <a:t>CLIMATE</a:t>
            </a:r>
          </a:p>
        </p:txBody>
      </p:sp>
      <p:cxnSp>
        <p:nvCxnSpPr>
          <p:cNvPr id="5" name="Straight Connector 4">
            <a:extLst>
              <a:ext uri="{FF2B5EF4-FFF2-40B4-BE49-F238E27FC236}">
                <a16:creationId xmlns:a16="http://schemas.microsoft.com/office/drawing/2014/main" id="{47CC349C-920C-1040-9C5C-FF9A5709D08D}"/>
              </a:ext>
            </a:extLst>
          </p:cNvPr>
          <p:cNvCxnSpPr/>
          <p:nvPr/>
        </p:nvCxnSpPr>
        <p:spPr>
          <a:xfrm>
            <a:off x="2808557" y="482895"/>
            <a:ext cx="0" cy="538609"/>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CBB697A-DE67-674B-AE90-0DFC01DC1AC4}"/>
              </a:ext>
            </a:extLst>
          </p:cNvPr>
          <p:cNvPicPr>
            <a:picLocks noChangeAspect="1"/>
          </p:cNvPicPr>
          <p:nvPr/>
        </p:nvPicPr>
        <p:blipFill>
          <a:blip r:embed="rId4"/>
          <a:stretch>
            <a:fillRect/>
          </a:stretch>
        </p:blipFill>
        <p:spPr>
          <a:xfrm>
            <a:off x="11378153" y="-39292"/>
            <a:ext cx="826607" cy="672820"/>
          </a:xfrm>
          <a:prstGeom prst="rect">
            <a:avLst/>
          </a:prstGeom>
        </p:spPr>
      </p:pic>
      <p:sp>
        <p:nvSpPr>
          <p:cNvPr id="10" name="Footer Placeholder 11">
            <a:extLst>
              <a:ext uri="{FF2B5EF4-FFF2-40B4-BE49-F238E27FC236}">
                <a16:creationId xmlns:a16="http://schemas.microsoft.com/office/drawing/2014/main" id="{F0AF41EF-4BA8-41B0-A142-48C922A31090}"/>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Source:  wineofchile.com</a:t>
            </a:r>
          </a:p>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3" name="Text Placeholder 2">
            <a:extLst>
              <a:ext uri="{FF2B5EF4-FFF2-40B4-BE49-F238E27FC236}">
                <a16:creationId xmlns:a16="http://schemas.microsoft.com/office/drawing/2014/main" id="{B650288D-7FD4-1242-A70C-A3F9B1A5B999}"/>
              </a:ext>
            </a:extLst>
          </p:cNvPr>
          <p:cNvSpPr txBox="1">
            <a:spLocks/>
          </p:cNvSpPr>
          <p:nvPr/>
        </p:nvSpPr>
        <p:spPr>
          <a:xfrm>
            <a:off x="286787" y="1437805"/>
            <a:ext cx="5131374" cy="48253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t>Coastal Region</a:t>
            </a:r>
          </a:p>
          <a:p>
            <a:pPr marL="1143000" lvl="1" indent="-457200"/>
            <a:r>
              <a:rPr lang="en-US" sz="2800" dirty="0"/>
              <a:t>Humboldt Current and fog</a:t>
            </a:r>
          </a:p>
          <a:p>
            <a:pPr marL="457200" indent="-457200">
              <a:buFont typeface="Arial" panose="020B0604020202020204" pitchFamily="34" charset="0"/>
              <a:buChar char="•"/>
            </a:pPr>
            <a:r>
              <a:rPr lang="en-US" dirty="0"/>
              <a:t>Central Valley Region</a:t>
            </a:r>
          </a:p>
          <a:p>
            <a:pPr marL="1143000" lvl="1" indent="-457200"/>
            <a:r>
              <a:rPr lang="en-US" sz="2800" dirty="0"/>
              <a:t>Mediterranean climate</a:t>
            </a:r>
          </a:p>
          <a:p>
            <a:pPr marL="457200" indent="-457200">
              <a:buFont typeface="Arial" panose="020B0604020202020204" pitchFamily="34" charset="0"/>
              <a:buChar char="•"/>
            </a:pPr>
            <a:r>
              <a:rPr lang="en-US" dirty="0"/>
              <a:t>Andes Region</a:t>
            </a:r>
          </a:p>
          <a:p>
            <a:pPr marL="1143000" lvl="1" indent="-457200"/>
            <a:r>
              <a:rPr lang="en-US" sz="2800" dirty="0"/>
              <a:t>Cold air drains from Andes at night</a:t>
            </a:r>
          </a:p>
          <a:p>
            <a:pPr lvl="1" indent="0">
              <a:buNone/>
            </a:pPr>
            <a:endParaRPr lang="en-US" sz="2800" dirty="0"/>
          </a:p>
        </p:txBody>
      </p:sp>
    </p:spTree>
    <p:extLst>
      <p:ext uri="{BB962C8B-B14F-4D97-AF65-F5344CB8AC3E}">
        <p14:creationId xmlns:p14="http://schemas.microsoft.com/office/powerpoint/2010/main" val="607544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031A3-44E4-7D4F-96EB-125D0AC2E4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448" y="235134"/>
            <a:ext cx="11414780" cy="6858000"/>
          </a:xfrm>
          <a:prstGeom prst="rect">
            <a:avLst/>
          </a:prstGeom>
        </p:spPr>
      </p:pic>
      <p:pic>
        <p:nvPicPr>
          <p:cNvPr id="2" name="Picture 1">
            <a:extLst>
              <a:ext uri="{FF2B5EF4-FFF2-40B4-BE49-F238E27FC236}">
                <a16:creationId xmlns:a16="http://schemas.microsoft.com/office/drawing/2014/main" id="{78880C04-67F8-1246-BCB4-C8A554CA3E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98543" y="1828878"/>
            <a:ext cx="227533" cy="827391"/>
          </a:xfrm>
          <a:prstGeom prst="rect">
            <a:avLst/>
          </a:prstGeom>
        </p:spPr>
      </p:pic>
      <p:pic>
        <p:nvPicPr>
          <p:cNvPr id="17" name="Picture 16">
            <a:extLst>
              <a:ext uri="{FF2B5EF4-FFF2-40B4-BE49-F238E27FC236}">
                <a16:creationId xmlns:a16="http://schemas.microsoft.com/office/drawing/2014/main" id="{FBDCBEDA-9A81-1F40-A6FA-3F6ABA2A6E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82747" y="3850645"/>
            <a:ext cx="227533" cy="827391"/>
          </a:xfrm>
          <a:prstGeom prst="rect">
            <a:avLst/>
          </a:prstGeom>
        </p:spPr>
      </p:pic>
      <p:pic>
        <p:nvPicPr>
          <p:cNvPr id="19" name="Picture 18">
            <a:extLst>
              <a:ext uri="{FF2B5EF4-FFF2-40B4-BE49-F238E27FC236}">
                <a16:creationId xmlns:a16="http://schemas.microsoft.com/office/drawing/2014/main" id="{EE2B07A6-E2DF-7649-804E-E8F611FA3D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07563" y="3718484"/>
            <a:ext cx="227533" cy="827391"/>
          </a:xfrm>
          <a:prstGeom prst="rect">
            <a:avLst/>
          </a:prstGeom>
        </p:spPr>
      </p:pic>
      <p:pic>
        <p:nvPicPr>
          <p:cNvPr id="20" name="Picture 19">
            <a:extLst>
              <a:ext uri="{FF2B5EF4-FFF2-40B4-BE49-F238E27FC236}">
                <a16:creationId xmlns:a16="http://schemas.microsoft.com/office/drawing/2014/main" id="{CAD775A0-398C-4642-9089-41D1E09B90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39796" y="4132180"/>
            <a:ext cx="227533" cy="827391"/>
          </a:xfrm>
          <a:prstGeom prst="rect">
            <a:avLst/>
          </a:prstGeom>
        </p:spPr>
      </p:pic>
      <p:sp>
        <p:nvSpPr>
          <p:cNvPr id="4" name="TextBox 3">
            <a:extLst>
              <a:ext uri="{FF2B5EF4-FFF2-40B4-BE49-F238E27FC236}">
                <a16:creationId xmlns:a16="http://schemas.microsoft.com/office/drawing/2014/main" id="{64F2CA7C-7C1B-7747-A846-9951F41EFDE8}"/>
              </a:ext>
            </a:extLst>
          </p:cNvPr>
          <p:cNvSpPr txBox="1"/>
          <p:nvPr/>
        </p:nvSpPr>
        <p:spPr>
          <a:xfrm>
            <a:off x="1668020" y="2269177"/>
            <a:ext cx="1140456" cy="369332"/>
          </a:xfrm>
          <a:prstGeom prst="rect">
            <a:avLst/>
          </a:prstGeom>
          <a:noFill/>
        </p:spPr>
        <p:txBody>
          <a:bodyPr wrap="square" rtlCol="0">
            <a:spAutoFit/>
          </a:bodyPr>
          <a:lstStyle/>
          <a:p>
            <a:r>
              <a:rPr lang="en-US" dirty="0">
                <a:solidFill>
                  <a:srgbClr val="353F4F"/>
                </a:solidFill>
              </a:rPr>
              <a:t>California</a:t>
            </a:r>
          </a:p>
        </p:txBody>
      </p:sp>
      <p:pic>
        <p:nvPicPr>
          <p:cNvPr id="23" name="Picture 22">
            <a:extLst>
              <a:ext uri="{FF2B5EF4-FFF2-40B4-BE49-F238E27FC236}">
                <a16:creationId xmlns:a16="http://schemas.microsoft.com/office/drawing/2014/main" id="{02EF9766-55A1-E541-A2F0-5D941D3F34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7106" y="1345322"/>
            <a:ext cx="227533" cy="827391"/>
          </a:xfrm>
          <a:prstGeom prst="rect">
            <a:avLst/>
          </a:prstGeom>
        </p:spPr>
      </p:pic>
      <p:sp>
        <p:nvSpPr>
          <p:cNvPr id="24" name="TextBox 23">
            <a:extLst>
              <a:ext uri="{FF2B5EF4-FFF2-40B4-BE49-F238E27FC236}">
                <a16:creationId xmlns:a16="http://schemas.microsoft.com/office/drawing/2014/main" id="{59070AB6-94A3-8349-A818-30B11AA3AD87}"/>
              </a:ext>
            </a:extLst>
          </p:cNvPr>
          <p:cNvSpPr txBox="1"/>
          <p:nvPr/>
        </p:nvSpPr>
        <p:spPr>
          <a:xfrm>
            <a:off x="1232044" y="1734779"/>
            <a:ext cx="1532703" cy="369332"/>
          </a:xfrm>
          <a:prstGeom prst="rect">
            <a:avLst/>
          </a:prstGeom>
          <a:noFill/>
        </p:spPr>
        <p:txBody>
          <a:bodyPr wrap="square" rtlCol="0">
            <a:spAutoFit/>
          </a:bodyPr>
          <a:lstStyle/>
          <a:p>
            <a:r>
              <a:rPr lang="en-US" dirty="0">
                <a:solidFill>
                  <a:srgbClr val="353F4F"/>
                </a:solidFill>
              </a:rPr>
              <a:t>Washington</a:t>
            </a:r>
          </a:p>
        </p:txBody>
      </p:sp>
      <p:sp>
        <p:nvSpPr>
          <p:cNvPr id="25" name="TextBox 24">
            <a:extLst>
              <a:ext uri="{FF2B5EF4-FFF2-40B4-BE49-F238E27FC236}">
                <a16:creationId xmlns:a16="http://schemas.microsoft.com/office/drawing/2014/main" id="{D5287924-EBBA-C94A-9D46-153D32C60137}"/>
              </a:ext>
            </a:extLst>
          </p:cNvPr>
          <p:cNvSpPr txBox="1"/>
          <p:nvPr/>
        </p:nvSpPr>
        <p:spPr>
          <a:xfrm>
            <a:off x="4476909" y="4595911"/>
            <a:ext cx="1532703" cy="369332"/>
          </a:xfrm>
          <a:prstGeom prst="rect">
            <a:avLst/>
          </a:prstGeom>
          <a:noFill/>
        </p:spPr>
        <p:txBody>
          <a:bodyPr wrap="square" rtlCol="0">
            <a:spAutoFit/>
          </a:bodyPr>
          <a:lstStyle/>
          <a:p>
            <a:r>
              <a:rPr lang="en-US" dirty="0">
                <a:solidFill>
                  <a:srgbClr val="353F4F"/>
                </a:solidFill>
              </a:rPr>
              <a:t>Argentina</a:t>
            </a:r>
          </a:p>
        </p:txBody>
      </p:sp>
      <p:sp>
        <p:nvSpPr>
          <p:cNvPr id="26" name="TextBox 25">
            <a:extLst>
              <a:ext uri="{FF2B5EF4-FFF2-40B4-BE49-F238E27FC236}">
                <a16:creationId xmlns:a16="http://schemas.microsoft.com/office/drawing/2014/main" id="{6CE1923A-EC1C-C542-BA94-9067183B2A6E}"/>
              </a:ext>
            </a:extLst>
          </p:cNvPr>
          <p:cNvSpPr txBox="1"/>
          <p:nvPr/>
        </p:nvSpPr>
        <p:spPr>
          <a:xfrm>
            <a:off x="3165235" y="4091070"/>
            <a:ext cx="818646" cy="369332"/>
          </a:xfrm>
          <a:prstGeom prst="rect">
            <a:avLst/>
          </a:prstGeom>
          <a:noFill/>
        </p:spPr>
        <p:txBody>
          <a:bodyPr wrap="square" rtlCol="0">
            <a:spAutoFit/>
          </a:bodyPr>
          <a:lstStyle/>
          <a:p>
            <a:r>
              <a:rPr lang="en-US" dirty="0">
                <a:solidFill>
                  <a:srgbClr val="353F4F"/>
                </a:solidFill>
              </a:rPr>
              <a:t>Chile</a:t>
            </a:r>
          </a:p>
        </p:txBody>
      </p:sp>
      <p:sp>
        <p:nvSpPr>
          <p:cNvPr id="28" name="TextBox 27">
            <a:extLst>
              <a:ext uri="{FF2B5EF4-FFF2-40B4-BE49-F238E27FC236}">
                <a16:creationId xmlns:a16="http://schemas.microsoft.com/office/drawing/2014/main" id="{919593DC-E06E-0F40-B0EB-083CE5CA8C3A}"/>
              </a:ext>
            </a:extLst>
          </p:cNvPr>
          <p:cNvSpPr txBox="1"/>
          <p:nvPr/>
        </p:nvSpPr>
        <p:spPr>
          <a:xfrm>
            <a:off x="9379757" y="4659008"/>
            <a:ext cx="1327569" cy="369332"/>
          </a:xfrm>
          <a:prstGeom prst="rect">
            <a:avLst/>
          </a:prstGeom>
          <a:noFill/>
        </p:spPr>
        <p:txBody>
          <a:bodyPr wrap="square" rtlCol="0">
            <a:spAutoFit/>
          </a:bodyPr>
          <a:lstStyle/>
          <a:p>
            <a:r>
              <a:rPr lang="en-US" dirty="0">
                <a:solidFill>
                  <a:srgbClr val="353F4F"/>
                </a:solidFill>
              </a:rPr>
              <a:t>Australia</a:t>
            </a:r>
          </a:p>
        </p:txBody>
      </p:sp>
      <p:pic>
        <p:nvPicPr>
          <p:cNvPr id="29" name="Picture 28">
            <a:extLst>
              <a:ext uri="{FF2B5EF4-FFF2-40B4-BE49-F238E27FC236}">
                <a16:creationId xmlns:a16="http://schemas.microsoft.com/office/drawing/2014/main" id="{B06E1418-67BC-DF40-A9DD-0EB2A479C7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81304" y="1505749"/>
            <a:ext cx="227533" cy="827391"/>
          </a:xfrm>
          <a:prstGeom prst="rect">
            <a:avLst/>
          </a:prstGeom>
        </p:spPr>
      </p:pic>
      <p:sp>
        <p:nvSpPr>
          <p:cNvPr id="30" name="TextBox 29">
            <a:extLst>
              <a:ext uri="{FF2B5EF4-FFF2-40B4-BE49-F238E27FC236}">
                <a16:creationId xmlns:a16="http://schemas.microsoft.com/office/drawing/2014/main" id="{A26BC86D-AC97-1841-95DC-2A0BAF2B8B27}"/>
              </a:ext>
            </a:extLst>
          </p:cNvPr>
          <p:cNvSpPr txBox="1"/>
          <p:nvPr/>
        </p:nvSpPr>
        <p:spPr>
          <a:xfrm>
            <a:off x="6726725" y="1476127"/>
            <a:ext cx="1327569" cy="369332"/>
          </a:xfrm>
          <a:prstGeom prst="rect">
            <a:avLst/>
          </a:prstGeom>
          <a:noFill/>
        </p:spPr>
        <p:txBody>
          <a:bodyPr wrap="square" rtlCol="0">
            <a:spAutoFit/>
          </a:bodyPr>
          <a:lstStyle/>
          <a:p>
            <a:r>
              <a:rPr lang="en-US" dirty="0">
                <a:solidFill>
                  <a:srgbClr val="353F4F"/>
                </a:solidFill>
              </a:rPr>
              <a:t>Italy</a:t>
            </a:r>
          </a:p>
        </p:txBody>
      </p:sp>
      <p:sp>
        <p:nvSpPr>
          <p:cNvPr id="32" name="TextBox 31">
            <a:extLst>
              <a:ext uri="{FF2B5EF4-FFF2-40B4-BE49-F238E27FC236}">
                <a16:creationId xmlns:a16="http://schemas.microsoft.com/office/drawing/2014/main" id="{999408EB-A896-E94E-B719-E238906653D7}"/>
              </a:ext>
            </a:extLst>
          </p:cNvPr>
          <p:cNvSpPr txBox="1"/>
          <p:nvPr/>
        </p:nvSpPr>
        <p:spPr>
          <a:xfrm>
            <a:off x="1683922" y="2562170"/>
            <a:ext cx="1647990" cy="738664"/>
          </a:xfrm>
          <a:prstGeom prst="rect">
            <a:avLst/>
          </a:prstGeom>
          <a:noFill/>
        </p:spPr>
        <p:txBody>
          <a:bodyPr wrap="square" rtlCol="0">
            <a:spAutoFit/>
          </a:bodyPr>
          <a:lstStyle/>
          <a:p>
            <a:r>
              <a:rPr lang="en-US" sz="1400" dirty="0">
                <a:solidFill>
                  <a:srgbClr val="44546A"/>
                </a:solidFill>
              </a:rPr>
              <a:t>NAPA</a:t>
            </a:r>
          </a:p>
          <a:p>
            <a:r>
              <a:rPr lang="en-US" sz="1400" dirty="0">
                <a:solidFill>
                  <a:srgbClr val="44546A"/>
                </a:solidFill>
              </a:rPr>
              <a:t>SONOMA</a:t>
            </a:r>
          </a:p>
          <a:p>
            <a:r>
              <a:rPr lang="en-US" sz="1400" dirty="0">
                <a:solidFill>
                  <a:srgbClr val="44546A"/>
                </a:solidFill>
              </a:rPr>
              <a:t>PASO ROBLES</a:t>
            </a:r>
          </a:p>
        </p:txBody>
      </p:sp>
      <p:sp>
        <p:nvSpPr>
          <p:cNvPr id="33" name="TextBox 32">
            <a:extLst>
              <a:ext uri="{FF2B5EF4-FFF2-40B4-BE49-F238E27FC236}">
                <a16:creationId xmlns:a16="http://schemas.microsoft.com/office/drawing/2014/main" id="{55A544CD-9B36-B742-A4C5-772C0AC3CEF6}"/>
              </a:ext>
            </a:extLst>
          </p:cNvPr>
          <p:cNvSpPr txBox="1"/>
          <p:nvPr/>
        </p:nvSpPr>
        <p:spPr>
          <a:xfrm>
            <a:off x="4497880" y="4881192"/>
            <a:ext cx="1647990" cy="307777"/>
          </a:xfrm>
          <a:prstGeom prst="rect">
            <a:avLst/>
          </a:prstGeom>
          <a:noFill/>
        </p:spPr>
        <p:txBody>
          <a:bodyPr wrap="square" rtlCol="0">
            <a:spAutoFit/>
          </a:bodyPr>
          <a:lstStyle/>
          <a:p>
            <a:r>
              <a:rPr lang="en-US" sz="1400" dirty="0">
                <a:solidFill>
                  <a:srgbClr val="44546A"/>
                </a:solidFill>
              </a:rPr>
              <a:t>MENDOZA</a:t>
            </a:r>
          </a:p>
        </p:txBody>
      </p:sp>
      <p:sp>
        <p:nvSpPr>
          <p:cNvPr id="34" name="TextBox 33">
            <a:extLst>
              <a:ext uri="{FF2B5EF4-FFF2-40B4-BE49-F238E27FC236}">
                <a16:creationId xmlns:a16="http://schemas.microsoft.com/office/drawing/2014/main" id="{C77ED463-46F0-F74C-A3A8-F9F68C1E3A63}"/>
              </a:ext>
            </a:extLst>
          </p:cNvPr>
          <p:cNvSpPr txBox="1"/>
          <p:nvPr/>
        </p:nvSpPr>
        <p:spPr>
          <a:xfrm>
            <a:off x="3171208" y="4349961"/>
            <a:ext cx="1647990" cy="307777"/>
          </a:xfrm>
          <a:prstGeom prst="rect">
            <a:avLst/>
          </a:prstGeom>
          <a:noFill/>
        </p:spPr>
        <p:txBody>
          <a:bodyPr wrap="square" rtlCol="0">
            <a:spAutoFit/>
          </a:bodyPr>
          <a:lstStyle/>
          <a:p>
            <a:r>
              <a:rPr lang="en-US" sz="1400" dirty="0">
                <a:solidFill>
                  <a:srgbClr val="44546A"/>
                </a:solidFill>
              </a:rPr>
              <a:t>MAIPO</a:t>
            </a:r>
          </a:p>
        </p:txBody>
      </p:sp>
      <p:sp>
        <p:nvSpPr>
          <p:cNvPr id="35" name="TextBox 34">
            <a:extLst>
              <a:ext uri="{FF2B5EF4-FFF2-40B4-BE49-F238E27FC236}">
                <a16:creationId xmlns:a16="http://schemas.microsoft.com/office/drawing/2014/main" id="{F3AD171B-F076-5F46-B0BB-A9AAD6084942}"/>
              </a:ext>
            </a:extLst>
          </p:cNvPr>
          <p:cNvSpPr txBox="1"/>
          <p:nvPr/>
        </p:nvSpPr>
        <p:spPr>
          <a:xfrm>
            <a:off x="9377369" y="4932582"/>
            <a:ext cx="1647990" cy="738664"/>
          </a:xfrm>
          <a:prstGeom prst="rect">
            <a:avLst/>
          </a:prstGeom>
          <a:noFill/>
        </p:spPr>
        <p:txBody>
          <a:bodyPr wrap="square" rtlCol="0">
            <a:spAutoFit/>
          </a:bodyPr>
          <a:lstStyle/>
          <a:p>
            <a:r>
              <a:rPr lang="en-US" sz="1400" dirty="0">
                <a:solidFill>
                  <a:srgbClr val="44546A"/>
                </a:solidFill>
              </a:rPr>
              <a:t>COONWARRA</a:t>
            </a:r>
          </a:p>
          <a:p>
            <a:r>
              <a:rPr lang="en-US" sz="1400" dirty="0">
                <a:solidFill>
                  <a:srgbClr val="44546A"/>
                </a:solidFill>
              </a:rPr>
              <a:t>MARGARET RIVER</a:t>
            </a:r>
          </a:p>
          <a:p>
            <a:endParaRPr lang="en-US" sz="1400" dirty="0"/>
          </a:p>
        </p:txBody>
      </p:sp>
      <p:sp>
        <p:nvSpPr>
          <p:cNvPr id="36" name="TextBox 35">
            <a:extLst>
              <a:ext uri="{FF2B5EF4-FFF2-40B4-BE49-F238E27FC236}">
                <a16:creationId xmlns:a16="http://schemas.microsoft.com/office/drawing/2014/main" id="{59217469-4E22-2B4B-9ABA-BD8E41F039A7}"/>
              </a:ext>
            </a:extLst>
          </p:cNvPr>
          <p:cNvSpPr txBox="1"/>
          <p:nvPr/>
        </p:nvSpPr>
        <p:spPr>
          <a:xfrm>
            <a:off x="6726725" y="1751832"/>
            <a:ext cx="1647990" cy="307777"/>
          </a:xfrm>
          <a:prstGeom prst="rect">
            <a:avLst/>
          </a:prstGeom>
          <a:noFill/>
        </p:spPr>
        <p:txBody>
          <a:bodyPr wrap="square" rtlCol="0">
            <a:spAutoFit/>
          </a:bodyPr>
          <a:lstStyle/>
          <a:p>
            <a:r>
              <a:rPr lang="en-US" sz="1400" dirty="0">
                <a:solidFill>
                  <a:srgbClr val="44546A"/>
                </a:solidFill>
              </a:rPr>
              <a:t>TUSCANY</a:t>
            </a:r>
          </a:p>
        </p:txBody>
      </p:sp>
      <p:sp>
        <p:nvSpPr>
          <p:cNvPr id="6" name="TextBox 5">
            <a:extLst>
              <a:ext uri="{FF2B5EF4-FFF2-40B4-BE49-F238E27FC236}">
                <a16:creationId xmlns:a16="http://schemas.microsoft.com/office/drawing/2014/main" id="{7B945436-08F1-D140-961B-E87B2B5D2F5E}"/>
              </a:ext>
            </a:extLst>
          </p:cNvPr>
          <p:cNvSpPr txBox="1"/>
          <p:nvPr/>
        </p:nvSpPr>
        <p:spPr>
          <a:xfrm>
            <a:off x="175881" y="68058"/>
            <a:ext cx="7724110" cy="707886"/>
          </a:xfrm>
          <a:prstGeom prst="rect">
            <a:avLst/>
          </a:prstGeom>
          <a:noFill/>
        </p:spPr>
        <p:txBody>
          <a:bodyPr wrap="square" rtlCol="0">
            <a:spAutoFit/>
          </a:bodyPr>
          <a:lstStyle/>
          <a:p>
            <a:pPr algn="ctr"/>
            <a:r>
              <a:rPr lang="en-US" sz="4000" spc="300" dirty="0">
                <a:solidFill>
                  <a:srgbClr val="44546A"/>
                </a:solidFill>
                <a:latin typeface="Proxima Nova Semibold" panose="02000506030000020004"/>
              </a:rPr>
              <a:t>TOP QUALITY EXPRESSIONS</a:t>
            </a:r>
          </a:p>
        </p:txBody>
      </p:sp>
      <p:pic>
        <p:nvPicPr>
          <p:cNvPr id="37" name="Picture 36">
            <a:extLst>
              <a:ext uri="{FF2B5EF4-FFF2-40B4-BE49-F238E27FC236}">
                <a16:creationId xmlns:a16="http://schemas.microsoft.com/office/drawing/2014/main" id="{08E6C60A-6B4F-8F49-B532-B11134AFCB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62129" y="5561365"/>
            <a:ext cx="1038134" cy="1069123"/>
          </a:xfrm>
          <a:prstGeom prst="rect">
            <a:avLst/>
          </a:prstGeom>
        </p:spPr>
      </p:pic>
      <p:pic>
        <p:nvPicPr>
          <p:cNvPr id="31" name="Picture 30">
            <a:extLst>
              <a:ext uri="{FF2B5EF4-FFF2-40B4-BE49-F238E27FC236}">
                <a16:creationId xmlns:a16="http://schemas.microsoft.com/office/drawing/2014/main" id="{40FC2CB3-CFE6-401A-BE10-7B18B4BA2A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14351" y="1316753"/>
            <a:ext cx="227533" cy="827391"/>
          </a:xfrm>
          <a:prstGeom prst="rect">
            <a:avLst/>
          </a:prstGeom>
        </p:spPr>
      </p:pic>
      <p:sp>
        <p:nvSpPr>
          <p:cNvPr id="38" name="TextBox 37">
            <a:extLst>
              <a:ext uri="{FF2B5EF4-FFF2-40B4-BE49-F238E27FC236}">
                <a16:creationId xmlns:a16="http://schemas.microsoft.com/office/drawing/2014/main" id="{A0A1BCAF-310B-4906-9704-0DE0272FF60E}"/>
              </a:ext>
            </a:extLst>
          </p:cNvPr>
          <p:cNvSpPr txBox="1"/>
          <p:nvPr/>
        </p:nvSpPr>
        <p:spPr>
          <a:xfrm>
            <a:off x="4891883" y="1651892"/>
            <a:ext cx="1327569" cy="369332"/>
          </a:xfrm>
          <a:prstGeom prst="rect">
            <a:avLst/>
          </a:prstGeom>
          <a:noFill/>
        </p:spPr>
        <p:txBody>
          <a:bodyPr wrap="square" rtlCol="0">
            <a:spAutoFit/>
          </a:bodyPr>
          <a:lstStyle/>
          <a:p>
            <a:r>
              <a:rPr lang="en-US" dirty="0"/>
              <a:t>Bordeaux</a:t>
            </a:r>
          </a:p>
        </p:txBody>
      </p:sp>
    </p:spTree>
    <p:extLst>
      <p:ext uri="{BB962C8B-B14F-4D97-AF65-F5344CB8AC3E}">
        <p14:creationId xmlns:p14="http://schemas.microsoft.com/office/powerpoint/2010/main" val="29662484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000EF4A-CAE2-4092-BEF5-3AA9A9EE25A3}"/>
              </a:ext>
            </a:extLst>
          </p:cNvPr>
          <p:cNvSpPr txBox="1"/>
          <p:nvPr/>
        </p:nvSpPr>
        <p:spPr>
          <a:xfrm>
            <a:off x="960100" y="73862"/>
            <a:ext cx="10588434" cy="106264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b="0" i="0" kern="1200" spc="300" dirty="0">
                <a:solidFill>
                  <a:schemeClr val="tx1"/>
                </a:solidFill>
                <a:latin typeface="Proxima Nova Semibold"/>
                <a:ea typeface="+mj-ea"/>
                <a:cs typeface="+mj-cs"/>
              </a:rPr>
              <a:t>SOIL</a:t>
            </a:r>
          </a:p>
        </p:txBody>
      </p:sp>
      <p:pic>
        <p:nvPicPr>
          <p:cNvPr id="3" name="Picture 2" descr="A large green field with a mountain in the background&#10;&#10;Description automatically generated">
            <a:extLst>
              <a:ext uri="{FF2B5EF4-FFF2-40B4-BE49-F238E27FC236}">
                <a16:creationId xmlns:a16="http://schemas.microsoft.com/office/drawing/2014/main" id="{95722DC2-59A3-4224-8695-E3A5CB2D57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005" y="1651253"/>
            <a:ext cx="6353015" cy="3573571"/>
          </a:xfrm>
          <a:prstGeom prst="rect">
            <a:avLst/>
          </a:prstGeom>
          <a:ln>
            <a:solidFill>
              <a:schemeClr val="accent3">
                <a:lumMod val="75000"/>
              </a:schemeClr>
            </a:solidFill>
          </a:ln>
        </p:spPr>
      </p:pic>
      <p:sp>
        <p:nvSpPr>
          <p:cNvPr id="9" name="Content Placeholder 3">
            <a:extLst>
              <a:ext uri="{FF2B5EF4-FFF2-40B4-BE49-F238E27FC236}">
                <a16:creationId xmlns:a16="http://schemas.microsoft.com/office/drawing/2014/main" id="{9033D628-C4E0-47DB-9A8C-7ABE15528070}"/>
              </a:ext>
            </a:extLst>
          </p:cNvPr>
          <p:cNvSpPr txBox="1">
            <a:spLocks/>
          </p:cNvSpPr>
          <p:nvPr/>
        </p:nvSpPr>
        <p:spPr>
          <a:xfrm>
            <a:off x="6978537" y="1678473"/>
            <a:ext cx="4726339" cy="3215749"/>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228600">
              <a:lnSpc>
                <a:spcPct val="100000"/>
              </a:lnSpc>
              <a:buFont typeface="Arial" panose="020B0604020202020204" pitchFamily="34" charset="0"/>
              <a:buChar char="•"/>
            </a:pPr>
            <a:r>
              <a:rPr lang="en-US" dirty="0">
                <a:solidFill>
                  <a:srgbClr val="44546A"/>
                </a:solidFill>
                <a:latin typeface="Proxima Nova Light"/>
              </a:rPr>
              <a:t>Coastal Region </a:t>
            </a:r>
          </a:p>
          <a:p>
            <a:pPr marL="1143000" lvl="1">
              <a:lnSpc>
                <a:spcPct val="100000"/>
              </a:lnSpc>
            </a:pPr>
            <a:r>
              <a:rPr lang="en-US" sz="2800" dirty="0">
                <a:solidFill>
                  <a:srgbClr val="44546A"/>
                </a:solidFill>
                <a:latin typeface="Proxima Nova Light"/>
              </a:rPr>
              <a:t>Alluvial, some clay</a:t>
            </a:r>
          </a:p>
          <a:p>
            <a:pPr marL="457200" indent="-228600">
              <a:lnSpc>
                <a:spcPct val="100000"/>
              </a:lnSpc>
              <a:buFont typeface="Arial" panose="020B0604020202020204" pitchFamily="34" charset="0"/>
              <a:buChar char="•"/>
            </a:pPr>
            <a:r>
              <a:rPr lang="en-US" dirty="0">
                <a:solidFill>
                  <a:srgbClr val="44546A"/>
                </a:solidFill>
                <a:latin typeface="Proxima Nova Light"/>
              </a:rPr>
              <a:t>Central Valley Region</a:t>
            </a:r>
          </a:p>
          <a:p>
            <a:pPr marL="1143000" lvl="1">
              <a:lnSpc>
                <a:spcPct val="100000"/>
              </a:lnSpc>
            </a:pPr>
            <a:r>
              <a:rPr lang="en-US" sz="2800" dirty="0">
                <a:solidFill>
                  <a:srgbClr val="44546A"/>
                </a:solidFill>
                <a:latin typeface="Proxima Nova Light"/>
              </a:rPr>
              <a:t>Sedimentary, sandy</a:t>
            </a:r>
          </a:p>
          <a:p>
            <a:pPr marL="1143000" lvl="1">
              <a:lnSpc>
                <a:spcPct val="100000"/>
              </a:lnSpc>
            </a:pPr>
            <a:r>
              <a:rPr lang="en-US" sz="2800" dirty="0">
                <a:solidFill>
                  <a:srgbClr val="44546A"/>
                </a:solidFill>
                <a:latin typeface="Proxima Nova Light"/>
              </a:rPr>
              <a:t>Cabernet Sauvignon thrives</a:t>
            </a:r>
          </a:p>
          <a:p>
            <a:pPr marL="457200" indent="-228600">
              <a:lnSpc>
                <a:spcPct val="100000"/>
              </a:lnSpc>
              <a:buFont typeface="Arial" panose="020B0604020202020204" pitchFamily="34" charset="0"/>
              <a:buChar char="•"/>
            </a:pPr>
            <a:r>
              <a:rPr lang="en-US" dirty="0">
                <a:solidFill>
                  <a:srgbClr val="44546A"/>
                </a:solidFill>
                <a:latin typeface="Proxima Nova Light"/>
              </a:rPr>
              <a:t>Andes Region </a:t>
            </a:r>
          </a:p>
          <a:p>
            <a:pPr marL="1143000" lvl="1">
              <a:lnSpc>
                <a:spcPct val="100000"/>
              </a:lnSpc>
            </a:pPr>
            <a:r>
              <a:rPr lang="en-US" sz="2800" dirty="0">
                <a:solidFill>
                  <a:srgbClr val="44546A"/>
                </a:solidFill>
                <a:latin typeface="Proxima Nova Light"/>
              </a:rPr>
              <a:t>Rocky, free-draining</a:t>
            </a:r>
          </a:p>
          <a:p>
            <a:pPr marL="457200" indent="-228600">
              <a:lnSpc>
                <a:spcPct val="100000"/>
              </a:lnSpc>
              <a:buFont typeface="Arial" panose="020B0604020202020204" pitchFamily="34" charset="0"/>
              <a:buChar char="•"/>
            </a:pPr>
            <a:endParaRPr lang="en-US" dirty="0">
              <a:solidFill>
                <a:srgbClr val="44546A"/>
              </a:solidFill>
              <a:latin typeface="Proxima Nova Light"/>
            </a:endParaRPr>
          </a:p>
          <a:p>
            <a:pPr marL="457200" indent="-228600">
              <a:lnSpc>
                <a:spcPct val="100000"/>
              </a:lnSpc>
              <a:buFont typeface="Arial" panose="020B0604020202020204" pitchFamily="34" charset="0"/>
              <a:buChar char="•"/>
            </a:pPr>
            <a:endParaRPr lang="en-US" dirty="0">
              <a:solidFill>
                <a:srgbClr val="44546A"/>
              </a:solidFill>
              <a:latin typeface="Proxima Nova Light"/>
            </a:endParaRPr>
          </a:p>
        </p:txBody>
      </p:sp>
      <p:sp>
        <p:nvSpPr>
          <p:cNvPr id="8" name="Text Placeholder 2">
            <a:extLst>
              <a:ext uri="{FF2B5EF4-FFF2-40B4-BE49-F238E27FC236}">
                <a16:creationId xmlns:a16="http://schemas.microsoft.com/office/drawing/2014/main" id="{24BECD09-02C2-4239-9EAA-D49C6B8EE3D4}"/>
              </a:ext>
            </a:extLst>
          </p:cNvPr>
          <p:cNvSpPr txBox="1">
            <a:spLocks/>
          </p:cNvSpPr>
          <p:nvPr/>
        </p:nvSpPr>
        <p:spPr>
          <a:xfrm>
            <a:off x="2530985" y="655145"/>
            <a:ext cx="3724501"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chemeClr val="accent3">
                    <a:lumMod val="75000"/>
                  </a:schemeClr>
                </a:solidFill>
              </a:rPr>
              <a:t>Chile</a:t>
            </a:r>
          </a:p>
        </p:txBody>
      </p:sp>
      <p:cxnSp>
        <p:nvCxnSpPr>
          <p:cNvPr id="11" name="Straight Connector 10">
            <a:extLst>
              <a:ext uri="{FF2B5EF4-FFF2-40B4-BE49-F238E27FC236}">
                <a16:creationId xmlns:a16="http://schemas.microsoft.com/office/drawing/2014/main" id="{197A561D-E0E0-439C-979C-92CA0F943881}"/>
              </a:ext>
            </a:extLst>
          </p:cNvPr>
          <p:cNvCxnSpPr/>
          <p:nvPr/>
        </p:nvCxnSpPr>
        <p:spPr>
          <a:xfrm>
            <a:off x="2411024" y="508648"/>
            <a:ext cx="0" cy="54864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11">
            <a:extLst>
              <a:ext uri="{FF2B5EF4-FFF2-40B4-BE49-F238E27FC236}">
                <a16:creationId xmlns:a16="http://schemas.microsoft.com/office/drawing/2014/main" id="{87E4E4EB-2198-4CAF-9A5E-5B191ECB0498}"/>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a:solidFill>
                  <a:schemeClr val="bg2">
                    <a:lumMod val="50000"/>
                  </a:schemeClr>
                </a:solidFill>
              </a:rPr>
              <a:t>Source:  wineofchile.com</a:t>
            </a:r>
          </a:p>
          <a:p>
            <a:pPr>
              <a:spcAft>
                <a:spcPts val="600"/>
              </a:spcAft>
            </a:pPr>
            <a:r>
              <a:rPr lang="en-GB">
                <a:solidFill>
                  <a:schemeClr val="bg2">
                    <a:lumMod val="50000"/>
                  </a:schemeClr>
                </a:solidFill>
              </a:rPr>
              <a:t>© 2020 Napa Valley Vintners and Napa Valley Wine Academy</a:t>
            </a:r>
            <a:endParaRPr lang="en-US">
              <a:solidFill>
                <a:schemeClr val="bg2">
                  <a:lumMod val="50000"/>
                </a:schemeClr>
              </a:solidFill>
            </a:endParaRPr>
          </a:p>
        </p:txBody>
      </p:sp>
      <p:pic>
        <p:nvPicPr>
          <p:cNvPr id="12" name="Picture 11">
            <a:extLst>
              <a:ext uri="{FF2B5EF4-FFF2-40B4-BE49-F238E27FC236}">
                <a16:creationId xmlns:a16="http://schemas.microsoft.com/office/drawing/2014/main" id="{850CFDC1-7C9B-4BB8-8659-91397B381884}"/>
              </a:ext>
            </a:extLst>
          </p:cNvPr>
          <p:cNvPicPr>
            <a:picLocks noChangeAspect="1"/>
          </p:cNvPicPr>
          <p:nvPr/>
        </p:nvPicPr>
        <p:blipFill>
          <a:blip r:embed="rId4"/>
          <a:stretch>
            <a:fillRect/>
          </a:stretch>
        </p:blipFill>
        <p:spPr>
          <a:xfrm>
            <a:off x="11378153" y="-39292"/>
            <a:ext cx="826607" cy="672820"/>
          </a:xfrm>
          <a:prstGeom prst="rect">
            <a:avLst/>
          </a:prstGeom>
        </p:spPr>
      </p:pic>
    </p:spTree>
    <p:extLst>
      <p:ext uri="{BB962C8B-B14F-4D97-AF65-F5344CB8AC3E}">
        <p14:creationId xmlns:p14="http://schemas.microsoft.com/office/powerpoint/2010/main" val="13026690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9D6E2E50-BD5B-FE43-B20B-498B958A6226}"/>
              </a:ext>
            </a:extLst>
          </p:cNvPr>
          <p:cNvSpPr txBox="1">
            <a:spLocks/>
          </p:cNvSpPr>
          <p:nvPr/>
        </p:nvSpPr>
        <p:spPr>
          <a:xfrm>
            <a:off x="789708" y="1201358"/>
            <a:ext cx="11234549" cy="343721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a:rPr>
              <a:t>The Sustainability Code </a:t>
            </a:r>
          </a:p>
          <a:p>
            <a:pPr marL="1143000" lvl="1" indent="-457200">
              <a:lnSpc>
                <a:spcPct val="100000"/>
              </a:lnSpc>
            </a:pPr>
            <a:r>
              <a:rPr lang="en-US" dirty="0">
                <a:solidFill>
                  <a:srgbClr val="44546A"/>
                </a:solidFill>
                <a:latin typeface="Proxima Nova Light"/>
              </a:rPr>
              <a:t>Voluntary guide for wine companies</a:t>
            </a:r>
          </a:p>
          <a:p>
            <a:pPr marL="1143000" lvl="1" indent="-457200">
              <a:lnSpc>
                <a:spcPct val="100000"/>
              </a:lnSpc>
            </a:pPr>
            <a:r>
              <a:rPr lang="en-US" dirty="0">
                <a:solidFill>
                  <a:srgbClr val="44546A"/>
                </a:solidFill>
                <a:latin typeface="Proxima Nova Light"/>
              </a:rPr>
              <a:t>Vineyard, winery-bottling plant and social</a:t>
            </a:r>
          </a:p>
          <a:p>
            <a:pPr marL="457200" indent="-457200">
              <a:lnSpc>
                <a:spcPct val="100000"/>
              </a:lnSpc>
              <a:buFont typeface="Arial" panose="020B0604020202020204" pitchFamily="34" charset="0"/>
              <a:buChar char="•"/>
            </a:pPr>
            <a:r>
              <a:rPr lang="en-US" dirty="0">
                <a:solidFill>
                  <a:srgbClr val="44546A"/>
                </a:solidFill>
                <a:latin typeface="Proxima Nova Light"/>
              </a:rPr>
              <a:t>Innovation</a:t>
            </a:r>
          </a:p>
          <a:p>
            <a:pPr marL="1143000" lvl="1" indent="-457200">
              <a:lnSpc>
                <a:spcPct val="100000"/>
              </a:lnSpc>
            </a:pPr>
            <a:r>
              <a:rPr lang="en-US" dirty="0">
                <a:solidFill>
                  <a:srgbClr val="44546A"/>
                </a:solidFill>
                <a:latin typeface="Proxima Nova Light"/>
              </a:rPr>
              <a:t>Vineyards</a:t>
            </a:r>
          </a:p>
          <a:p>
            <a:pPr marL="1143000" lvl="1" indent="-457200">
              <a:lnSpc>
                <a:spcPct val="100000"/>
              </a:lnSpc>
            </a:pPr>
            <a:r>
              <a:rPr lang="en-US" dirty="0">
                <a:solidFill>
                  <a:srgbClr val="44546A"/>
                </a:solidFill>
                <a:latin typeface="Proxima Nova Light"/>
              </a:rPr>
              <a:t>Sustainability </a:t>
            </a:r>
          </a:p>
          <a:p>
            <a:pPr marL="1143000" lvl="1" indent="-457200">
              <a:lnSpc>
                <a:spcPct val="100000"/>
              </a:lnSpc>
            </a:pPr>
            <a:r>
              <a:rPr lang="en-US" dirty="0">
                <a:solidFill>
                  <a:srgbClr val="44546A"/>
                </a:solidFill>
                <a:latin typeface="Proxima Nova Light"/>
              </a:rPr>
              <a:t>Technology</a:t>
            </a:r>
          </a:p>
          <a:p>
            <a:pPr marL="457200" indent="-457200">
              <a:lnSpc>
                <a:spcPct val="100000"/>
              </a:lnSpc>
            </a:pPr>
            <a:r>
              <a:rPr lang="en-US" sz="2400" dirty="0">
                <a:solidFill>
                  <a:srgbClr val="44546A"/>
                </a:solidFill>
                <a:latin typeface="Proxima Nova Light"/>
              </a:rPr>
              <a:t> </a:t>
            </a:r>
          </a:p>
        </p:txBody>
      </p:sp>
      <p:sp>
        <p:nvSpPr>
          <p:cNvPr id="3" name="Text Placeholder 2">
            <a:extLst>
              <a:ext uri="{FF2B5EF4-FFF2-40B4-BE49-F238E27FC236}">
                <a16:creationId xmlns:a16="http://schemas.microsoft.com/office/drawing/2014/main" id="{8BE769F2-450A-7B41-A87C-37868262B990}"/>
              </a:ext>
            </a:extLst>
          </p:cNvPr>
          <p:cNvSpPr txBox="1">
            <a:spLocks/>
          </p:cNvSpPr>
          <p:nvPr/>
        </p:nvSpPr>
        <p:spPr>
          <a:xfrm>
            <a:off x="5054187" y="613148"/>
            <a:ext cx="2612886"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chemeClr val="accent3">
                    <a:lumMod val="75000"/>
                  </a:schemeClr>
                </a:solidFill>
              </a:rPr>
              <a:t>Chile</a:t>
            </a:r>
          </a:p>
        </p:txBody>
      </p:sp>
      <p:sp>
        <p:nvSpPr>
          <p:cNvPr id="5" name="TextBox 4">
            <a:extLst>
              <a:ext uri="{FF2B5EF4-FFF2-40B4-BE49-F238E27FC236}">
                <a16:creationId xmlns:a16="http://schemas.microsoft.com/office/drawing/2014/main" id="{3E3F5442-337E-424F-A478-9D0CB3614733}"/>
              </a:ext>
            </a:extLst>
          </p:cNvPr>
          <p:cNvSpPr txBox="1"/>
          <p:nvPr/>
        </p:nvSpPr>
        <p:spPr>
          <a:xfrm>
            <a:off x="500144" y="386255"/>
            <a:ext cx="4343388" cy="677108"/>
          </a:xfrm>
          <a:prstGeom prst="rect">
            <a:avLst/>
          </a:prstGeom>
          <a:noFill/>
        </p:spPr>
        <p:txBody>
          <a:bodyPr wrap="square" rtlCol="0" anchor="t">
            <a:spAutoFit/>
          </a:bodyPr>
          <a:lstStyle/>
          <a:p>
            <a:r>
              <a:rPr lang="en-US" sz="3800" b="0" i="0" spc="300" dirty="0">
                <a:solidFill>
                  <a:schemeClr val="tx2">
                    <a:lumMod val="50000"/>
                  </a:schemeClr>
                </a:solidFill>
                <a:latin typeface="Proxima Nova Semibold"/>
              </a:rPr>
              <a:t>GRAPEGROWING</a:t>
            </a:r>
          </a:p>
        </p:txBody>
      </p:sp>
      <p:cxnSp>
        <p:nvCxnSpPr>
          <p:cNvPr id="6" name="Straight Connector 5">
            <a:extLst>
              <a:ext uri="{FF2B5EF4-FFF2-40B4-BE49-F238E27FC236}">
                <a16:creationId xmlns:a16="http://schemas.microsoft.com/office/drawing/2014/main" id="{C49408F7-55F1-234C-B810-786754AF19E5}"/>
              </a:ext>
            </a:extLst>
          </p:cNvPr>
          <p:cNvCxnSpPr/>
          <p:nvPr/>
        </p:nvCxnSpPr>
        <p:spPr>
          <a:xfrm>
            <a:off x="4881721" y="466651"/>
            <a:ext cx="0" cy="54864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EE6021-54B1-B44F-B718-43107D42150A}"/>
              </a:ext>
            </a:extLst>
          </p:cNvPr>
          <p:cNvPicPr>
            <a:picLocks noChangeAspect="1"/>
          </p:cNvPicPr>
          <p:nvPr/>
        </p:nvPicPr>
        <p:blipFill>
          <a:blip r:embed="rId3"/>
          <a:stretch>
            <a:fillRect/>
          </a:stretch>
        </p:blipFill>
        <p:spPr>
          <a:xfrm>
            <a:off x="11378153" y="-39292"/>
            <a:ext cx="826607" cy="672820"/>
          </a:xfrm>
          <a:prstGeom prst="rect">
            <a:avLst/>
          </a:prstGeom>
        </p:spPr>
      </p:pic>
      <p:sp>
        <p:nvSpPr>
          <p:cNvPr id="12" name="Footer Placeholder 11">
            <a:extLst>
              <a:ext uri="{FF2B5EF4-FFF2-40B4-BE49-F238E27FC236}">
                <a16:creationId xmlns:a16="http://schemas.microsoft.com/office/drawing/2014/main" id="{A2BE01ED-19CF-4F98-8478-4CB263A9066B}"/>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Source:  wineofchile.com</a:t>
            </a:r>
          </a:p>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4" name="Picture 3">
            <a:extLst>
              <a:ext uri="{FF2B5EF4-FFF2-40B4-BE49-F238E27FC236}">
                <a16:creationId xmlns:a16="http://schemas.microsoft.com/office/drawing/2014/main" id="{4683A854-1DA3-4A12-BBA1-3D106F7D62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419600"/>
            <a:ext cx="12192000" cy="2438400"/>
          </a:xfrm>
          <a:prstGeom prst="rect">
            <a:avLst/>
          </a:prstGeom>
        </p:spPr>
      </p:pic>
    </p:spTree>
    <p:extLst>
      <p:ext uri="{BB962C8B-B14F-4D97-AF65-F5344CB8AC3E}">
        <p14:creationId xmlns:p14="http://schemas.microsoft.com/office/powerpoint/2010/main" val="8574738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89B92A-2864-4024-98B7-4A993A806872}"/>
              </a:ext>
            </a:extLst>
          </p:cNvPr>
          <p:cNvSpPr>
            <a:spLocks noGrp="1"/>
          </p:cNvSpPr>
          <p:nvPr>
            <p:ph type="title"/>
          </p:nvPr>
        </p:nvSpPr>
        <p:spPr>
          <a:xfrm>
            <a:off x="316653" y="298023"/>
            <a:ext cx="7486226" cy="1291643"/>
          </a:xfrm>
        </p:spPr>
        <p:txBody>
          <a:bodyPr>
            <a:normAutofit/>
          </a:bodyPr>
          <a:lstStyle/>
          <a:p>
            <a:pPr algn="r"/>
            <a:r>
              <a:rPr lang="en-US" sz="3200" spc="300" dirty="0">
                <a:solidFill>
                  <a:schemeClr val="tx2">
                    <a:lumMod val="75000"/>
                  </a:schemeClr>
                </a:solidFill>
                <a:latin typeface="Proxima Nova Semibold"/>
              </a:rPr>
              <a:t>PRODUCTION RULES/LABEL LAWS</a:t>
            </a:r>
          </a:p>
        </p:txBody>
      </p:sp>
      <p:sp>
        <p:nvSpPr>
          <p:cNvPr id="8" name="Content Placeholder 7">
            <a:extLst>
              <a:ext uri="{FF2B5EF4-FFF2-40B4-BE49-F238E27FC236}">
                <a16:creationId xmlns:a16="http://schemas.microsoft.com/office/drawing/2014/main" id="{BF609765-AF48-4BC9-9813-248475F91E6A}"/>
              </a:ext>
            </a:extLst>
          </p:cNvPr>
          <p:cNvSpPr>
            <a:spLocks noGrp="1"/>
          </p:cNvSpPr>
          <p:nvPr>
            <p:ph idx="1"/>
          </p:nvPr>
        </p:nvSpPr>
        <p:spPr>
          <a:xfrm>
            <a:off x="6659156" y="1501925"/>
            <a:ext cx="4791161" cy="4930246"/>
          </a:xfrm>
        </p:spPr>
        <p:txBody>
          <a:bodyPr anchor="ctr">
            <a:noAutofit/>
          </a:bodyPr>
          <a:lstStyle/>
          <a:p>
            <a:pPr marL="0" indent="0" algn="ctr">
              <a:lnSpc>
                <a:spcPct val="100000"/>
              </a:lnSpc>
              <a:buNone/>
            </a:pPr>
            <a:endParaRPr lang="en-US" b="1" i="1" dirty="0">
              <a:solidFill>
                <a:srgbClr val="44546A"/>
              </a:solidFill>
              <a:latin typeface="Proxima Nova Light" panose="02000506030000020004"/>
            </a:endParaRPr>
          </a:p>
          <a:p>
            <a:pPr marL="685800" indent="-452438"/>
            <a:r>
              <a:rPr lang="en-US" dirty="0">
                <a:solidFill>
                  <a:srgbClr val="44546A"/>
                </a:solidFill>
                <a:latin typeface="Proxima Nova Light" panose="02000506030000020004"/>
              </a:rPr>
              <a:t>DO System</a:t>
            </a:r>
          </a:p>
          <a:p>
            <a:pPr marL="1143000" lvl="1" indent="-452438"/>
            <a:r>
              <a:rPr lang="en-US" dirty="0">
                <a:solidFill>
                  <a:srgbClr val="44546A"/>
                </a:solidFill>
                <a:latin typeface="Proxima Nova Light" panose="02000506030000020004"/>
              </a:rPr>
              <a:t>75% of the grape </a:t>
            </a:r>
            <a:br>
              <a:rPr lang="en-US" dirty="0">
                <a:solidFill>
                  <a:srgbClr val="44546A"/>
                </a:solidFill>
                <a:latin typeface="Proxima Nova Light" panose="02000506030000020004"/>
              </a:rPr>
            </a:br>
            <a:r>
              <a:rPr lang="en-US" dirty="0">
                <a:solidFill>
                  <a:srgbClr val="44546A"/>
                </a:solidFill>
                <a:latin typeface="Proxima Nova Light" panose="02000506030000020004"/>
              </a:rPr>
              <a:t>(85% if exported to EU)</a:t>
            </a:r>
          </a:p>
          <a:p>
            <a:pPr marL="685800" indent="-452438"/>
            <a:r>
              <a:rPr lang="en-US" dirty="0">
                <a:solidFill>
                  <a:srgbClr val="44546A"/>
                </a:solidFill>
                <a:latin typeface="Proxima Nova Light" panose="02000506030000020004"/>
              </a:rPr>
              <a:t>85% from the region</a:t>
            </a:r>
          </a:p>
          <a:p>
            <a:pPr marL="685800" indent="-452438"/>
            <a:r>
              <a:rPr lang="en-US" dirty="0">
                <a:solidFill>
                  <a:srgbClr val="44546A"/>
                </a:solidFill>
                <a:latin typeface="Proxima Nova Light" panose="02000506030000020004"/>
              </a:rPr>
              <a:t>Alcohol content</a:t>
            </a:r>
          </a:p>
          <a:p>
            <a:pPr marL="1143000" lvl="1" indent="-452438"/>
            <a:r>
              <a:rPr lang="en-US" dirty="0">
                <a:solidFill>
                  <a:srgbClr val="44546A"/>
                </a:solidFill>
                <a:latin typeface="Proxima Nova Light" panose="02000506030000020004"/>
              </a:rPr>
              <a:t>12% minimum for </a:t>
            </a:r>
            <a:r>
              <a:rPr lang="en-US" dirty="0" err="1">
                <a:solidFill>
                  <a:srgbClr val="44546A"/>
                </a:solidFill>
                <a:latin typeface="Proxima Nova Light" panose="02000506030000020004"/>
              </a:rPr>
              <a:t>Reserva</a:t>
            </a:r>
            <a:r>
              <a:rPr lang="en-US" dirty="0">
                <a:solidFill>
                  <a:srgbClr val="44546A"/>
                </a:solidFill>
                <a:latin typeface="Proxima Nova Light" panose="02000506030000020004"/>
              </a:rPr>
              <a:t>/</a:t>
            </a:r>
            <a:r>
              <a:rPr lang="en-US" dirty="0" err="1">
                <a:solidFill>
                  <a:srgbClr val="44546A"/>
                </a:solidFill>
                <a:latin typeface="Proxima Nova Light" panose="02000506030000020004"/>
              </a:rPr>
              <a:t>Reserva</a:t>
            </a:r>
            <a:r>
              <a:rPr lang="en-US" dirty="0">
                <a:solidFill>
                  <a:srgbClr val="44546A"/>
                </a:solidFill>
                <a:latin typeface="Proxima Nova Light" panose="02000506030000020004"/>
              </a:rPr>
              <a:t> Especial</a:t>
            </a:r>
          </a:p>
          <a:p>
            <a:pPr marL="1143000" lvl="1" indent="-452438"/>
            <a:r>
              <a:rPr lang="en-US" dirty="0">
                <a:solidFill>
                  <a:srgbClr val="44546A"/>
                </a:solidFill>
                <a:latin typeface="Proxima Nova Light" panose="02000506030000020004"/>
              </a:rPr>
              <a:t>12.5% minimum for </a:t>
            </a:r>
            <a:r>
              <a:rPr lang="en-US" dirty="0" err="1">
                <a:solidFill>
                  <a:srgbClr val="44546A"/>
                </a:solidFill>
                <a:latin typeface="Proxima Nova Light" panose="02000506030000020004"/>
              </a:rPr>
              <a:t>Reserva</a:t>
            </a:r>
            <a:r>
              <a:rPr lang="en-US" dirty="0">
                <a:solidFill>
                  <a:srgbClr val="44546A"/>
                </a:solidFill>
                <a:latin typeface="Proxima Nova Light" panose="02000506030000020004"/>
              </a:rPr>
              <a:t> </a:t>
            </a:r>
            <a:r>
              <a:rPr lang="en-US" dirty="0" err="1">
                <a:solidFill>
                  <a:srgbClr val="44546A"/>
                </a:solidFill>
                <a:latin typeface="Proxima Nova Light" panose="02000506030000020004"/>
              </a:rPr>
              <a:t>Privada</a:t>
            </a:r>
            <a:r>
              <a:rPr lang="en-US" dirty="0">
                <a:solidFill>
                  <a:srgbClr val="44546A"/>
                </a:solidFill>
                <a:latin typeface="Proxima Nova Light" panose="02000506030000020004"/>
              </a:rPr>
              <a:t> &amp; Gran Reserve</a:t>
            </a:r>
          </a:p>
          <a:p>
            <a:pPr marL="628650" lvl="1" indent="-171450">
              <a:lnSpc>
                <a:spcPct val="100000"/>
              </a:lnSpc>
            </a:pPr>
            <a:r>
              <a:rPr lang="en-US" sz="2800" dirty="0">
                <a:solidFill>
                  <a:srgbClr val="44546A"/>
                </a:solidFill>
              </a:rPr>
              <a:t>Costa, Entre Cordilleras, and Andes since 2012</a:t>
            </a:r>
            <a:endParaRPr lang="en-US" sz="2800" dirty="0">
              <a:solidFill>
                <a:srgbClr val="44546A"/>
              </a:solidFill>
              <a:latin typeface="Proxima Nova Light" panose="02000506030000020004"/>
            </a:endParaRPr>
          </a:p>
          <a:p>
            <a:pPr>
              <a:lnSpc>
                <a:spcPct val="100000"/>
              </a:lnSpc>
            </a:pPr>
            <a:endParaRPr lang="en-US" dirty="0">
              <a:solidFill>
                <a:srgbClr val="44546A"/>
              </a:solidFill>
              <a:latin typeface="Proxima Nova Light" panose="02000506030000020004"/>
            </a:endParaRPr>
          </a:p>
          <a:p>
            <a:pPr>
              <a:lnSpc>
                <a:spcPct val="100000"/>
              </a:lnSpc>
            </a:pPr>
            <a:endParaRPr lang="en-US" dirty="0">
              <a:solidFill>
                <a:srgbClr val="44546A"/>
              </a:solidFill>
              <a:latin typeface="Proxima Nova Light" panose="02000506030000020004"/>
            </a:endParaRPr>
          </a:p>
        </p:txBody>
      </p:sp>
      <p:sp>
        <p:nvSpPr>
          <p:cNvPr id="7" name="Text Placeholder 2">
            <a:extLst>
              <a:ext uri="{FF2B5EF4-FFF2-40B4-BE49-F238E27FC236}">
                <a16:creationId xmlns:a16="http://schemas.microsoft.com/office/drawing/2014/main" id="{4941EAE0-301B-4C13-8338-B81C24D07916}"/>
              </a:ext>
            </a:extLst>
          </p:cNvPr>
          <p:cNvSpPr txBox="1">
            <a:spLocks/>
          </p:cNvSpPr>
          <p:nvPr/>
        </p:nvSpPr>
        <p:spPr>
          <a:xfrm>
            <a:off x="8178800" y="407988"/>
            <a:ext cx="3058154" cy="70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chemeClr val="accent3">
                    <a:lumMod val="75000"/>
                  </a:schemeClr>
                </a:solidFill>
              </a:rPr>
              <a:t>Chile</a:t>
            </a:r>
          </a:p>
        </p:txBody>
      </p:sp>
      <p:cxnSp>
        <p:nvCxnSpPr>
          <p:cNvPr id="11" name="Straight Connector 10">
            <a:extLst>
              <a:ext uri="{FF2B5EF4-FFF2-40B4-BE49-F238E27FC236}">
                <a16:creationId xmlns:a16="http://schemas.microsoft.com/office/drawing/2014/main" id="{7C510269-2E28-481E-A6A8-661BA60E9319}"/>
              </a:ext>
            </a:extLst>
          </p:cNvPr>
          <p:cNvCxnSpPr/>
          <p:nvPr/>
        </p:nvCxnSpPr>
        <p:spPr>
          <a:xfrm>
            <a:off x="7991936" y="321098"/>
            <a:ext cx="0" cy="5486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8B45B7E-0FAE-4FD4-BFA9-5450AB2A255D}"/>
              </a:ext>
            </a:extLst>
          </p:cNvPr>
          <p:cNvPicPr>
            <a:picLocks noChangeAspect="1"/>
          </p:cNvPicPr>
          <p:nvPr/>
        </p:nvPicPr>
        <p:blipFill>
          <a:blip r:embed="rId3"/>
          <a:stretch>
            <a:fillRect/>
          </a:stretch>
        </p:blipFill>
        <p:spPr>
          <a:xfrm>
            <a:off x="11378153" y="-39292"/>
            <a:ext cx="826607" cy="672820"/>
          </a:xfrm>
          <a:prstGeom prst="rect">
            <a:avLst/>
          </a:prstGeom>
        </p:spPr>
      </p:pic>
      <p:sp>
        <p:nvSpPr>
          <p:cNvPr id="16" name="Footer Placeholder 11">
            <a:extLst>
              <a:ext uri="{FF2B5EF4-FFF2-40B4-BE49-F238E27FC236}">
                <a16:creationId xmlns:a16="http://schemas.microsoft.com/office/drawing/2014/main" id="{D09C27BF-400E-49CC-AA74-69D770D2561C}"/>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Source:  slideshare.net/</a:t>
            </a:r>
            <a:r>
              <a:rPr lang="en-GB" dirty="0" err="1">
                <a:solidFill>
                  <a:schemeClr val="bg2">
                    <a:lumMod val="50000"/>
                  </a:schemeClr>
                </a:solidFill>
              </a:rPr>
              <a:t>khusanshrestha</a:t>
            </a:r>
            <a:r>
              <a:rPr lang="en-GB" dirty="0">
                <a:solidFill>
                  <a:schemeClr val="bg2">
                    <a:lumMod val="50000"/>
                  </a:schemeClr>
                </a:solidFill>
              </a:rPr>
              <a:t>/chilean-wine-125955402</a:t>
            </a:r>
          </a:p>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10" name="Rectangle 9">
            <a:extLst>
              <a:ext uri="{FF2B5EF4-FFF2-40B4-BE49-F238E27FC236}">
                <a16:creationId xmlns:a16="http://schemas.microsoft.com/office/drawing/2014/main" id="{E00FAE7A-D8FE-4739-AB4B-4D8E82CE0D9E}"/>
              </a:ext>
            </a:extLst>
          </p:cNvPr>
          <p:cNvSpPr/>
          <p:nvPr/>
        </p:nvSpPr>
        <p:spPr>
          <a:xfrm>
            <a:off x="1673588" y="4378206"/>
            <a:ext cx="3050812" cy="664850"/>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E002A05-54C4-49C2-9569-8BE69FC19A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3674" y="1087655"/>
            <a:ext cx="3791151" cy="5425975"/>
          </a:xfrm>
          <a:prstGeom prst="rect">
            <a:avLst/>
          </a:prstGeom>
        </p:spPr>
      </p:pic>
      <p:sp>
        <p:nvSpPr>
          <p:cNvPr id="12" name="Rectangle 11">
            <a:extLst>
              <a:ext uri="{FF2B5EF4-FFF2-40B4-BE49-F238E27FC236}">
                <a16:creationId xmlns:a16="http://schemas.microsoft.com/office/drawing/2014/main" id="{6A7F5094-BE0E-410E-A26E-5799952FF5D3}"/>
              </a:ext>
            </a:extLst>
          </p:cNvPr>
          <p:cNvSpPr/>
          <p:nvPr/>
        </p:nvSpPr>
        <p:spPr>
          <a:xfrm>
            <a:off x="1773842" y="6042133"/>
            <a:ext cx="3050812" cy="309557"/>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2218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8D2362B-D629-48CD-B86F-02B21EF038F3}"/>
              </a:ext>
            </a:extLst>
          </p:cNvPr>
          <p:cNvSpPr txBox="1">
            <a:spLocks/>
          </p:cNvSpPr>
          <p:nvPr/>
        </p:nvSpPr>
        <p:spPr>
          <a:xfrm>
            <a:off x="-44209" y="3122987"/>
            <a:ext cx="12236209" cy="117924"/>
          </a:xfrm>
          <a:prstGeom prst="rect">
            <a:avLst/>
          </a:prstGeom>
          <a:solidFill>
            <a:srgbClr val="353F4F"/>
          </a:solid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spcBef>
                <a:spcPts val="600"/>
              </a:spcBef>
              <a:spcAft>
                <a:spcPts val="600"/>
              </a:spcAft>
              <a:buClr>
                <a:schemeClr val="bg1">
                  <a:lumMod val="50000"/>
                </a:schemeClr>
              </a:buClr>
              <a:buFont typeface="Arial" panose="020B0604020202020204" pitchFamily="34" charset="0"/>
              <a:buChar char="•"/>
            </a:pPr>
            <a:endParaRPr lang="en-GB" sz="2800" dirty="0">
              <a:solidFill>
                <a:schemeClr val="bg2">
                  <a:lumMod val="50000"/>
                </a:schemeClr>
              </a:solidFill>
              <a:latin typeface="+mn-lt"/>
            </a:endParaRPr>
          </a:p>
        </p:txBody>
      </p:sp>
      <p:sp>
        <p:nvSpPr>
          <p:cNvPr id="16" name="Rectangle 15">
            <a:extLst>
              <a:ext uri="{FF2B5EF4-FFF2-40B4-BE49-F238E27FC236}">
                <a16:creationId xmlns:a16="http://schemas.microsoft.com/office/drawing/2014/main" id="{830D06CE-5E40-4378-9A31-695A24E5E822}"/>
              </a:ext>
            </a:extLst>
          </p:cNvPr>
          <p:cNvSpPr/>
          <p:nvPr/>
        </p:nvSpPr>
        <p:spPr>
          <a:xfrm>
            <a:off x="6870308" y="6567318"/>
            <a:ext cx="6548972" cy="2906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2">
                    <a:lumMod val="50000"/>
                  </a:schemeClr>
                </a:solidFill>
                <a:latin typeface="Proxima Nova Light"/>
              </a:rPr>
              <a:t>© 2020 Napa Valley Vintners and Napa Valley Wine Academy</a:t>
            </a:r>
            <a:endParaRPr lang="en-US" sz="1100" dirty="0">
              <a:solidFill>
                <a:schemeClr val="bg2">
                  <a:lumMod val="50000"/>
                </a:schemeClr>
              </a:solidFill>
              <a:latin typeface="Proxima Nova Light"/>
            </a:endParaRPr>
          </a:p>
        </p:txBody>
      </p:sp>
      <p:sp>
        <p:nvSpPr>
          <p:cNvPr id="11" name="Title 1">
            <a:extLst>
              <a:ext uri="{FF2B5EF4-FFF2-40B4-BE49-F238E27FC236}">
                <a16:creationId xmlns:a16="http://schemas.microsoft.com/office/drawing/2014/main" id="{D39370F9-BDDF-4D88-982F-4131711A57C9}"/>
              </a:ext>
            </a:extLst>
          </p:cNvPr>
          <p:cNvSpPr txBox="1">
            <a:spLocks/>
          </p:cNvSpPr>
          <p:nvPr/>
        </p:nvSpPr>
        <p:spPr>
          <a:xfrm>
            <a:off x="3106167" y="381966"/>
            <a:ext cx="8940780" cy="1018572"/>
          </a:xfrm>
          <a:prstGeom prst="rect">
            <a:avLst/>
          </a:prstGeom>
          <a:no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solidFill>
                <a:schemeClr val="bg1"/>
              </a:solidFill>
            </a:endParaRPr>
          </a:p>
        </p:txBody>
      </p:sp>
      <p:pic>
        <p:nvPicPr>
          <p:cNvPr id="5" name="Picture 4" descr="A picture containing food, drawing&#10;&#10;Description automatically generated">
            <a:extLst>
              <a:ext uri="{FF2B5EF4-FFF2-40B4-BE49-F238E27FC236}">
                <a16:creationId xmlns:a16="http://schemas.microsoft.com/office/drawing/2014/main" id="{92A88CA1-9AE9-534C-B97C-755725C102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10" y="0"/>
            <a:ext cx="7787674" cy="3122987"/>
          </a:xfrm>
          <a:prstGeom prst="rect">
            <a:avLst/>
          </a:prstGeom>
        </p:spPr>
      </p:pic>
      <p:sp>
        <p:nvSpPr>
          <p:cNvPr id="6" name="Text Placeholder 2">
            <a:extLst>
              <a:ext uri="{FF2B5EF4-FFF2-40B4-BE49-F238E27FC236}">
                <a16:creationId xmlns:a16="http://schemas.microsoft.com/office/drawing/2014/main" id="{8637F85E-3390-4D1E-8714-9775C51A07B6}"/>
              </a:ext>
            </a:extLst>
          </p:cNvPr>
          <p:cNvSpPr txBox="1">
            <a:spLocks/>
          </p:cNvSpPr>
          <p:nvPr/>
        </p:nvSpPr>
        <p:spPr>
          <a:xfrm>
            <a:off x="9748430" y="1234529"/>
            <a:ext cx="2378899" cy="6842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i="0" kern="1200" spc="300">
                <a:solidFill>
                  <a:schemeClr val="tx1"/>
                </a:solidFill>
                <a:latin typeface="Proxima Nova" panose="02000506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i="0" kern="1200" spc="300">
                <a:solidFill>
                  <a:schemeClr val="tx1"/>
                </a:solidFill>
                <a:latin typeface="Proxima Nova" panose="0200050603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spc="300">
                <a:solidFill>
                  <a:schemeClr val="tx1"/>
                </a:solidFill>
                <a:latin typeface="Proxima Nova" panose="0200050603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spc="3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chemeClr val="accent3">
                    <a:lumMod val="75000"/>
                  </a:schemeClr>
                </a:solidFill>
              </a:rPr>
              <a:t>Chile</a:t>
            </a:r>
          </a:p>
        </p:txBody>
      </p:sp>
      <p:sp>
        <p:nvSpPr>
          <p:cNvPr id="7" name="Rectangle 6">
            <a:extLst>
              <a:ext uri="{FF2B5EF4-FFF2-40B4-BE49-F238E27FC236}">
                <a16:creationId xmlns:a16="http://schemas.microsoft.com/office/drawing/2014/main" id="{E6FB39A2-D07C-4B3E-9E6D-0EB312808DC2}"/>
              </a:ext>
            </a:extLst>
          </p:cNvPr>
          <p:cNvSpPr/>
          <p:nvPr/>
        </p:nvSpPr>
        <p:spPr>
          <a:xfrm>
            <a:off x="7812518" y="1054748"/>
            <a:ext cx="2332276" cy="646331"/>
          </a:xfrm>
          <a:prstGeom prst="rect">
            <a:avLst/>
          </a:prstGeom>
        </p:spPr>
        <p:txBody>
          <a:bodyPr wrap="square">
            <a:spAutoFit/>
          </a:bodyPr>
          <a:lstStyle/>
          <a:p>
            <a:pPr algn="l"/>
            <a:r>
              <a:rPr lang="en-US" sz="3600" b="0" i="0" spc="300" dirty="0">
                <a:solidFill>
                  <a:schemeClr val="tx2">
                    <a:lumMod val="75000"/>
                  </a:schemeClr>
                </a:solidFill>
                <a:latin typeface="Proxima Nova Semibold"/>
              </a:rPr>
              <a:t>STYLE</a:t>
            </a:r>
          </a:p>
        </p:txBody>
      </p:sp>
      <p:cxnSp>
        <p:nvCxnSpPr>
          <p:cNvPr id="8" name="Straight Connector 7">
            <a:extLst>
              <a:ext uri="{FF2B5EF4-FFF2-40B4-BE49-F238E27FC236}">
                <a16:creationId xmlns:a16="http://schemas.microsoft.com/office/drawing/2014/main" id="{3116F853-1A08-4248-82A5-CCB1364FF5E4}"/>
              </a:ext>
            </a:extLst>
          </p:cNvPr>
          <p:cNvCxnSpPr/>
          <p:nvPr/>
        </p:nvCxnSpPr>
        <p:spPr>
          <a:xfrm>
            <a:off x="9594089" y="1015559"/>
            <a:ext cx="0" cy="822960"/>
          </a:xfrm>
          <a:prstGeom prst="line">
            <a:avLst/>
          </a:prstGeom>
          <a:ln w="25400">
            <a:solidFill>
              <a:srgbClr val="44546A"/>
            </a:solidFill>
          </a:ln>
        </p:spPr>
        <p:style>
          <a:lnRef idx="1">
            <a:schemeClr val="accent1"/>
          </a:lnRef>
          <a:fillRef idx="0">
            <a:schemeClr val="accent1"/>
          </a:fillRef>
          <a:effectRef idx="0">
            <a:schemeClr val="accent1"/>
          </a:effectRef>
          <a:fontRef idx="minor">
            <a:schemeClr val="tx1"/>
          </a:fontRef>
        </p:style>
      </p:cxnSp>
      <p:sp>
        <p:nvSpPr>
          <p:cNvPr id="14" name="Content Placeholder 3">
            <a:extLst>
              <a:ext uri="{FF2B5EF4-FFF2-40B4-BE49-F238E27FC236}">
                <a16:creationId xmlns:a16="http://schemas.microsoft.com/office/drawing/2014/main" id="{60C7A454-16CA-49CC-8921-11270461FD42}"/>
              </a:ext>
            </a:extLst>
          </p:cNvPr>
          <p:cNvSpPr txBox="1">
            <a:spLocks/>
          </p:cNvSpPr>
          <p:nvPr/>
        </p:nvSpPr>
        <p:spPr>
          <a:xfrm>
            <a:off x="6338349" y="3594139"/>
            <a:ext cx="5453107" cy="261739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800" b="1" dirty="0">
                <a:solidFill>
                  <a:srgbClr val="44546A"/>
                </a:solidFill>
                <a:latin typeface="Proxima Nova Light" panose="02000506030000020004" pitchFamily="2" charset="0"/>
              </a:rPr>
              <a:t>Chile Cabernet Sauvignon</a:t>
            </a:r>
          </a:p>
          <a:p>
            <a:pPr marL="457200" indent="-457200">
              <a:lnSpc>
                <a:spcPct val="100000"/>
              </a:lnSpc>
              <a:buFont typeface="Arial" panose="020B0604020202020204" pitchFamily="34" charset="0"/>
              <a:buChar char="•"/>
            </a:pPr>
            <a:r>
              <a:rPr lang="en-US" sz="1600" dirty="0">
                <a:solidFill>
                  <a:srgbClr val="44546A"/>
                </a:solidFill>
                <a:latin typeface="Proxima Nova Light" panose="02000506030000020004" pitchFamily="2" charset="0"/>
              </a:rPr>
              <a:t>Exceptionally healthy fruit delivers high quality, exuberant wine</a:t>
            </a:r>
          </a:p>
          <a:p>
            <a:pPr marL="457200" indent="-457200">
              <a:lnSpc>
                <a:spcPct val="100000"/>
              </a:lnSpc>
              <a:buFont typeface="Arial" panose="020B0604020202020204" pitchFamily="34" charset="0"/>
              <a:buChar char="•"/>
            </a:pPr>
            <a:r>
              <a:rPr lang="en-US" sz="1600" dirty="0">
                <a:solidFill>
                  <a:srgbClr val="44546A"/>
                </a:solidFill>
                <a:latin typeface="Proxima Nova Light" panose="02000506030000020004" pitchFamily="2" charset="0"/>
              </a:rPr>
              <a:t>Red fruit aromas with flavors of black currant, intense cassis flavors with pronounced herbal notes</a:t>
            </a:r>
          </a:p>
          <a:p>
            <a:pPr marL="457200" indent="-457200">
              <a:lnSpc>
                <a:spcPct val="100000"/>
              </a:lnSpc>
              <a:buFont typeface="Arial" panose="020B0604020202020204" pitchFamily="34" charset="0"/>
              <a:buChar char="•"/>
            </a:pPr>
            <a:r>
              <a:rPr lang="en-US" sz="1600" dirty="0">
                <a:solidFill>
                  <a:srgbClr val="44546A"/>
                </a:solidFill>
                <a:latin typeface="Proxima Nova Light" panose="02000506030000020004" pitchFamily="2" charset="0"/>
              </a:rPr>
              <a:t>Soft tannins that harmonize with vibrant fruit</a:t>
            </a:r>
          </a:p>
          <a:p>
            <a:pPr marL="457200" indent="-457200">
              <a:lnSpc>
                <a:spcPct val="100000"/>
              </a:lnSpc>
              <a:buFont typeface="Arial" panose="020B0604020202020204" pitchFamily="34" charset="0"/>
              <a:buChar char="•"/>
            </a:pPr>
            <a:r>
              <a:rPr lang="en-US" sz="1600" dirty="0">
                <a:solidFill>
                  <a:srgbClr val="44546A"/>
                </a:solidFill>
                <a:latin typeface="Proxima Nova Light" panose="02000506030000020004" pitchFamily="2" charset="0"/>
              </a:rPr>
              <a:t>Oak – mocha, vanilla, baking spices</a:t>
            </a:r>
          </a:p>
          <a:p>
            <a:pPr marL="457200" indent="-457200">
              <a:lnSpc>
                <a:spcPct val="100000"/>
              </a:lnSpc>
              <a:buFont typeface="Arial" panose="020B0604020202020204" pitchFamily="34" charset="0"/>
              <a:buChar char="•"/>
            </a:pPr>
            <a:endParaRPr lang="en-US" sz="1600" dirty="0">
              <a:solidFill>
                <a:srgbClr val="44546A"/>
              </a:solidFill>
              <a:latin typeface="Proxima Nova Light" panose="02000506030000020004" pitchFamily="2" charset="0"/>
            </a:endParaRPr>
          </a:p>
        </p:txBody>
      </p:sp>
      <p:pic>
        <p:nvPicPr>
          <p:cNvPr id="15" name="Picture 14">
            <a:extLst>
              <a:ext uri="{FF2B5EF4-FFF2-40B4-BE49-F238E27FC236}">
                <a16:creationId xmlns:a16="http://schemas.microsoft.com/office/drawing/2014/main" id="{B3B5D08C-662B-4D65-BEC0-F9BCAF7D2E20}"/>
              </a:ext>
            </a:extLst>
          </p:cNvPr>
          <p:cNvPicPr>
            <a:picLocks noChangeAspect="1"/>
          </p:cNvPicPr>
          <p:nvPr/>
        </p:nvPicPr>
        <p:blipFill>
          <a:blip r:embed="rId4"/>
          <a:stretch>
            <a:fillRect/>
          </a:stretch>
        </p:blipFill>
        <p:spPr>
          <a:xfrm>
            <a:off x="11378153" y="-39292"/>
            <a:ext cx="826607" cy="672820"/>
          </a:xfrm>
          <a:prstGeom prst="rect">
            <a:avLst/>
          </a:prstGeom>
        </p:spPr>
      </p:pic>
      <p:sp>
        <p:nvSpPr>
          <p:cNvPr id="12" name="Content Placeholder 3">
            <a:extLst>
              <a:ext uri="{FF2B5EF4-FFF2-40B4-BE49-F238E27FC236}">
                <a16:creationId xmlns:a16="http://schemas.microsoft.com/office/drawing/2014/main" id="{9C12E719-9162-4234-9617-EDF8ABB7BD46}"/>
              </a:ext>
            </a:extLst>
          </p:cNvPr>
          <p:cNvSpPr txBox="1">
            <a:spLocks/>
          </p:cNvSpPr>
          <p:nvPr/>
        </p:nvSpPr>
        <p:spPr>
          <a:xfrm>
            <a:off x="214354" y="3594139"/>
            <a:ext cx="5445760" cy="302699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200"/>
              </a:spcBef>
              <a:spcAft>
                <a:spcPts val="500"/>
              </a:spcAft>
            </a:pPr>
            <a:r>
              <a:rPr lang="en-US" sz="1800" b="1" dirty="0">
                <a:solidFill>
                  <a:srgbClr val="44546A"/>
                </a:solidFill>
                <a:latin typeface="Proxima Nova Light" panose="02000506030000020004"/>
              </a:rPr>
              <a:t>Napa Valley Cabernet Sauvignon</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Deeply colored; high, fine-grained tannins; bright acidity; full-bodied</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Generous use of new oak – baking spices and toast</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Powerful, rich, blackberry, black cherry, ripe plum</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Great aging potential</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Single varietal or blended</a:t>
            </a:r>
          </a:p>
          <a:p>
            <a:pPr marL="457200" indent="-457200">
              <a:lnSpc>
                <a:spcPct val="100000"/>
              </a:lnSpc>
              <a:spcBef>
                <a:spcPts val="200"/>
              </a:spcBef>
              <a:spcAft>
                <a:spcPts val="500"/>
              </a:spcAft>
              <a:buFont typeface="Arial" panose="020B0604020202020204" pitchFamily="34" charset="0"/>
              <a:buChar char="•"/>
            </a:pPr>
            <a:r>
              <a:rPr lang="en-US" sz="1600" dirty="0">
                <a:solidFill>
                  <a:srgbClr val="44546A"/>
                </a:solidFill>
                <a:latin typeface="Proxima Nova Light" panose="02000506030000020004"/>
              </a:rPr>
              <a:t>Valley vs. mountainside sourcing</a:t>
            </a:r>
          </a:p>
        </p:txBody>
      </p:sp>
      <p:cxnSp>
        <p:nvCxnSpPr>
          <p:cNvPr id="17" name="Straight Connector 16">
            <a:extLst>
              <a:ext uri="{FF2B5EF4-FFF2-40B4-BE49-F238E27FC236}">
                <a16:creationId xmlns:a16="http://schemas.microsoft.com/office/drawing/2014/main" id="{69D3C479-F760-4758-9A4F-06B92A2A8EEF}"/>
              </a:ext>
            </a:extLst>
          </p:cNvPr>
          <p:cNvCxnSpPr>
            <a:cxnSpLocks/>
          </p:cNvCxnSpPr>
          <p:nvPr/>
        </p:nvCxnSpPr>
        <p:spPr>
          <a:xfrm>
            <a:off x="6064339" y="3641191"/>
            <a:ext cx="0" cy="2705497"/>
          </a:xfrm>
          <a:prstGeom prst="line">
            <a:avLst/>
          </a:prstGeom>
          <a:ln w="254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9061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D385EE95-851A-FF4E-A18B-F41C792B661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9C3B8A-4D8C-BC4B-A12F-A84E40865F7A}"/>
              </a:ext>
            </a:extLst>
          </p:cNvPr>
          <p:cNvSpPr txBox="1">
            <a:spLocks/>
          </p:cNvSpPr>
          <p:nvPr/>
        </p:nvSpPr>
        <p:spPr>
          <a:xfrm>
            <a:off x="2032212" y="472459"/>
            <a:ext cx="3340354" cy="485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i="1" spc="300" dirty="0">
                <a:solidFill>
                  <a:schemeClr val="accent5">
                    <a:lumMod val="50000"/>
                  </a:schemeClr>
                </a:solidFill>
                <a:latin typeface="Proxima Nova" panose="02000506030000020004" pitchFamily="2" charset="0"/>
              </a:rPr>
              <a:t>ARGENTINA</a:t>
            </a:r>
          </a:p>
        </p:txBody>
      </p:sp>
      <p:sp>
        <p:nvSpPr>
          <p:cNvPr id="4" name="TextBox 3">
            <a:extLst>
              <a:ext uri="{FF2B5EF4-FFF2-40B4-BE49-F238E27FC236}">
                <a16:creationId xmlns:a16="http://schemas.microsoft.com/office/drawing/2014/main" id="{37E582EE-B971-8347-9534-A77DCFD79A18}"/>
              </a:ext>
            </a:extLst>
          </p:cNvPr>
          <p:cNvSpPr txBox="1"/>
          <p:nvPr/>
        </p:nvSpPr>
        <p:spPr>
          <a:xfrm>
            <a:off x="485252" y="263442"/>
            <a:ext cx="1380865" cy="677108"/>
          </a:xfrm>
          <a:prstGeom prst="rect">
            <a:avLst/>
          </a:prstGeom>
          <a:noFill/>
        </p:spPr>
        <p:txBody>
          <a:bodyPr wrap="square" rtlCol="0" anchor="t">
            <a:spAutoFit/>
          </a:bodyPr>
          <a:lstStyle/>
          <a:p>
            <a:r>
              <a:rPr lang="en-US" sz="3800" b="0" i="0" spc="300" dirty="0">
                <a:solidFill>
                  <a:schemeClr val="accent1">
                    <a:lumMod val="50000"/>
                  </a:schemeClr>
                </a:solidFill>
                <a:latin typeface="Proxima Nova Light" panose="02000506030000020004" pitchFamily="2" charset="0"/>
              </a:rPr>
              <a:t>MAP</a:t>
            </a:r>
            <a:endParaRPr lang="en-US" sz="3800" b="0" i="0" dirty="0">
              <a:solidFill>
                <a:schemeClr val="accent1">
                  <a:lumMod val="50000"/>
                </a:schemeClr>
              </a:solidFill>
              <a:latin typeface="Proxima Nova Thin" panose="02000506030000020004" pitchFamily="2" charset="77"/>
            </a:endParaRPr>
          </a:p>
        </p:txBody>
      </p:sp>
      <p:cxnSp>
        <p:nvCxnSpPr>
          <p:cNvPr id="5" name="Straight Connector 4">
            <a:extLst>
              <a:ext uri="{FF2B5EF4-FFF2-40B4-BE49-F238E27FC236}">
                <a16:creationId xmlns:a16="http://schemas.microsoft.com/office/drawing/2014/main" id="{43B105BF-D6D1-534D-98AC-00BAB66C8ED0}"/>
              </a:ext>
            </a:extLst>
          </p:cNvPr>
          <p:cNvCxnSpPr/>
          <p:nvPr/>
        </p:nvCxnSpPr>
        <p:spPr>
          <a:xfrm>
            <a:off x="1824325" y="366083"/>
            <a:ext cx="0" cy="538609"/>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D23B8436-5FA5-5F45-A33A-3BD1E98ED0C3}"/>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pic>
        <p:nvPicPr>
          <p:cNvPr id="8" name="Picture 7">
            <a:extLst>
              <a:ext uri="{FF2B5EF4-FFF2-40B4-BE49-F238E27FC236}">
                <a16:creationId xmlns:a16="http://schemas.microsoft.com/office/drawing/2014/main" id="{7124C178-8555-E24C-A94E-80568BA73B23}"/>
              </a:ext>
            </a:extLst>
          </p:cNvPr>
          <p:cNvPicPr>
            <a:picLocks noChangeAspect="1"/>
          </p:cNvPicPr>
          <p:nvPr/>
        </p:nvPicPr>
        <p:blipFill>
          <a:blip r:embed="rId3"/>
          <a:stretch>
            <a:fillRect/>
          </a:stretch>
        </p:blipFill>
        <p:spPr>
          <a:xfrm>
            <a:off x="11365225" y="-56563"/>
            <a:ext cx="880195" cy="716437"/>
          </a:xfrm>
          <a:prstGeom prst="rect">
            <a:avLst/>
          </a:prstGeom>
        </p:spPr>
      </p:pic>
    </p:spTree>
    <p:extLst>
      <p:ext uri="{BB962C8B-B14F-4D97-AF65-F5344CB8AC3E}">
        <p14:creationId xmlns:p14="http://schemas.microsoft.com/office/powerpoint/2010/main" val="883488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BC1B85-5062-4EA6-BC32-ED3A88E2B1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2171" y="0"/>
            <a:ext cx="5489829" cy="6858000"/>
          </a:xfrm>
          <a:prstGeom prst="rect">
            <a:avLst/>
          </a:prstGeom>
        </p:spPr>
      </p:pic>
      <p:sp>
        <p:nvSpPr>
          <p:cNvPr id="2" name="Title 1">
            <a:extLst>
              <a:ext uri="{FF2B5EF4-FFF2-40B4-BE49-F238E27FC236}">
                <a16:creationId xmlns:a16="http://schemas.microsoft.com/office/drawing/2014/main" id="{289C3B8A-4D8C-BC4B-A12F-A84E40865F7A}"/>
              </a:ext>
            </a:extLst>
          </p:cNvPr>
          <p:cNvSpPr txBox="1">
            <a:spLocks/>
          </p:cNvSpPr>
          <p:nvPr/>
        </p:nvSpPr>
        <p:spPr>
          <a:xfrm>
            <a:off x="2032212" y="472459"/>
            <a:ext cx="3340354" cy="485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i="1" dirty="0">
                <a:solidFill>
                  <a:schemeClr val="accent1">
                    <a:lumMod val="75000"/>
                  </a:schemeClr>
                </a:solidFill>
                <a:latin typeface="Proxima Nova" panose="02000506030000020004" pitchFamily="2" charset="0"/>
              </a:rPr>
              <a:t>Argentina</a:t>
            </a:r>
          </a:p>
        </p:txBody>
      </p:sp>
      <p:sp>
        <p:nvSpPr>
          <p:cNvPr id="3" name="Text Placeholder 4">
            <a:extLst>
              <a:ext uri="{FF2B5EF4-FFF2-40B4-BE49-F238E27FC236}">
                <a16:creationId xmlns:a16="http://schemas.microsoft.com/office/drawing/2014/main" id="{99C0B015-FCBA-AE4E-8226-B0BD75F13ADE}"/>
              </a:ext>
            </a:extLst>
          </p:cNvPr>
          <p:cNvSpPr txBox="1">
            <a:spLocks/>
          </p:cNvSpPr>
          <p:nvPr/>
        </p:nvSpPr>
        <p:spPr>
          <a:xfrm>
            <a:off x="261977" y="1639242"/>
            <a:ext cx="9796423" cy="47462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endParaRPr lang="en-US" dirty="0">
              <a:solidFill>
                <a:srgbClr val="44546A"/>
              </a:solidFill>
              <a:latin typeface="Proxima Nova Light" panose="02000506030000020004"/>
            </a:endParaRPr>
          </a:p>
        </p:txBody>
      </p:sp>
      <p:sp>
        <p:nvSpPr>
          <p:cNvPr id="4" name="TextBox 3">
            <a:extLst>
              <a:ext uri="{FF2B5EF4-FFF2-40B4-BE49-F238E27FC236}">
                <a16:creationId xmlns:a16="http://schemas.microsoft.com/office/drawing/2014/main" id="{37E582EE-B971-8347-9534-A77DCFD79A18}"/>
              </a:ext>
            </a:extLst>
          </p:cNvPr>
          <p:cNvSpPr txBox="1"/>
          <p:nvPr/>
        </p:nvSpPr>
        <p:spPr>
          <a:xfrm>
            <a:off x="485252" y="263442"/>
            <a:ext cx="1380865" cy="646331"/>
          </a:xfrm>
          <a:prstGeom prst="rect">
            <a:avLst/>
          </a:prstGeom>
          <a:noFill/>
        </p:spPr>
        <p:txBody>
          <a:bodyPr wrap="square" rtlCol="0" anchor="t">
            <a:spAutoFit/>
          </a:bodyPr>
          <a:lstStyle/>
          <a:p>
            <a:r>
              <a:rPr lang="en-US" sz="3600" b="0" i="0" spc="300" dirty="0">
                <a:solidFill>
                  <a:srgbClr val="44546A"/>
                </a:solidFill>
                <a:latin typeface="Proxima Nova Semibold"/>
              </a:rPr>
              <a:t>MAP</a:t>
            </a:r>
            <a:endParaRPr lang="en-US" sz="3600" b="0" i="0" dirty="0">
              <a:solidFill>
                <a:srgbClr val="44546A"/>
              </a:solidFill>
              <a:latin typeface="Proxima Nova Semibold"/>
            </a:endParaRPr>
          </a:p>
        </p:txBody>
      </p:sp>
      <p:cxnSp>
        <p:nvCxnSpPr>
          <p:cNvPr id="5" name="Straight Connector 4">
            <a:extLst>
              <a:ext uri="{FF2B5EF4-FFF2-40B4-BE49-F238E27FC236}">
                <a16:creationId xmlns:a16="http://schemas.microsoft.com/office/drawing/2014/main" id="{43B105BF-D6D1-534D-98AC-00BAB66C8ED0}"/>
              </a:ext>
            </a:extLst>
          </p:cNvPr>
          <p:cNvCxnSpPr/>
          <p:nvPr/>
        </p:nvCxnSpPr>
        <p:spPr>
          <a:xfrm>
            <a:off x="1824325" y="366083"/>
            <a:ext cx="0" cy="538609"/>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1">
            <a:extLst>
              <a:ext uri="{FF2B5EF4-FFF2-40B4-BE49-F238E27FC236}">
                <a16:creationId xmlns:a16="http://schemas.microsoft.com/office/drawing/2014/main" id="{D23B8436-5FA5-5F45-A33A-3BD1E98ED0C3}"/>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8" name="Text Placeholder 4">
            <a:extLst>
              <a:ext uri="{FF2B5EF4-FFF2-40B4-BE49-F238E27FC236}">
                <a16:creationId xmlns:a16="http://schemas.microsoft.com/office/drawing/2014/main" id="{EA5BF363-6EDB-469E-A7BA-8BE9C4514448}"/>
              </a:ext>
            </a:extLst>
          </p:cNvPr>
          <p:cNvSpPr txBox="1">
            <a:spLocks/>
          </p:cNvSpPr>
          <p:nvPr/>
        </p:nvSpPr>
        <p:spPr>
          <a:xfrm>
            <a:off x="164993" y="1195894"/>
            <a:ext cx="6440194" cy="47462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Three major regions</a:t>
            </a:r>
          </a:p>
          <a:p>
            <a:pPr marL="1143000" lvl="1" indent="-457200">
              <a:lnSpc>
                <a:spcPct val="100000"/>
              </a:lnSpc>
            </a:pPr>
            <a:r>
              <a:rPr lang="en-US" sz="2800" dirty="0">
                <a:solidFill>
                  <a:srgbClr val="44546A"/>
                </a:solidFill>
                <a:latin typeface="Proxima Nova Light" panose="02000506030000020004"/>
              </a:rPr>
              <a:t>The North, </a:t>
            </a:r>
            <a:r>
              <a:rPr lang="en-US" sz="2800" dirty="0" err="1">
                <a:solidFill>
                  <a:srgbClr val="44546A"/>
                </a:solidFill>
                <a:latin typeface="Proxima Nova Light" panose="02000506030000020004"/>
              </a:rPr>
              <a:t>Cuyo</a:t>
            </a:r>
            <a:r>
              <a:rPr lang="en-US" sz="2800" dirty="0">
                <a:solidFill>
                  <a:srgbClr val="44546A"/>
                </a:solidFill>
                <a:latin typeface="Proxima Nova Light" panose="02000506030000020004"/>
              </a:rPr>
              <a:t>, Patagonia</a:t>
            </a:r>
          </a:p>
          <a:p>
            <a:pPr marL="1143000" lvl="1" indent="-457200">
              <a:lnSpc>
                <a:spcPct val="100000"/>
              </a:lnSpc>
            </a:pPr>
            <a:r>
              <a:rPr lang="en-US" sz="2800" dirty="0">
                <a:solidFill>
                  <a:srgbClr val="44546A"/>
                </a:solidFill>
                <a:latin typeface="Proxima Nova Light" panose="02000506030000020004"/>
              </a:rPr>
              <a:t>Mendoza (in </a:t>
            </a:r>
            <a:r>
              <a:rPr lang="en-US" sz="2800" dirty="0" err="1">
                <a:solidFill>
                  <a:srgbClr val="44546A"/>
                </a:solidFill>
                <a:latin typeface="Proxima Nova Light" panose="02000506030000020004"/>
              </a:rPr>
              <a:t>Cuyo</a:t>
            </a:r>
            <a:r>
              <a:rPr lang="en-US" sz="2800" dirty="0">
                <a:solidFill>
                  <a:srgbClr val="44546A"/>
                </a:solidFill>
                <a:latin typeface="Proxima Nova Light" panose="02000506030000020004"/>
              </a:rPr>
              <a:t>) is 75% of plantings</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Mendoza is most important for wine</a:t>
            </a:r>
          </a:p>
          <a:p>
            <a:pPr marL="1143000" lvl="1" indent="-457200">
              <a:lnSpc>
                <a:spcPct val="100000"/>
              </a:lnSpc>
            </a:pPr>
            <a:r>
              <a:rPr lang="en-US" sz="2800" dirty="0">
                <a:solidFill>
                  <a:srgbClr val="44546A"/>
                </a:solidFill>
                <a:latin typeface="Proxima Nova Light" panose="02000506030000020004"/>
              </a:rPr>
              <a:t>Ideal grape growing conditions</a:t>
            </a:r>
          </a:p>
          <a:p>
            <a:pPr marL="1143000" lvl="1" indent="-457200">
              <a:lnSpc>
                <a:spcPct val="100000"/>
              </a:lnSpc>
            </a:pPr>
            <a:r>
              <a:rPr lang="en-US" sz="2800" dirty="0">
                <a:solidFill>
                  <a:srgbClr val="44546A"/>
                </a:solidFill>
                <a:latin typeface="Proxima Nova Light" panose="02000506030000020004"/>
              </a:rPr>
              <a:t>Five sub-regions</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Research &amp; development important</a:t>
            </a:r>
          </a:p>
        </p:txBody>
      </p:sp>
    </p:spTree>
    <p:extLst>
      <p:ext uri="{BB962C8B-B14F-4D97-AF65-F5344CB8AC3E}">
        <p14:creationId xmlns:p14="http://schemas.microsoft.com/office/powerpoint/2010/main" val="9016009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some grass&#10;&#10;Description automatically generated">
            <a:extLst>
              <a:ext uri="{FF2B5EF4-FFF2-40B4-BE49-F238E27FC236}">
                <a16:creationId xmlns:a16="http://schemas.microsoft.com/office/drawing/2014/main" id="{7E8BB4FC-6014-440B-B283-89032E73BA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806370"/>
            <a:ext cx="12276667" cy="2965633"/>
          </a:xfrm>
          <a:prstGeom prst="rect">
            <a:avLst/>
          </a:prstGeom>
        </p:spPr>
      </p:pic>
      <p:cxnSp>
        <p:nvCxnSpPr>
          <p:cNvPr id="12" name="Straight Connector 11">
            <a:extLst>
              <a:ext uri="{FF2B5EF4-FFF2-40B4-BE49-F238E27FC236}">
                <a16:creationId xmlns:a16="http://schemas.microsoft.com/office/drawing/2014/main" id="{1A5F16B8-3118-A946-91D2-D7B451C6542E}"/>
              </a:ext>
            </a:extLst>
          </p:cNvPr>
          <p:cNvCxnSpPr>
            <a:cxnSpLocks/>
          </p:cNvCxnSpPr>
          <p:nvPr/>
        </p:nvCxnSpPr>
        <p:spPr>
          <a:xfrm>
            <a:off x="-27309" y="4549967"/>
            <a:ext cx="12166226" cy="0"/>
          </a:xfrm>
          <a:prstGeom prst="line">
            <a:avLst/>
          </a:prstGeom>
          <a:ln>
            <a:noFill/>
          </a:ln>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AD485790-CC05-9E44-815F-8945C2B92D20}"/>
              </a:ext>
            </a:extLst>
          </p:cNvPr>
          <p:cNvSpPr/>
          <p:nvPr/>
        </p:nvSpPr>
        <p:spPr>
          <a:xfrm>
            <a:off x="-84666" y="3724648"/>
            <a:ext cx="12361333" cy="10075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493"/>
              </a:solidFill>
            </a:endParaRPr>
          </a:p>
        </p:txBody>
      </p:sp>
      <p:sp>
        <p:nvSpPr>
          <p:cNvPr id="51" name="Rectangle: Rounded Corners 50">
            <a:extLst>
              <a:ext uri="{FF2B5EF4-FFF2-40B4-BE49-F238E27FC236}">
                <a16:creationId xmlns:a16="http://schemas.microsoft.com/office/drawing/2014/main" id="{AD600500-30A1-49D1-97FE-0A644AF24C3B}"/>
              </a:ext>
            </a:extLst>
          </p:cNvPr>
          <p:cNvSpPr/>
          <p:nvPr/>
        </p:nvSpPr>
        <p:spPr>
          <a:xfrm>
            <a:off x="1242926" y="3387379"/>
            <a:ext cx="1723263" cy="769441"/>
          </a:xfrm>
          <a:prstGeom prst="roundRect">
            <a:avLst/>
          </a:prstGeom>
          <a:solidFill>
            <a:schemeClr val="accent1">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a:rPr>
              <a:t>16</a:t>
            </a:r>
            <a:r>
              <a:rPr lang="en-US" baseline="30000" dirty="0">
                <a:solidFill>
                  <a:prstClr val="white"/>
                </a:solidFill>
                <a:latin typeface="Proxima Nova Semibold"/>
              </a:rPr>
              <a:t>th</a:t>
            </a:r>
            <a:r>
              <a:rPr lang="en-US" dirty="0">
                <a:solidFill>
                  <a:prstClr val="white"/>
                </a:solidFill>
                <a:latin typeface="Proxima Nova Semibold"/>
              </a:rPr>
              <a:t> – 18</a:t>
            </a:r>
            <a:r>
              <a:rPr lang="en-US" baseline="30000" dirty="0">
                <a:solidFill>
                  <a:prstClr val="white"/>
                </a:solidFill>
                <a:latin typeface="Proxima Nova Semibold"/>
              </a:rPr>
              <a:t>th</a:t>
            </a:r>
            <a:r>
              <a:rPr lang="en-US" dirty="0">
                <a:solidFill>
                  <a:prstClr val="white"/>
                </a:solidFill>
                <a:latin typeface="Proxima Nova Semibold"/>
              </a:rPr>
              <a:t> Century</a:t>
            </a:r>
          </a:p>
        </p:txBody>
      </p:sp>
      <p:sp>
        <p:nvSpPr>
          <p:cNvPr id="56" name="Rectangle: Rounded Corners 55">
            <a:extLst>
              <a:ext uri="{FF2B5EF4-FFF2-40B4-BE49-F238E27FC236}">
                <a16:creationId xmlns:a16="http://schemas.microsoft.com/office/drawing/2014/main" id="{8773D0CF-F4CC-49FB-8F76-E6A4574E9CA6}"/>
              </a:ext>
            </a:extLst>
          </p:cNvPr>
          <p:cNvSpPr/>
          <p:nvPr/>
        </p:nvSpPr>
        <p:spPr>
          <a:xfrm>
            <a:off x="5234369" y="3375105"/>
            <a:ext cx="1723263" cy="812783"/>
          </a:xfrm>
          <a:prstGeom prst="roundRect">
            <a:avLst/>
          </a:prstGeom>
          <a:solidFill>
            <a:schemeClr val="accent1">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a:rPr>
              <a:t>19</a:t>
            </a:r>
            <a:r>
              <a:rPr lang="en-US" baseline="30000" dirty="0">
                <a:solidFill>
                  <a:prstClr val="white"/>
                </a:solidFill>
                <a:latin typeface="Proxima Nova Semibold"/>
              </a:rPr>
              <a:t>th</a:t>
            </a:r>
            <a:r>
              <a:rPr lang="en-US" dirty="0">
                <a:solidFill>
                  <a:prstClr val="white"/>
                </a:solidFill>
                <a:latin typeface="Proxima Nova Semibold"/>
              </a:rPr>
              <a:t> Century</a:t>
            </a:r>
          </a:p>
        </p:txBody>
      </p:sp>
      <p:sp>
        <p:nvSpPr>
          <p:cNvPr id="66" name="Rectangle: Rounded Corners 65">
            <a:extLst>
              <a:ext uri="{FF2B5EF4-FFF2-40B4-BE49-F238E27FC236}">
                <a16:creationId xmlns:a16="http://schemas.microsoft.com/office/drawing/2014/main" id="{D89D6897-56C0-46D3-B14D-D9F9F7AC8F7A}"/>
              </a:ext>
            </a:extLst>
          </p:cNvPr>
          <p:cNvSpPr/>
          <p:nvPr/>
        </p:nvSpPr>
        <p:spPr>
          <a:xfrm>
            <a:off x="9363079" y="3359442"/>
            <a:ext cx="1723263" cy="812783"/>
          </a:xfrm>
          <a:prstGeom prst="roundRect">
            <a:avLst/>
          </a:prstGeom>
          <a:solidFill>
            <a:schemeClr val="accent1">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latin typeface="Proxima Nova Semibold"/>
              </a:rPr>
              <a:t>20</a:t>
            </a:r>
            <a:r>
              <a:rPr lang="en-US" baseline="30000" dirty="0">
                <a:solidFill>
                  <a:prstClr val="white"/>
                </a:solidFill>
                <a:latin typeface="Proxima Nova Semibold"/>
              </a:rPr>
              <a:t>th</a:t>
            </a:r>
            <a:r>
              <a:rPr lang="en-US" dirty="0">
                <a:solidFill>
                  <a:prstClr val="white"/>
                </a:solidFill>
                <a:latin typeface="Proxima Nova Semibold"/>
              </a:rPr>
              <a:t> Century</a:t>
            </a:r>
          </a:p>
        </p:txBody>
      </p:sp>
      <p:sp>
        <p:nvSpPr>
          <p:cNvPr id="14" name="Rectangle 13">
            <a:extLst>
              <a:ext uri="{FF2B5EF4-FFF2-40B4-BE49-F238E27FC236}">
                <a16:creationId xmlns:a16="http://schemas.microsoft.com/office/drawing/2014/main" id="{42892FBE-251F-234A-8149-38F127455B2A}"/>
              </a:ext>
            </a:extLst>
          </p:cNvPr>
          <p:cNvSpPr/>
          <p:nvPr/>
        </p:nvSpPr>
        <p:spPr>
          <a:xfrm>
            <a:off x="-89601" y="-5946"/>
            <a:ext cx="12281601" cy="8309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26CDB94-1B00-524F-834E-B0E2595C897B}"/>
              </a:ext>
            </a:extLst>
          </p:cNvPr>
          <p:cNvSpPr txBox="1"/>
          <p:nvPr/>
        </p:nvSpPr>
        <p:spPr>
          <a:xfrm>
            <a:off x="-320449" y="70998"/>
            <a:ext cx="3304937" cy="677108"/>
          </a:xfrm>
          <a:prstGeom prst="rect">
            <a:avLst/>
          </a:prstGeom>
          <a:noFill/>
        </p:spPr>
        <p:txBody>
          <a:bodyPr wrap="square" rtlCol="0">
            <a:spAutoFit/>
          </a:bodyPr>
          <a:lstStyle/>
          <a:p>
            <a:pPr algn="ctr"/>
            <a:r>
              <a:rPr lang="en-US" sz="3800" spc="300" dirty="0">
                <a:solidFill>
                  <a:srgbClr val="44546A"/>
                </a:solidFill>
              </a:rPr>
              <a:t>HISTORY</a:t>
            </a:r>
          </a:p>
        </p:txBody>
      </p:sp>
      <p:cxnSp>
        <p:nvCxnSpPr>
          <p:cNvPr id="15" name="Straight Connector 14">
            <a:extLst>
              <a:ext uri="{FF2B5EF4-FFF2-40B4-BE49-F238E27FC236}">
                <a16:creationId xmlns:a16="http://schemas.microsoft.com/office/drawing/2014/main" id="{52A5B3B8-CF0C-4BDE-9F34-A481BFDD1218}"/>
              </a:ext>
            </a:extLst>
          </p:cNvPr>
          <p:cNvCxnSpPr/>
          <p:nvPr/>
        </p:nvCxnSpPr>
        <p:spPr>
          <a:xfrm>
            <a:off x="2469777" y="113072"/>
            <a:ext cx="0" cy="538609"/>
          </a:xfrm>
          <a:prstGeom prst="line">
            <a:avLst/>
          </a:prstGeom>
          <a:ln w="19050">
            <a:solidFill>
              <a:srgbClr val="44546A"/>
            </a:solidFill>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AFD45E50-7977-4020-AC68-D8206EC12CFA}"/>
              </a:ext>
            </a:extLst>
          </p:cNvPr>
          <p:cNvSpPr txBox="1">
            <a:spLocks/>
          </p:cNvSpPr>
          <p:nvPr/>
        </p:nvSpPr>
        <p:spPr>
          <a:xfrm>
            <a:off x="2620569" y="237188"/>
            <a:ext cx="3768239" cy="6147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spc="3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spc="0" dirty="0">
                <a:solidFill>
                  <a:schemeClr val="accent1">
                    <a:lumMod val="50000"/>
                  </a:schemeClr>
                </a:solidFill>
                <a:latin typeface="Proxima Nova" panose="02000506030000020004" pitchFamily="2" charset="0"/>
              </a:rPr>
              <a:t>Argentina</a:t>
            </a:r>
          </a:p>
        </p:txBody>
      </p:sp>
      <p:pic>
        <p:nvPicPr>
          <p:cNvPr id="17" name="Picture 16">
            <a:extLst>
              <a:ext uri="{FF2B5EF4-FFF2-40B4-BE49-F238E27FC236}">
                <a16:creationId xmlns:a16="http://schemas.microsoft.com/office/drawing/2014/main" id="{FB695958-58CC-486C-9F5B-264946B094AE}"/>
              </a:ext>
            </a:extLst>
          </p:cNvPr>
          <p:cNvPicPr>
            <a:picLocks noChangeAspect="1"/>
          </p:cNvPicPr>
          <p:nvPr/>
        </p:nvPicPr>
        <p:blipFill>
          <a:blip r:embed="rId4"/>
          <a:stretch>
            <a:fillRect/>
          </a:stretch>
        </p:blipFill>
        <p:spPr>
          <a:xfrm>
            <a:off x="11378153" y="-39292"/>
            <a:ext cx="826607" cy="672820"/>
          </a:xfrm>
          <a:prstGeom prst="rect">
            <a:avLst/>
          </a:prstGeom>
        </p:spPr>
      </p:pic>
      <p:sp>
        <p:nvSpPr>
          <p:cNvPr id="25" name="Footer Placeholder 11">
            <a:extLst>
              <a:ext uri="{FF2B5EF4-FFF2-40B4-BE49-F238E27FC236}">
                <a16:creationId xmlns:a16="http://schemas.microsoft.com/office/drawing/2014/main" id="{322B54C1-7963-4A3C-BD5D-F31EFEB88E71}"/>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2">
                    <a:lumMod val="50000"/>
                  </a:schemeClr>
                </a:solidFill>
              </a:rPr>
              <a:t>Source:  wineofchile.com</a:t>
            </a:r>
          </a:p>
          <a:p>
            <a:r>
              <a:rPr lang="en-GB" dirty="0">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18" name="Content Placeholder 1">
            <a:extLst>
              <a:ext uri="{FF2B5EF4-FFF2-40B4-BE49-F238E27FC236}">
                <a16:creationId xmlns:a16="http://schemas.microsoft.com/office/drawing/2014/main" id="{C609C155-D52C-433B-AA60-EBEE6CA8F799}"/>
              </a:ext>
            </a:extLst>
          </p:cNvPr>
          <p:cNvSpPr txBox="1">
            <a:spLocks/>
          </p:cNvSpPr>
          <p:nvPr/>
        </p:nvSpPr>
        <p:spPr>
          <a:xfrm>
            <a:off x="457621" y="4371468"/>
            <a:ext cx="3805460" cy="95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44546A"/>
                </a:solidFill>
                <a:latin typeface="Proxima Nova Light" panose="02000506030000020004"/>
              </a:rPr>
              <a:t>Wine grapes brought by Spanish colonizers  </a:t>
            </a:r>
          </a:p>
          <a:p>
            <a:r>
              <a:rPr lang="en-US" sz="1800" dirty="0">
                <a:solidFill>
                  <a:srgbClr val="44546A"/>
                </a:solidFill>
                <a:latin typeface="Proxima Nova Light" panose="02000506030000020004"/>
              </a:rPr>
              <a:t>Catholic priests cultivated vineyards for alter wine</a:t>
            </a:r>
          </a:p>
          <a:p>
            <a:endParaRPr lang="en-US" sz="1800" dirty="0">
              <a:solidFill>
                <a:srgbClr val="44546A"/>
              </a:solidFill>
              <a:latin typeface="Proxima Nova Light" panose="02000506030000020004"/>
            </a:endParaRPr>
          </a:p>
        </p:txBody>
      </p:sp>
      <p:sp>
        <p:nvSpPr>
          <p:cNvPr id="22" name="Content Placeholder 3">
            <a:extLst>
              <a:ext uri="{FF2B5EF4-FFF2-40B4-BE49-F238E27FC236}">
                <a16:creationId xmlns:a16="http://schemas.microsoft.com/office/drawing/2014/main" id="{FAC98F72-8A39-43FD-8118-9B5FECF5D7E1}"/>
              </a:ext>
            </a:extLst>
          </p:cNvPr>
          <p:cNvSpPr txBox="1">
            <a:spLocks/>
          </p:cNvSpPr>
          <p:nvPr/>
        </p:nvSpPr>
        <p:spPr>
          <a:xfrm>
            <a:off x="4467780" y="4371468"/>
            <a:ext cx="4024312" cy="95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44546A"/>
                </a:solidFill>
                <a:latin typeface="Proxima Nova Light" panose="02000506030000020004"/>
              </a:rPr>
              <a:t>European varieties planted</a:t>
            </a:r>
          </a:p>
          <a:p>
            <a:r>
              <a:rPr lang="en-US" sz="1800" dirty="0">
                <a:solidFill>
                  <a:srgbClr val="44546A"/>
                </a:solidFill>
                <a:latin typeface="Proxima Nova Light" panose="02000506030000020004"/>
              </a:rPr>
              <a:t>Railway arrives in Mendoza helping develop wine </a:t>
            </a:r>
            <a:r>
              <a:rPr lang="en-US" sz="1800" dirty="0" err="1">
                <a:solidFill>
                  <a:srgbClr val="44546A"/>
                </a:solidFill>
                <a:latin typeface="Proxima Nova Light" panose="02000506030000020004"/>
              </a:rPr>
              <a:t>indusry</a:t>
            </a:r>
            <a:endParaRPr lang="en-US" sz="1800" dirty="0">
              <a:solidFill>
                <a:srgbClr val="44546A"/>
              </a:solidFill>
              <a:latin typeface="Proxima Nova Light" panose="02000506030000020004"/>
            </a:endParaRPr>
          </a:p>
          <a:p>
            <a:endParaRPr lang="en-US" sz="1800" dirty="0">
              <a:solidFill>
                <a:srgbClr val="44546A"/>
              </a:solidFill>
              <a:latin typeface="Proxima Nova Light" panose="02000506030000020004"/>
            </a:endParaRPr>
          </a:p>
        </p:txBody>
      </p:sp>
      <p:sp>
        <p:nvSpPr>
          <p:cNvPr id="23" name="Content Placeholder 5">
            <a:extLst>
              <a:ext uri="{FF2B5EF4-FFF2-40B4-BE49-F238E27FC236}">
                <a16:creationId xmlns:a16="http://schemas.microsoft.com/office/drawing/2014/main" id="{1D9D0055-B9E9-4642-B72C-6CEB154CC908}"/>
              </a:ext>
            </a:extLst>
          </p:cNvPr>
          <p:cNvSpPr txBox="1">
            <a:spLocks/>
          </p:cNvSpPr>
          <p:nvPr/>
        </p:nvSpPr>
        <p:spPr>
          <a:xfrm>
            <a:off x="8482066" y="4371468"/>
            <a:ext cx="3584010" cy="95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44546A"/>
                </a:solidFill>
                <a:latin typeface="Proxima Nova Light" panose="02000506030000020004"/>
              </a:rPr>
              <a:t>Pivot from mass production to higher quality, lower volume</a:t>
            </a:r>
          </a:p>
          <a:p>
            <a:r>
              <a:rPr lang="en-US" sz="1800" dirty="0">
                <a:solidFill>
                  <a:srgbClr val="44546A"/>
                </a:solidFill>
                <a:latin typeface="Proxima Nova Light" panose="02000506030000020004"/>
              </a:rPr>
              <a:t>Commercial opening to the world</a:t>
            </a:r>
          </a:p>
          <a:p>
            <a:endParaRPr lang="en-US" sz="1800" dirty="0">
              <a:solidFill>
                <a:srgbClr val="44546A"/>
              </a:solidFill>
              <a:latin typeface="Proxima Nova Light" panose="02000506030000020004"/>
            </a:endParaRPr>
          </a:p>
        </p:txBody>
      </p:sp>
    </p:spTree>
    <p:extLst>
      <p:ext uri="{BB962C8B-B14F-4D97-AF65-F5344CB8AC3E}">
        <p14:creationId xmlns:p14="http://schemas.microsoft.com/office/powerpoint/2010/main" val="12729677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687A48-E523-7C4C-93B8-22D0D21D22C8}"/>
              </a:ext>
            </a:extLst>
          </p:cNvPr>
          <p:cNvSpPr/>
          <p:nvPr/>
        </p:nvSpPr>
        <p:spPr>
          <a:xfrm>
            <a:off x="0" y="-28070"/>
            <a:ext cx="4565656" cy="14860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C2B983E-6AA4-5241-B81A-2CB6121EB16E}"/>
              </a:ext>
            </a:extLst>
          </p:cNvPr>
          <p:cNvSpPr txBox="1">
            <a:spLocks/>
          </p:cNvSpPr>
          <p:nvPr/>
        </p:nvSpPr>
        <p:spPr>
          <a:xfrm>
            <a:off x="265041" y="162535"/>
            <a:ext cx="1264029" cy="6592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n-US" sz="4000" b="1" cap="small" dirty="0">
              <a:solidFill>
                <a:schemeClr val="bg1"/>
              </a:solidFill>
            </a:endParaRPr>
          </a:p>
        </p:txBody>
      </p:sp>
      <p:sp>
        <p:nvSpPr>
          <p:cNvPr id="9" name="TextBox 8">
            <a:extLst>
              <a:ext uri="{FF2B5EF4-FFF2-40B4-BE49-F238E27FC236}">
                <a16:creationId xmlns:a16="http://schemas.microsoft.com/office/drawing/2014/main" id="{4286C32F-4481-E94D-98B3-EE01B2BC8A08}"/>
              </a:ext>
            </a:extLst>
          </p:cNvPr>
          <p:cNvSpPr txBox="1"/>
          <p:nvPr/>
        </p:nvSpPr>
        <p:spPr>
          <a:xfrm>
            <a:off x="1148085" y="492152"/>
            <a:ext cx="3417574" cy="646331"/>
          </a:xfrm>
          <a:prstGeom prst="rect">
            <a:avLst/>
          </a:prstGeom>
          <a:noFill/>
        </p:spPr>
        <p:txBody>
          <a:bodyPr wrap="square" rtlCol="0" anchor="t">
            <a:spAutoFit/>
          </a:bodyPr>
          <a:lstStyle/>
          <a:p>
            <a:r>
              <a:rPr lang="en-US" sz="3600" spc="300" dirty="0">
                <a:solidFill>
                  <a:schemeClr val="bg1">
                    <a:lumMod val="95000"/>
                  </a:schemeClr>
                </a:solidFill>
                <a:latin typeface="Proxima Nova Light" panose="02000506030000020004" pitchFamily="2" charset="0"/>
              </a:rPr>
              <a:t>QUIZ</a:t>
            </a:r>
            <a:endParaRPr lang="en-US" sz="3600" b="0" i="0" spc="300" dirty="0">
              <a:solidFill>
                <a:schemeClr val="bg1">
                  <a:lumMod val="95000"/>
                </a:schemeClr>
              </a:solidFill>
              <a:latin typeface="Proxima Nova Light" panose="02000506030000020004" pitchFamily="2" charset="0"/>
            </a:endParaRPr>
          </a:p>
        </p:txBody>
      </p:sp>
      <p:sp>
        <p:nvSpPr>
          <p:cNvPr id="11" name="Footer Placeholder 11">
            <a:extLst>
              <a:ext uri="{FF2B5EF4-FFF2-40B4-BE49-F238E27FC236}">
                <a16:creationId xmlns:a16="http://schemas.microsoft.com/office/drawing/2014/main" id="{6AF526D0-CCD1-B14E-99A9-DB89E8647544}"/>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13" name="Title 1">
            <a:extLst>
              <a:ext uri="{FF2B5EF4-FFF2-40B4-BE49-F238E27FC236}">
                <a16:creationId xmlns:a16="http://schemas.microsoft.com/office/drawing/2014/main" id="{97579060-E377-9144-AB91-1B4187B4FE4C}"/>
              </a:ext>
            </a:extLst>
          </p:cNvPr>
          <p:cNvSpPr txBox="1">
            <a:spLocks/>
          </p:cNvSpPr>
          <p:nvPr/>
        </p:nvSpPr>
        <p:spPr>
          <a:xfrm>
            <a:off x="4673899" y="633528"/>
            <a:ext cx="2088682" cy="605881"/>
          </a:xfrm>
          <a:prstGeom prst="rect">
            <a:avLst/>
          </a:prstGeom>
        </p:spPr>
        <p:txBody>
          <a:bodyPr/>
          <a:lstStyle>
            <a:lvl1pPr algn="l" defTabSz="914400" rtl="0" eaLnBrk="1" latinLnBrk="0" hangingPunct="1">
              <a:lnSpc>
                <a:spcPct val="90000"/>
              </a:lnSpc>
              <a:spcBef>
                <a:spcPct val="0"/>
              </a:spcBef>
              <a:buNone/>
              <a:defRPr sz="2000" b="1" kern="1200" spc="300">
                <a:solidFill>
                  <a:schemeClr val="bg1"/>
                </a:solidFill>
                <a:latin typeface="+mj-lt"/>
                <a:ea typeface="+mj-ea"/>
                <a:cs typeface="+mj-cs"/>
              </a:defRPr>
            </a:lvl1pPr>
          </a:lstStyle>
          <a:p>
            <a:r>
              <a:rPr lang="en-US" i="1" spc="0" dirty="0">
                <a:solidFill>
                  <a:schemeClr val="accent1">
                    <a:lumMod val="50000"/>
                  </a:schemeClr>
                </a:solidFill>
                <a:latin typeface="Proxima Nova" panose="02000506030000020004" pitchFamily="2" charset="0"/>
              </a:rPr>
              <a:t>Argentina</a:t>
            </a:r>
          </a:p>
        </p:txBody>
      </p:sp>
      <p:sp>
        <p:nvSpPr>
          <p:cNvPr id="14" name="Text Placeholder 5">
            <a:extLst>
              <a:ext uri="{FF2B5EF4-FFF2-40B4-BE49-F238E27FC236}">
                <a16:creationId xmlns:a16="http://schemas.microsoft.com/office/drawing/2014/main" id="{FBD8DC54-C443-944F-884D-767C675FCCB1}"/>
              </a:ext>
            </a:extLst>
          </p:cNvPr>
          <p:cNvSpPr txBox="1">
            <a:spLocks/>
          </p:cNvSpPr>
          <p:nvPr/>
        </p:nvSpPr>
        <p:spPr>
          <a:xfrm>
            <a:off x="7710488" y="1193600"/>
            <a:ext cx="2001837" cy="8572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aseline="30000" dirty="0"/>
              <a:t>CS more than doubled from 1997 to 2003</a:t>
            </a:r>
            <a:endParaRPr lang="en-US" dirty="0"/>
          </a:p>
        </p:txBody>
      </p:sp>
      <p:pic>
        <p:nvPicPr>
          <p:cNvPr id="17" name="Picture 16">
            <a:extLst>
              <a:ext uri="{FF2B5EF4-FFF2-40B4-BE49-F238E27FC236}">
                <a16:creationId xmlns:a16="http://schemas.microsoft.com/office/drawing/2014/main" id="{9334F442-7217-5342-B85B-857CAF96899D}"/>
              </a:ext>
            </a:extLst>
          </p:cNvPr>
          <p:cNvPicPr>
            <a:picLocks noChangeAspect="1"/>
          </p:cNvPicPr>
          <p:nvPr/>
        </p:nvPicPr>
        <p:blipFill>
          <a:blip r:embed="rId3"/>
          <a:stretch>
            <a:fillRect/>
          </a:stretch>
        </p:blipFill>
        <p:spPr>
          <a:xfrm>
            <a:off x="11378153" y="-39292"/>
            <a:ext cx="826607" cy="672820"/>
          </a:xfrm>
          <a:prstGeom prst="rect">
            <a:avLst/>
          </a:prstGeom>
        </p:spPr>
      </p:pic>
      <p:sp>
        <p:nvSpPr>
          <p:cNvPr id="21" name="Text Placeholder 5">
            <a:extLst>
              <a:ext uri="{FF2B5EF4-FFF2-40B4-BE49-F238E27FC236}">
                <a16:creationId xmlns:a16="http://schemas.microsoft.com/office/drawing/2014/main" id="{EDEDE5E0-701F-4586-82BA-9CD23DFE10B2}"/>
              </a:ext>
            </a:extLst>
          </p:cNvPr>
          <p:cNvSpPr txBox="1">
            <a:spLocks/>
          </p:cNvSpPr>
          <p:nvPr/>
        </p:nvSpPr>
        <p:spPr>
          <a:xfrm>
            <a:off x="5369442" y="1662814"/>
            <a:ext cx="6301483" cy="131188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dirty="0">
                <a:solidFill>
                  <a:srgbClr val="44546A"/>
                </a:solidFill>
                <a:latin typeface="Proxima Nova Light" panose="02000506030000020004"/>
              </a:rPr>
              <a:t>Besides Cabernet Sauvignon and Malbec, what other red grape variety is widely planted in Argentina?</a:t>
            </a:r>
          </a:p>
          <a:p>
            <a:pPr>
              <a:lnSpc>
                <a:spcPct val="100000"/>
              </a:lnSpc>
            </a:pPr>
            <a:endParaRPr lang="en-US" sz="3200" dirty="0">
              <a:solidFill>
                <a:srgbClr val="44546A"/>
              </a:solidFill>
              <a:latin typeface="Proxima Nova Light" panose="02000506030000020004"/>
            </a:endParaRPr>
          </a:p>
        </p:txBody>
      </p:sp>
      <p:cxnSp>
        <p:nvCxnSpPr>
          <p:cNvPr id="12" name="Straight Connector 11">
            <a:extLst>
              <a:ext uri="{FF2B5EF4-FFF2-40B4-BE49-F238E27FC236}">
                <a16:creationId xmlns:a16="http://schemas.microsoft.com/office/drawing/2014/main" id="{023A9FC2-6DB4-481C-B2F6-20C1C9FB99F9}"/>
              </a:ext>
            </a:extLst>
          </p:cNvPr>
          <p:cNvCxnSpPr>
            <a:cxnSpLocks/>
          </p:cNvCxnSpPr>
          <p:nvPr/>
        </p:nvCxnSpPr>
        <p:spPr>
          <a:xfrm flipH="1">
            <a:off x="4565656" y="-21020"/>
            <a:ext cx="19503" cy="687902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72CCE12-35E8-4ABF-B63D-21D2915CBB65}"/>
              </a:ext>
            </a:extLst>
          </p:cNvPr>
          <p:cNvPicPr>
            <a:picLocks noChangeAspect="1"/>
          </p:cNvPicPr>
          <p:nvPr/>
        </p:nvPicPr>
        <p:blipFill rotWithShape="1">
          <a:blip r:embed="rId4"/>
          <a:srcRect t="8982" b="9320"/>
          <a:stretch/>
        </p:blipFill>
        <p:spPr>
          <a:xfrm>
            <a:off x="0" y="1453495"/>
            <a:ext cx="4565655" cy="5595110"/>
          </a:xfrm>
          <a:prstGeom prst="rect">
            <a:avLst/>
          </a:prstGeom>
        </p:spPr>
      </p:pic>
    </p:spTree>
    <p:extLst>
      <p:ext uri="{BB962C8B-B14F-4D97-AF65-F5344CB8AC3E}">
        <p14:creationId xmlns:p14="http://schemas.microsoft.com/office/powerpoint/2010/main" val="16679209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687A48-E523-7C4C-93B8-22D0D21D22C8}"/>
              </a:ext>
            </a:extLst>
          </p:cNvPr>
          <p:cNvSpPr/>
          <p:nvPr/>
        </p:nvSpPr>
        <p:spPr>
          <a:xfrm>
            <a:off x="0" y="-28070"/>
            <a:ext cx="4565656" cy="14860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C2B983E-6AA4-5241-B81A-2CB6121EB16E}"/>
              </a:ext>
            </a:extLst>
          </p:cNvPr>
          <p:cNvSpPr txBox="1">
            <a:spLocks/>
          </p:cNvSpPr>
          <p:nvPr/>
        </p:nvSpPr>
        <p:spPr>
          <a:xfrm>
            <a:off x="265041" y="162535"/>
            <a:ext cx="1264029" cy="6592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n-US" sz="4000" b="1" cap="small" dirty="0">
              <a:solidFill>
                <a:schemeClr val="bg1"/>
              </a:solidFill>
            </a:endParaRPr>
          </a:p>
        </p:txBody>
      </p:sp>
      <p:sp>
        <p:nvSpPr>
          <p:cNvPr id="9" name="TextBox 8">
            <a:extLst>
              <a:ext uri="{FF2B5EF4-FFF2-40B4-BE49-F238E27FC236}">
                <a16:creationId xmlns:a16="http://schemas.microsoft.com/office/drawing/2014/main" id="{4286C32F-4481-E94D-98B3-EE01B2BC8A08}"/>
              </a:ext>
            </a:extLst>
          </p:cNvPr>
          <p:cNvSpPr txBox="1"/>
          <p:nvPr/>
        </p:nvSpPr>
        <p:spPr>
          <a:xfrm>
            <a:off x="1148085" y="492152"/>
            <a:ext cx="3417574" cy="646331"/>
          </a:xfrm>
          <a:prstGeom prst="rect">
            <a:avLst/>
          </a:prstGeom>
          <a:noFill/>
        </p:spPr>
        <p:txBody>
          <a:bodyPr wrap="square" rtlCol="0" anchor="t">
            <a:spAutoFit/>
          </a:bodyPr>
          <a:lstStyle/>
          <a:p>
            <a:r>
              <a:rPr lang="en-US" sz="3600" spc="300" dirty="0">
                <a:solidFill>
                  <a:schemeClr val="bg1">
                    <a:lumMod val="95000"/>
                  </a:schemeClr>
                </a:solidFill>
                <a:latin typeface="Proxima Nova Light" panose="02000506030000020004" pitchFamily="2" charset="0"/>
              </a:rPr>
              <a:t>QUIZ</a:t>
            </a:r>
            <a:endParaRPr lang="en-US" sz="3600" b="0" i="0" spc="300" dirty="0">
              <a:solidFill>
                <a:schemeClr val="bg1">
                  <a:lumMod val="95000"/>
                </a:schemeClr>
              </a:solidFill>
              <a:latin typeface="Proxima Nova Light" panose="02000506030000020004" pitchFamily="2" charset="0"/>
            </a:endParaRPr>
          </a:p>
        </p:txBody>
      </p:sp>
      <p:sp>
        <p:nvSpPr>
          <p:cNvPr id="11" name="Footer Placeholder 11">
            <a:extLst>
              <a:ext uri="{FF2B5EF4-FFF2-40B4-BE49-F238E27FC236}">
                <a16:creationId xmlns:a16="http://schemas.microsoft.com/office/drawing/2014/main" id="{6AF526D0-CCD1-B14E-99A9-DB89E8647544}"/>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13" name="Title 1">
            <a:extLst>
              <a:ext uri="{FF2B5EF4-FFF2-40B4-BE49-F238E27FC236}">
                <a16:creationId xmlns:a16="http://schemas.microsoft.com/office/drawing/2014/main" id="{97579060-E377-9144-AB91-1B4187B4FE4C}"/>
              </a:ext>
            </a:extLst>
          </p:cNvPr>
          <p:cNvSpPr txBox="1">
            <a:spLocks/>
          </p:cNvSpPr>
          <p:nvPr/>
        </p:nvSpPr>
        <p:spPr>
          <a:xfrm>
            <a:off x="4673899" y="633528"/>
            <a:ext cx="2088682" cy="605881"/>
          </a:xfrm>
          <a:prstGeom prst="rect">
            <a:avLst/>
          </a:prstGeom>
        </p:spPr>
        <p:txBody>
          <a:bodyPr/>
          <a:lstStyle>
            <a:lvl1pPr algn="l" defTabSz="914400" rtl="0" eaLnBrk="1" latinLnBrk="0" hangingPunct="1">
              <a:lnSpc>
                <a:spcPct val="90000"/>
              </a:lnSpc>
              <a:spcBef>
                <a:spcPct val="0"/>
              </a:spcBef>
              <a:buNone/>
              <a:defRPr sz="2000" b="1" kern="1200" spc="300">
                <a:solidFill>
                  <a:schemeClr val="bg1"/>
                </a:solidFill>
                <a:latin typeface="+mj-lt"/>
                <a:ea typeface="+mj-ea"/>
                <a:cs typeface="+mj-cs"/>
              </a:defRPr>
            </a:lvl1pPr>
          </a:lstStyle>
          <a:p>
            <a:r>
              <a:rPr lang="en-US" i="1" spc="0" dirty="0">
                <a:solidFill>
                  <a:schemeClr val="accent1">
                    <a:lumMod val="50000"/>
                  </a:schemeClr>
                </a:solidFill>
                <a:latin typeface="Proxima Nova" panose="02000506030000020004" pitchFamily="2" charset="0"/>
              </a:rPr>
              <a:t>Argentina</a:t>
            </a:r>
          </a:p>
        </p:txBody>
      </p:sp>
      <p:sp>
        <p:nvSpPr>
          <p:cNvPr id="14" name="Text Placeholder 5">
            <a:extLst>
              <a:ext uri="{FF2B5EF4-FFF2-40B4-BE49-F238E27FC236}">
                <a16:creationId xmlns:a16="http://schemas.microsoft.com/office/drawing/2014/main" id="{FBD8DC54-C443-944F-884D-767C675FCCB1}"/>
              </a:ext>
            </a:extLst>
          </p:cNvPr>
          <p:cNvSpPr txBox="1">
            <a:spLocks/>
          </p:cNvSpPr>
          <p:nvPr/>
        </p:nvSpPr>
        <p:spPr>
          <a:xfrm>
            <a:off x="7710488" y="1193600"/>
            <a:ext cx="2001837" cy="8572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aseline="30000" dirty="0"/>
              <a:t>CS more than doubled from 1997 to 2003</a:t>
            </a:r>
            <a:endParaRPr lang="en-US" dirty="0"/>
          </a:p>
        </p:txBody>
      </p:sp>
      <p:pic>
        <p:nvPicPr>
          <p:cNvPr id="17" name="Picture 16">
            <a:extLst>
              <a:ext uri="{FF2B5EF4-FFF2-40B4-BE49-F238E27FC236}">
                <a16:creationId xmlns:a16="http://schemas.microsoft.com/office/drawing/2014/main" id="{9334F442-7217-5342-B85B-857CAF96899D}"/>
              </a:ext>
            </a:extLst>
          </p:cNvPr>
          <p:cNvPicPr>
            <a:picLocks noChangeAspect="1"/>
          </p:cNvPicPr>
          <p:nvPr/>
        </p:nvPicPr>
        <p:blipFill>
          <a:blip r:embed="rId3"/>
          <a:stretch>
            <a:fillRect/>
          </a:stretch>
        </p:blipFill>
        <p:spPr>
          <a:xfrm>
            <a:off x="11378153" y="-39292"/>
            <a:ext cx="826607" cy="672820"/>
          </a:xfrm>
          <a:prstGeom prst="rect">
            <a:avLst/>
          </a:prstGeom>
        </p:spPr>
      </p:pic>
      <p:sp>
        <p:nvSpPr>
          <p:cNvPr id="21" name="Text Placeholder 5">
            <a:extLst>
              <a:ext uri="{FF2B5EF4-FFF2-40B4-BE49-F238E27FC236}">
                <a16:creationId xmlns:a16="http://schemas.microsoft.com/office/drawing/2014/main" id="{EDEDE5E0-701F-4586-82BA-9CD23DFE10B2}"/>
              </a:ext>
            </a:extLst>
          </p:cNvPr>
          <p:cNvSpPr txBox="1">
            <a:spLocks/>
          </p:cNvSpPr>
          <p:nvPr/>
        </p:nvSpPr>
        <p:spPr>
          <a:xfrm>
            <a:off x="5369442" y="2577213"/>
            <a:ext cx="6301483" cy="131188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4800" dirty="0">
                <a:solidFill>
                  <a:srgbClr val="44546A"/>
                </a:solidFill>
                <a:latin typeface="Proxima Nova Light" panose="02000506030000020004"/>
              </a:rPr>
              <a:t>BONARDA</a:t>
            </a:r>
          </a:p>
          <a:p>
            <a:pPr algn="ctr">
              <a:lnSpc>
                <a:spcPct val="100000"/>
              </a:lnSpc>
            </a:pPr>
            <a:endParaRPr lang="en-US" sz="4800" dirty="0">
              <a:solidFill>
                <a:srgbClr val="44546A"/>
              </a:solidFill>
              <a:latin typeface="Proxima Nova Light" panose="02000506030000020004"/>
            </a:endParaRPr>
          </a:p>
        </p:txBody>
      </p:sp>
      <p:cxnSp>
        <p:nvCxnSpPr>
          <p:cNvPr id="12" name="Straight Connector 11">
            <a:extLst>
              <a:ext uri="{FF2B5EF4-FFF2-40B4-BE49-F238E27FC236}">
                <a16:creationId xmlns:a16="http://schemas.microsoft.com/office/drawing/2014/main" id="{023A9FC2-6DB4-481C-B2F6-20C1C9FB99F9}"/>
              </a:ext>
            </a:extLst>
          </p:cNvPr>
          <p:cNvCxnSpPr>
            <a:cxnSpLocks/>
          </p:cNvCxnSpPr>
          <p:nvPr/>
        </p:nvCxnSpPr>
        <p:spPr>
          <a:xfrm flipH="1">
            <a:off x="4565656" y="-21020"/>
            <a:ext cx="19503" cy="687902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72CCE12-35E8-4ABF-B63D-21D2915CBB65}"/>
              </a:ext>
            </a:extLst>
          </p:cNvPr>
          <p:cNvPicPr>
            <a:picLocks noChangeAspect="1"/>
          </p:cNvPicPr>
          <p:nvPr/>
        </p:nvPicPr>
        <p:blipFill rotWithShape="1">
          <a:blip r:embed="rId4"/>
          <a:srcRect t="8982" b="9320"/>
          <a:stretch/>
        </p:blipFill>
        <p:spPr>
          <a:xfrm>
            <a:off x="0" y="1453495"/>
            <a:ext cx="4565655" cy="5595110"/>
          </a:xfrm>
          <a:prstGeom prst="rect">
            <a:avLst/>
          </a:prstGeom>
        </p:spPr>
      </p:pic>
    </p:spTree>
    <p:extLst>
      <p:ext uri="{BB962C8B-B14F-4D97-AF65-F5344CB8AC3E}">
        <p14:creationId xmlns:p14="http://schemas.microsoft.com/office/powerpoint/2010/main" val="33250629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erd of cattle standing on top of a mountain&#10;&#10;Description automatically generated">
            <a:extLst>
              <a:ext uri="{FF2B5EF4-FFF2-40B4-BE49-F238E27FC236}">
                <a16:creationId xmlns:a16="http://schemas.microsoft.com/office/drawing/2014/main" id="{591B6953-A9B2-46F1-8221-D36F167ECBE2}"/>
              </a:ext>
            </a:extLst>
          </p:cNvPr>
          <p:cNvPicPr>
            <a:picLocks noChangeAspect="1"/>
          </p:cNvPicPr>
          <p:nvPr/>
        </p:nvPicPr>
        <p:blipFill>
          <a:blip r:embed="rId3"/>
          <a:stretch>
            <a:fillRect/>
          </a:stretch>
        </p:blipFill>
        <p:spPr>
          <a:xfrm>
            <a:off x="0" y="620087"/>
            <a:ext cx="4565659" cy="6858000"/>
          </a:xfrm>
          <a:prstGeom prst="rect">
            <a:avLst/>
          </a:prstGeom>
        </p:spPr>
      </p:pic>
      <p:sp>
        <p:nvSpPr>
          <p:cNvPr id="2" name="Rectangle 1">
            <a:extLst>
              <a:ext uri="{FF2B5EF4-FFF2-40B4-BE49-F238E27FC236}">
                <a16:creationId xmlns:a16="http://schemas.microsoft.com/office/drawing/2014/main" id="{79687A48-E523-7C4C-93B8-22D0D21D22C8}"/>
              </a:ext>
            </a:extLst>
          </p:cNvPr>
          <p:cNvSpPr/>
          <p:nvPr/>
        </p:nvSpPr>
        <p:spPr>
          <a:xfrm>
            <a:off x="0" y="-28070"/>
            <a:ext cx="4565656" cy="14860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C2B983E-6AA4-5241-B81A-2CB6121EB16E}"/>
              </a:ext>
            </a:extLst>
          </p:cNvPr>
          <p:cNvSpPr txBox="1">
            <a:spLocks/>
          </p:cNvSpPr>
          <p:nvPr/>
        </p:nvSpPr>
        <p:spPr>
          <a:xfrm>
            <a:off x="265041" y="162535"/>
            <a:ext cx="1264029" cy="6592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n-US" sz="4000" b="1" cap="small" dirty="0">
              <a:solidFill>
                <a:schemeClr val="bg1"/>
              </a:solidFill>
            </a:endParaRPr>
          </a:p>
        </p:txBody>
      </p:sp>
      <p:sp>
        <p:nvSpPr>
          <p:cNvPr id="9" name="TextBox 8">
            <a:extLst>
              <a:ext uri="{FF2B5EF4-FFF2-40B4-BE49-F238E27FC236}">
                <a16:creationId xmlns:a16="http://schemas.microsoft.com/office/drawing/2014/main" id="{4286C32F-4481-E94D-98B3-EE01B2BC8A08}"/>
              </a:ext>
            </a:extLst>
          </p:cNvPr>
          <p:cNvSpPr txBox="1"/>
          <p:nvPr/>
        </p:nvSpPr>
        <p:spPr>
          <a:xfrm>
            <a:off x="1148085" y="492152"/>
            <a:ext cx="3417574" cy="646331"/>
          </a:xfrm>
          <a:prstGeom prst="rect">
            <a:avLst/>
          </a:prstGeom>
          <a:noFill/>
        </p:spPr>
        <p:txBody>
          <a:bodyPr wrap="square" rtlCol="0" anchor="t">
            <a:spAutoFit/>
          </a:bodyPr>
          <a:lstStyle/>
          <a:p>
            <a:r>
              <a:rPr lang="en-US" sz="3600" b="0" i="0" spc="300" dirty="0">
                <a:solidFill>
                  <a:schemeClr val="bg1">
                    <a:lumMod val="95000"/>
                  </a:schemeClr>
                </a:solidFill>
                <a:latin typeface="Proxima Nova Light" panose="02000506030000020004" pitchFamily="2" charset="0"/>
              </a:rPr>
              <a:t>FAST FACTS </a:t>
            </a:r>
          </a:p>
        </p:txBody>
      </p:sp>
      <p:sp>
        <p:nvSpPr>
          <p:cNvPr id="11" name="Footer Placeholder 11">
            <a:extLst>
              <a:ext uri="{FF2B5EF4-FFF2-40B4-BE49-F238E27FC236}">
                <a16:creationId xmlns:a16="http://schemas.microsoft.com/office/drawing/2014/main" id="{6AF526D0-CCD1-B14E-99A9-DB89E8647544}"/>
              </a:ext>
            </a:extLst>
          </p:cNvPr>
          <p:cNvSpPr txBox="1">
            <a:spLocks/>
          </p:cNvSpPr>
          <p:nvPr/>
        </p:nvSpPr>
        <p:spPr>
          <a:xfrm>
            <a:off x="6659157" y="6444425"/>
            <a:ext cx="536510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50000"/>
                  </a:schemeClr>
                </a:solidFill>
              </a:rPr>
              <a:t>© 2020 Napa Valley Vintners and Napa Valley Wine Academy</a:t>
            </a:r>
            <a:endParaRPr lang="en-US" dirty="0">
              <a:solidFill>
                <a:schemeClr val="bg2">
                  <a:lumMod val="50000"/>
                </a:schemeClr>
              </a:solidFill>
            </a:endParaRPr>
          </a:p>
        </p:txBody>
      </p:sp>
      <p:sp>
        <p:nvSpPr>
          <p:cNvPr id="13" name="Title 1">
            <a:extLst>
              <a:ext uri="{FF2B5EF4-FFF2-40B4-BE49-F238E27FC236}">
                <a16:creationId xmlns:a16="http://schemas.microsoft.com/office/drawing/2014/main" id="{97579060-E377-9144-AB91-1B4187B4FE4C}"/>
              </a:ext>
            </a:extLst>
          </p:cNvPr>
          <p:cNvSpPr txBox="1">
            <a:spLocks/>
          </p:cNvSpPr>
          <p:nvPr/>
        </p:nvSpPr>
        <p:spPr>
          <a:xfrm>
            <a:off x="4673899" y="633528"/>
            <a:ext cx="2088682" cy="605881"/>
          </a:xfrm>
          <a:prstGeom prst="rect">
            <a:avLst/>
          </a:prstGeom>
        </p:spPr>
        <p:txBody>
          <a:bodyPr/>
          <a:lstStyle>
            <a:lvl1pPr algn="l" defTabSz="914400" rtl="0" eaLnBrk="1" latinLnBrk="0" hangingPunct="1">
              <a:lnSpc>
                <a:spcPct val="90000"/>
              </a:lnSpc>
              <a:spcBef>
                <a:spcPct val="0"/>
              </a:spcBef>
              <a:buNone/>
              <a:defRPr sz="2000" b="1" kern="1200" spc="300">
                <a:solidFill>
                  <a:schemeClr val="bg1"/>
                </a:solidFill>
                <a:latin typeface="+mj-lt"/>
                <a:ea typeface="+mj-ea"/>
                <a:cs typeface="+mj-cs"/>
              </a:defRPr>
            </a:lvl1pPr>
          </a:lstStyle>
          <a:p>
            <a:r>
              <a:rPr lang="en-US" i="1" spc="0" dirty="0">
                <a:solidFill>
                  <a:schemeClr val="accent1">
                    <a:lumMod val="50000"/>
                  </a:schemeClr>
                </a:solidFill>
                <a:latin typeface="Proxima Nova" panose="02000506030000020004" pitchFamily="2" charset="0"/>
              </a:rPr>
              <a:t>Argentina</a:t>
            </a:r>
          </a:p>
        </p:txBody>
      </p:sp>
      <p:pic>
        <p:nvPicPr>
          <p:cNvPr id="17" name="Picture 16">
            <a:extLst>
              <a:ext uri="{FF2B5EF4-FFF2-40B4-BE49-F238E27FC236}">
                <a16:creationId xmlns:a16="http://schemas.microsoft.com/office/drawing/2014/main" id="{9334F442-7217-5342-B85B-857CAF96899D}"/>
              </a:ext>
            </a:extLst>
          </p:cNvPr>
          <p:cNvPicPr>
            <a:picLocks noChangeAspect="1"/>
          </p:cNvPicPr>
          <p:nvPr/>
        </p:nvPicPr>
        <p:blipFill>
          <a:blip r:embed="rId4"/>
          <a:stretch>
            <a:fillRect/>
          </a:stretch>
        </p:blipFill>
        <p:spPr>
          <a:xfrm>
            <a:off x="11378153" y="-39292"/>
            <a:ext cx="826607" cy="672820"/>
          </a:xfrm>
          <a:prstGeom prst="rect">
            <a:avLst/>
          </a:prstGeom>
        </p:spPr>
      </p:pic>
      <p:sp>
        <p:nvSpPr>
          <p:cNvPr id="21" name="Text Placeholder 5">
            <a:extLst>
              <a:ext uri="{FF2B5EF4-FFF2-40B4-BE49-F238E27FC236}">
                <a16:creationId xmlns:a16="http://schemas.microsoft.com/office/drawing/2014/main" id="{EDEDE5E0-701F-4586-82BA-9CD23DFE10B2}"/>
              </a:ext>
            </a:extLst>
          </p:cNvPr>
          <p:cNvSpPr txBox="1">
            <a:spLocks/>
          </p:cNvSpPr>
          <p:nvPr/>
        </p:nvSpPr>
        <p:spPr>
          <a:xfrm>
            <a:off x="5369442" y="1662814"/>
            <a:ext cx="6008711" cy="8572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Almost 532,000 planted acres</a:t>
            </a:r>
          </a:p>
          <a:p>
            <a:pPr marL="914400" lvl="1" indent="-457200">
              <a:lnSpc>
                <a:spcPct val="100000"/>
              </a:lnSpc>
              <a:buFont typeface="Arial" panose="020B0604020202020204" pitchFamily="34" charset="0"/>
              <a:buChar char="•"/>
            </a:pPr>
            <a:r>
              <a:rPr lang="en-US" dirty="0">
                <a:solidFill>
                  <a:srgbClr val="44546A"/>
                </a:solidFill>
                <a:latin typeface="Proxima Nova Light" panose="02000506030000020004"/>
              </a:rPr>
              <a:t>10X more than Napa</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Cabernet Sauvignon is 3</a:t>
            </a:r>
            <a:r>
              <a:rPr lang="en-US" baseline="30000" dirty="0">
                <a:solidFill>
                  <a:srgbClr val="44546A"/>
                </a:solidFill>
                <a:latin typeface="Proxima Nova Light" panose="02000506030000020004"/>
              </a:rPr>
              <a:t>rd</a:t>
            </a:r>
            <a:r>
              <a:rPr lang="en-US" dirty="0">
                <a:solidFill>
                  <a:srgbClr val="44546A"/>
                </a:solidFill>
                <a:latin typeface="Proxima Nova Light" panose="02000506030000020004"/>
              </a:rPr>
              <a:t> most important grape</a:t>
            </a:r>
          </a:p>
          <a:p>
            <a:pPr marL="914400" lvl="1" indent="-457200">
              <a:lnSpc>
                <a:spcPct val="100000"/>
              </a:lnSpc>
              <a:buFont typeface="Arial" panose="020B0604020202020204" pitchFamily="34" charset="0"/>
              <a:buChar char="•"/>
            </a:pPr>
            <a:r>
              <a:rPr lang="en-US" dirty="0">
                <a:solidFill>
                  <a:srgbClr val="44546A"/>
                </a:solidFill>
                <a:latin typeface="Proxima Nova Light" panose="02000506030000020004"/>
              </a:rPr>
              <a:t>Cabernet Sauvignon is 35,300 planted acres</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58% red wine</a:t>
            </a:r>
          </a:p>
          <a:p>
            <a:pPr marL="457200" indent="-457200">
              <a:lnSpc>
                <a:spcPct val="100000"/>
              </a:lnSpc>
              <a:buFont typeface="Arial" panose="020B0604020202020204" pitchFamily="34" charset="0"/>
              <a:buChar char="•"/>
            </a:pPr>
            <a:r>
              <a:rPr lang="en-US" dirty="0">
                <a:solidFill>
                  <a:srgbClr val="44546A"/>
                </a:solidFill>
                <a:latin typeface="Proxima Nova Light" panose="02000506030000020004"/>
              </a:rPr>
              <a:t>Altitudes over 10,000’</a:t>
            </a:r>
          </a:p>
          <a:p>
            <a:pPr>
              <a:lnSpc>
                <a:spcPct val="100000"/>
              </a:lnSpc>
            </a:pPr>
            <a:endParaRPr lang="en-US" dirty="0">
              <a:solidFill>
                <a:srgbClr val="44546A"/>
              </a:solidFill>
              <a:latin typeface="Proxima Nova Light" panose="02000506030000020004"/>
            </a:endParaRPr>
          </a:p>
        </p:txBody>
      </p:sp>
      <p:cxnSp>
        <p:nvCxnSpPr>
          <p:cNvPr id="12" name="Straight Connector 11">
            <a:extLst>
              <a:ext uri="{FF2B5EF4-FFF2-40B4-BE49-F238E27FC236}">
                <a16:creationId xmlns:a16="http://schemas.microsoft.com/office/drawing/2014/main" id="{023A9FC2-6DB4-481C-B2F6-20C1C9FB99F9}"/>
              </a:ext>
            </a:extLst>
          </p:cNvPr>
          <p:cNvCxnSpPr>
            <a:cxnSpLocks/>
          </p:cNvCxnSpPr>
          <p:nvPr/>
        </p:nvCxnSpPr>
        <p:spPr>
          <a:xfrm flipH="1">
            <a:off x="4565656" y="-21020"/>
            <a:ext cx="19503" cy="687902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441397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VINTAGES">
  <a:themeElements>
    <a:clrScheme name="NVVA Brand Palette">
      <a:dk1>
        <a:srgbClr val="000000"/>
      </a:dk1>
      <a:lt1>
        <a:srgbClr val="FFFFFF"/>
      </a:lt1>
      <a:dk2>
        <a:srgbClr val="44546A"/>
      </a:dk2>
      <a:lt2>
        <a:srgbClr val="E7E6E6"/>
      </a:lt2>
      <a:accent1>
        <a:srgbClr val="955F9C"/>
      </a:accent1>
      <a:accent2>
        <a:srgbClr val="933B2C"/>
      </a:accent2>
      <a:accent3>
        <a:srgbClr val="689995"/>
      </a:accent3>
      <a:accent4>
        <a:srgbClr val="AAD2C6"/>
      </a:accent4>
      <a:accent5>
        <a:srgbClr val="85933D"/>
      </a:accent5>
      <a:accent6>
        <a:srgbClr val="F0DF76"/>
      </a:accent6>
      <a:hlink>
        <a:srgbClr val="56585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ASTE">
  <a:themeElements>
    <a:clrScheme name="NVVA Brand Palette">
      <a:dk1>
        <a:srgbClr val="000000"/>
      </a:dk1>
      <a:lt1>
        <a:srgbClr val="FFFFFF"/>
      </a:lt1>
      <a:dk2>
        <a:srgbClr val="44546A"/>
      </a:dk2>
      <a:lt2>
        <a:srgbClr val="E7E6E6"/>
      </a:lt2>
      <a:accent1>
        <a:srgbClr val="955F9C"/>
      </a:accent1>
      <a:accent2>
        <a:srgbClr val="933B2C"/>
      </a:accent2>
      <a:accent3>
        <a:srgbClr val="689995"/>
      </a:accent3>
      <a:accent4>
        <a:srgbClr val="AAD2C6"/>
      </a:accent4>
      <a:accent5>
        <a:srgbClr val="85933D"/>
      </a:accent5>
      <a:accent6>
        <a:srgbClr val="F0DF76"/>
      </a:accent6>
      <a:hlink>
        <a:srgbClr val="56585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P - Countr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P - Reg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ISTORY">
  <a:themeElements>
    <a:clrScheme name="NVVA Brand Palette">
      <a:dk1>
        <a:srgbClr val="000000"/>
      </a:dk1>
      <a:lt1>
        <a:srgbClr val="FFFFFF"/>
      </a:lt1>
      <a:dk2>
        <a:srgbClr val="44546A"/>
      </a:dk2>
      <a:lt2>
        <a:srgbClr val="E7E6E6"/>
      </a:lt2>
      <a:accent1>
        <a:srgbClr val="955F9C"/>
      </a:accent1>
      <a:accent2>
        <a:srgbClr val="933B2C"/>
      </a:accent2>
      <a:accent3>
        <a:srgbClr val="689995"/>
      </a:accent3>
      <a:accent4>
        <a:srgbClr val="AAD2C6"/>
      </a:accent4>
      <a:accent5>
        <a:srgbClr val="85933D"/>
      </a:accent5>
      <a:accent6>
        <a:srgbClr val="F0DF76"/>
      </a:accent6>
      <a:hlink>
        <a:srgbClr val="56585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AST FACTS">
  <a:themeElements>
    <a:clrScheme name="NVVA Brand Palette">
      <a:dk1>
        <a:srgbClr val="000000"/>
      </a:dk1>
      <a:lt1>
        <a:srgbClr val="FFFFFF"/>
      </a:lt1>
      <a:dk2>
        <a:srgbClr val="44546A"/>
      </a:dk2>
      <a:lt2>
        <a:srgbClr val="E7E6E6"/>
      </a:lt2>
      <a:accent1>
        <a:srgbClr val="955F9C"/>
      </a:accent1>
      <a:accent2>
        <a:srgbClr val="933B2C"/>
      </a:accent2>
      <a:accent3>
        <a:srgbClr val="689995"/>
      </a:accent3>
      <a:accent4>
        <a:srgbClr val="AAD2C6"/>
      </a:accent4>
      <a:accent5>
        <a:srgbClr val="85933D"/>
      </a:accent5>
      <a:accent6>
        <a:srgbClr val="F0DF76"/>
      </a:accent6>
      <a:hlink>
        <a:srgbClr val="56585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LIMATE">
  <a:themeElements>
    <a:clrScheme name="NVVA Brand Palette">
      <a:dk1>
        <a:srgbClr val="000000"/>
      </a:dk1>
      <a:lt1>
        <a:srgbClr val="FFFFFF"/>
      </a:lt1>
      <a:dk2>
        <a:srgbClr val="44546A"/>
      </a:dk2>
      <a:lt2>
        <a:srgbClr val="E7E6E6"/>
      </a:lt2>
      <a:accent1>
        <a:srgbClr val="955F9C"/>
      </a:accent1>
      <a:accent2>
        <a:srgbClr val="933B2C"/>
      </a:accent2>
      <a:accent3>
        <a:srgbClr val="689995"/>
      </a:accent3>
      <a:accent4>
        <a:srgbClr val="AAD2C6"/>
      </a:accent4>
      <a:accent5>
        <a:srgbClr val="85933D"/>
      </a:accent5>
      <a:accent6>
        <a:srgbClr val="F0DF76"/>
      </a:accent6>
      <a:hlink>
        <a:srgbClr val="56585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GRAPEGROWING">
  <a:themeElements>
    <a:clrScheme name="NVVA Brand Palette">
      <a:dk1>
        <a:srgbClr val="000000"/>
      </a:dk1>
      <a:lt1>
        <a:srgbClr val="FFFFFF"/>
      </a:lt1>
      <a:dk2>
        <a:srgbClr val="44546A"/>
      </a:dk2>
      <a:lt2>
        <a:srgbClr val="E7E6E6"/>
      </a:lt2>
      <a:accent1>
        <a:srgbClr val="955F9C"/>
      </a:accent1>
      <a:accent2>
        <a:srgbClr val="933B2C"/>
      </a:accent2>
      <a:accent3>
        <a:srgbClr val="689995"/>
      </a:accent3>
      <a:accent4>
        <a:srgbClr val="AAD2C6"/>
      </a:accent4>
      <a:accent5>
        <a:srgbClr val="85933D"/>
      </a:accent5>
      <a:accent6>
        <a:srgbClr val="F0DF76"/>
      </a:accent6>
      <a:hlink>
        <a:srgbClr val="56585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WINEMAKING">
  <a:themeElements>
    <a:clrScheme name="NVVA Brand Palette">
      <a:dk1>
        <a:srgbClr val="000000"/>
      </a:dk1>
      <a:lt1>
        <a:srgbClr val="FFFFFF"/>
      </a:lt1>
      <a:dk2>
        <a:srgbClr val="44546A"/>
      </a:dk2>
      <a:lt2>
        <a:srgbClr val="E7E6E6"/>
      </a:lt2>
      <a:accent1>
        <a:srgbClr val="955F9C"/>
      </a:accent1>
      <a:accent2>
        <a:srgbClr val="933B2C"/>
      </a:accent2>
      <a:accent3>
        <a:srgbClr val="689995"/>
      </a:accent3>
      <a:accent4>
        <a:srgbClr val="AAD2C6"/>
      </a:accent4>
      <a:accent5>
        <a:srgbClr val="85933D"/>
      </a:accent5>
      <a:accent6>
        <a:srgbClr val="F0DF76"/>
      </a:accent6>
      <a:hlink>
        <a:srgbClr val="56585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TYLE">
  <a:themeElements>
    <a:clrScheme name="NVVA Brand Palette">
      <a:dk1>
        <a:srgbClr val="000000"/>
      </a:dk1>
      <a:lt1>
        <a:srgbClr val="FFFFFF"/>
      </a:lt1>
      <a:dk2>
        <a:srgbClr val="44546A"/>
      </a:dk2>
      <a:lt2>
        <a:srgbClr val="E7E6E6"/>
      </a:lt2>
      <a:accent1>
        <a:srgbClr val="955F9C"/>
      </a:accent1>
      <a:accent2>
        <a:srgbClr val="933B2C"/>
      </a:accent2>
      <a:accent3>
        <a:srgbClr val="689995"/>
      </a:accent3>
      <a:accent4>
        <a:srgbClr val="AAD2C6"/>
      </a:accent4>
      <a:accent5>
        <a:srgbClr val="85933D"/>
      </a:accent5>
      <a:accent6>
        <a:srgbClr val="F0DF76"/>
      </a:accent6>
      <a:hlink>
        <a:srgbClr val="56585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19417</Words>
  <Application>Microsoft Office PowerPoint</Application>
  <PresentationFormat>Widescreen</PresentationFormat>
  <Paragraphs>1958</Paragraphs>
  <Slides>118</Slides>
  <Notes>114</Notes>
  <HiddenSlides>2</HiddenSlides>
  <MMClips>0</MMClips>
  <ScaleCrop>false</ScaleCrop>
  <HeadingPairs>
    <vt:vector size="6" baseType="variant">
      <vt:variant>
        <vt:lpstr>Fonts Used</vt:lpstr>
      </vt:variant>
      <vt:variant>
        <vt:i4>13</vt:i4>
      </vt:variant>
      <vt:variant>
        <vt:lpstr>Theme</vt:lpstr>
      </vt:variant>
      <vt:variant>
        <vt:i4>12</vt:i4>
      </vt:variant>
      <vt:variant>
        <vt:lpstr>Slide Titles</vt:lpstr>
      </vt:variant>
      <vt:variant>
        <vt:i4>118</vt:i4>
      </vt:variant>
    </vt:vector>
  </HeadingPairs>
  <TitlesOfParts>
    <vt:vector size="143" baseType="lpstr">
      <vt:lpstr>Arial</vt:lpstr>
      <vt:lpstr>Calibri</vt:lpstr>
      <vt:lpstr>Calibri Light</vt:lpstr>
      <vt:lpstr>Cambria</vt:lpstr>
      <vt:lpstr>Helvetica Neue</vt:lpstr>
      <vt:lpstr>Proxima Nova</vt:lpstr>
      <vt:lpstr>Proxima Nova Light</vt:lpstr>
      <vt:lpstr>Proxima Nova Lt</vt:lpstr>
      <vt:lpstr>Proxima Nova Semibold</vt:lpstr>
      <vt:lpstr>Proxima Nova Thin</vt:lpstr>
      <vt:lpstr>Roboto Light</vt:lpstr>
      <vt:lpstr>Symbol</vt:lpstr>
      <vt:lpstr>Wingdings</vt:lpstr>
      <vt:lpstr>Custom Design</vt:lpstr>
      <vt:lpstr>MAP - Country</vt:lpstr>
      <vt:lpstr>MAP - Region</vt:lpstr>
      <vt:lpstr>HISTORY</vt:lpstr>
      <vt:lpstr>FAST FACTS</vt:lpstr>
      <vt:lpstr>CLIMATE</vt:lpstr>
      <vt:lpstr>GRAPEGROWING</vt:lpstr>
      <vt:lpstr>WINEMAKING</vt:lpstr>
      <vt:lpstr>STYLE</vt:lpstr>
      <vt:lpstr>VINTAGES</vt:lpstr>
      <vt:lpstr>TASTE</vt:lpstr>
      <vt:lpstr>Office Theme</vt:lpstr>
      <vt:lpstr>PowerPoint Presentation</vt:lpstr>
      <vt:lpstr>PowerPoint Presentation</vt:lpstr>
      <vt:lpstr>PowerPoint Presentation</vt:lpstr>
      <vt:lpstr>PowerPoint Presentation</vt:lpstr>
      <vt:lpstr>PowerPoint Presentation</vt:lpstr>
      <vt:lpstr>PowerPoint Presentation</vt:lpstr>
      <vt:lpstr>CS’ TRAVELS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GLOBAL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PRODUCTION RULES/LABEL LAWS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PRODUCTION Rules/Label Laws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PRODUCTION RULES/LABEL LAWS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PRODUCTION RULES/LABEL LAWS</vt:lpstr>
      <vt:lpstr>PowerPoint Presentation</vt:lpstr>
      <vt:lpstr>PowerPoint Presentation</vt:lpstr>
      <vt:lpstr>PowerPoint Presentation</vt:lpstr>
      <vt:lpstr>PowerPoint Presentation</vt:lpstr>
      <vt:lpstr>PowerPoint Presentation</vt:lpstr>
      <vt:lpstr>1855 Classification System </vt:lpstr>
      <vt:lpstr>1855 classification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Production Rules/Label Laws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PRODUCTION RULES/LABEL LAWS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PRODUCTION RULES/LABEL LAWS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PRODUCTION RULES/LABEL LAWS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Marks</dc:creator>
  <cp:lastModifiedBy>Peter Marks</cp:lastModifiedBy>
  <cp:revision>1</cp:revision>
  <dcterms:created xsi:type="dcterms:W3CDTF">2020-06-04T15:09:59Z</dcterms:created>
  <dcterms:modified xsi:type="dcterms:W3CDTF">2020-06-05T16:21:36Z</dcterms:modified>
</cp:coreProperties>
</file>